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2" r:id="rId2"/>
    <p:sldId id="263" r:id="rId3"/>
    <p:sldId id="291" r:id="rId4"/>
    <p:sldId id="264" r:id="rId5"/>
    <p:sldId id="266" r:id="rId6"/>
    <p:sldId id="267" r:id="rId7"/>
    <p:sldId id="256" r:id="rId8"/>
    <p:sldId id="257" r:id="rId9"/>
    <p:sldId id="265" r:id="rId10"/>
    <p:sldId id="292" r:id="rId11"/>
    <p:sldId id="259" r:id="rId12"/>
    <p:sldId id="258" r:id="rId13"/>
    <p:sldId id="260" r:id="rId14"/>
    <p:sldId id="261" r:id="rId15"/>
    <p:sldId id="268" r:id="rId16"/>
    <p:sldId id="269" r:id="rId17"/>
    <p:sldId id="270" r:id="rId18"/>
    <p:sldId id="271" r:id="rId19"/>
    <p:sldId id="272" r:id="rId20"/>
    <p:sldId id="273" r:id="rId21"/>
    <p:sldId id="274" r:id="rId22"/>
    <p:sldId id="275" r:id="rId23"/>
    <p:sldId id="276" r:id="rId24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1594" y="62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enato Bezerra da Silva Ribeiro" userId="da7b4daa2a169ece" providerId="LiveId" clId="{18C064DE-285D-4AF5-BB94-F2D0D3C418E6}"/>
    <pc:docChg chg="modSld">
      <pc:chgData name="Renato Bezerra da Silva Ribeiro" userId="da7b4daa2a169ece" providerId="LiveId" clId="{18C064DE-285D-4AF5-BB94-F2D0D3C418E6}" dt="2023-10-25T18:06:18.424" v="20" actId="20577"/>
      <pc:docMkLst>
        <pc:docMk/>
      </pc:docMkLst>
      <pc:sldChg chg="modSp mod">
        <pc:chgData name="Renato Bezerra da Silva Ribeiro" userId="da7b4daa2a169ece" providerId="LiveId" clId="{18C064DE-285D-4AF5-BB94-F2D0D3C418E6}" dt="2023-10-25T18:06:18.424" v="20" actId="20577"/>
        <pc:sldMkLst>
          <pc:docMk/>
          <pc:sldMk cId="3823795535" sldId="258"/>
        </pc:sldMkLst>
        <pc:spChg chg="mod">
          <ac:chgData name="Renato Bezerra da Silva Ribeiro" userId="da7b4daa2a169ece" providerId="LiveId" clId="{18C064DE-285D-4AF5-BB94-F2D0D3C418E6}" dt="2023-10-25T18:06:18.424" v="20" actId="20577"/>
          <ac:spMkLst>
            <pc:docMk/>
            <pc:sldMk cId="3823795535" sldId="258"/>
            <ac:spMk id="2" creationId="{00000000-0000-0000-0000-000000000000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3A46C3-0484-4F71-8945-33E78F89C7B0}" type="datetimeFigureOut">
              <a:rPr lang="pt-BR" smtClean="0"/>
              <a:t>25/10/2023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50C77D-FF4D-4F08-B8AC-E824CF5A825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987566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3A46C3-0484-4F71-8945-33E78F89C7B0}" type="datetimeFigureOut">
              <a:rPr lang="pt-BR" smtClean="0"/>
              <a:t>25/10/2023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50C77D-FF4D-4F08-B8AC-E824CF5A825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516276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3A46C3-0484-4F71-8945-33E78F89C7B0}" type="datetimeFigureOut">
              <a:rPr lang="pt-BR" smtClean="0"/>
              <a:t>25/10/2023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50C77D-FF4D-4F08-B8AC-E824CF5A825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264843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3A46C3-0484-4F71-8945-33E78F89C7B0}" type="datetimeFigureOut">
              <a:rPr lang="pt-BR" smtClean="0"/>
              <a:t>25/10/2023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50C77D-FF4D-4F08-B8AC-E824CF5A825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965637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3A46C3-0484-4F71-8945-33E78F89C7B0}" type="datetimeFigureOut">
              <a:rPr lang="pt-BR" smtClean="0"/>
              <a:t>25/10/2023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50C77D-FF4D-4F08-B8AC-E824CF5A825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022290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3A46C3-0484-4F71-8945-33E78F89C7B0}" type="datetimeFigureOut">
              <a:rPr lang="pt-BR" smtClean="0"/>
              <a:t>25/10/2023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50C77D-FF4D-4F08-B8AC-E824CF5A825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862710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3A46C3-0484-4F71-8945-33E78F89C7B0}" type="datetimeFigureOut">
              <a:rPr lang="pt-BR" smtClean="0"/>
              <a:t>25/10/2023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50C77D-FF4D-4F08-B8AC-E824CF5A825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461721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3A46C3-0484-4F71-8945-33E78F89C7B0}" type="datetimeFigureOut">
              <a:rPr lang="pt-BR" smtClean="0"/>
              <a:t>25/10/2023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50C77D-FF4D-4F08-B8AC-E824CF5A825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655589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3A46C3-0484-4F71-8945-33E78F89C7B0}" type="datetimeFigureOut">
              <a:rPr lang="pt-BR" smtClean="0"/>
              <a:t>25/10/2023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50C77D-FF4D-4F08-B8AC-E824CF5A825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489933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3A46C3-0484-4F71-8945-33E78F89C7B0}" type="datetimeFigureOut">
              <a:rPr lang="pt-BR" smtClean="0"/>
              <a:t>25/10/2023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50C77D-FF4D-4F08-B8AC-E824CF5A825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539986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3A46C3-0484-4F71-8945-33E78F89C7B0}" type="datetimeFigureOut">
              <a:rPr lang="pt-BR" smtClean="0"/>
              <a:t>25/10/2023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50C77D-FF4D-4F08-B8AC-E824CF5A825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633785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3A46C3-0484-4F71-8945-33E78F89C7B0}" type="datetimeFigureOut">
              <a:rPr lang="pt-BR" smtClean="0"/>
              <a:t>25/10/2023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50C77D-FF4D-4F08-B8AC-E824CF5A825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783872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://www.google.com.br/url?sa=i&amp;rct=j&amp;q=&amp;esrc=s&amp;source=images&amp;cd=&amp;cad=rja&amp;uact=8&amp;ved=0CAcQjRw&amp;url=http://noticias.uol.com.br/meio-ambiente/album/2012/06/06/veja-registros-do-desmatamento-na-amazonia-nos-ultimos-anos.htm&amp;ei=xZtaVc_RL8rNsAXY9YC4Bg&amp;bvm=bv.93564037,d.aWw&amp;psig=AFQjCNFQ3s-VwY_CYq_jCaYkRfEo3nHubw&amp;ust=1432087851755857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jpg"/><Relationship Id="rId5" Type="http://schemas.openxmlformats.org/officeDocument/2006/relationships/image" Target="../media/image2.jpeg"/><Relationship Id="rId4" Type="http://schemas.openxmlformats.org/officeDocument/2006/relationships/hyperlink" Target="http://www.google.com.br/url?sa=i&amp;rct=j&amp;q=&amp;esrc=s&amp;source=images&amp;cd=&amp;cad=rja&amp;uact=8&amp;ved=0CAcQjRw&amp;url=http://kazor-pt.blogspot.com/2014_05_01_archive.html&amp;ei=eKJaVfaoOMK4sAW8yYGoBg&amp;bvm=bv.93564037,d.aWw&amp;psig=AFQjCNFQ3s-VwY_CYq_jCaYkRfEo3nHubw&amp;ust=1432087851755857" TargetMode="Externa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://www.google.com.br/url?sa=i&amp;rct=j&amp;q=&amp;esrc=s&amp;source=images&amp;cd=&amp;cad=rja&amp;uact=8&amp;ved=0CAcQjRw&amp;url=http://noticias.uol.com.br/meio-ambiente/album/2012/06/06/veja-registros-do-desmatamento-na-amazonia-nos-ultimos-anos.htm&amp;ei=xZtaVc_RL8rNsAXY9YC4Bg&amp;bvm=bv.93564037,d.aWw&amp;psig=AFQjCNFQ3s-VwY_CYq_jCaYkRfEo3nHubw&amp;ust=1432087851755857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jpeg"/><Relationship Id="rId4" Type="http://schemas.openxmlformats.org/officeDocument/2006/relationships/hyperlink" Target="http://www.google.com.br/url?sa=i&amp;rct=j&amp;q=&amp;esrc=s&amp;source=images&amp;cd=&amp;cad=rja&amp;uact=8&amp;ved=0CAcQjRw&amp;url=http://kazor-pt.blogspot.com/2014_05_01_archive.html&amp;ei=eKJaVfaoOMK4sAW8yYGoBg&amp;bvm=bv.93564037,d.aWw&amp;psig=AFQjCNFQ3s-VwY_CYq_jCaYkRfEo3nHubw&amp;ust=1432087851755857" TargetMode="Externa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Relationship Id="rId9" Type="http://schemas.openxmlformats.org/officeDocument/2006/relationships/image" Target="../media/image27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4"/>
          <p:cNvSpPr txBox="1"/>
          <p:nvPr/>
        </p:nvSpPr>
        <p:spPr>
          <a:xfrm>
            <a:off x="1835696" y="417438"/>
            <a:ext cx="437600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cap="small" dirty="0">
                <a:latin typeface="Times New Roman" pitchFamily="18" charset="0"/>
                <a:cs typeface="Times New Roman" pitchFamily="18" charset="0"/>
              </a:rPr>
              <a:t>Universidade Federal do Oeste do Pará</a:t>
            </a:r>
          </a:p>
          <a:p>
            <a:r>
              <a:rPr lang="pt-BR" cap="small" dirty="0">
                <a:latin typeface="Times New Roman" pitchFamily="18" charset="0"/>
                <a:cs typeface="Times New Roman" pitchFamily="18" charset="0"/>
              </a:rPr>
              <a:t>Instituto de Biodiversidade e Florestas</a:t>
            </a:r>
          </a:p>
          <a:p>
            <a:r>
              <a:rPr lang="pt-BR" cap="small" dirty="0">
                <a:latin typeface="Times New Roman" pitchFamily="18" charset="0"/>
                <a:cs typeface="Times New Roman" pitchFamily="18" charset="0"/>
              </a:rPr>
              <a:t>Curso de Engenharia Florestal</a:t>
            </a:r>
          </a:p>
        </p:txBody>
      </p:sp>
      <p:sp>
        <p:nvSpPr>
          <p:cNvPr id="6" name="CaixaDeTexto 5"/>
          <p:cNvSpPr txBox="1"/>
          <p:nvPr/>
        </p:nvSpPr>
        <p:spPr>
          <a:xfrm>
            <a:off x="3722651" y="6391370"/>
            <a:ext cx="20162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cap="small" dirty="0">
                <a:latin typeface="Times New Roman" pitchFamily="18" charset="0"/>
                <a:cs typeface="Times New Roman" pitchFamily="18" charset="0"/>
              </a:rPr>
              <a:t>Santarém – Pará</a:t>
            </a:r>
          </a:p>
        </p:txBody>
      </p:sp>
      <p:sp>
        <p:nvSpPr>
          <p:cNvPr id="7" name="CaixaDeTexto 6"/>
          <p:cNvSpPr txBox="1"/>
          <p:nvPr/>
        </p:nvSpPr>
        <p:spPr>
          <a:xfrm>
            <a:off x="971600" y="2249577"/>
            <a:ext cx="7344816" cy="1323439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BR" sz="4000" b="1" dirty="0">
                <a:latin typeface="Times New Roman" pitchFamily="18" charset="0"/>
                <a:cs typeface="Times New Roman" pitchFamily="18" charset="0"/>
              </a:rPr>
              <a:t>Volumes de Madeira Empilhada, Laminada e Serrada</a:t>
            </a:r>
          </a:p>
        </p:txBody>
      </p:sp>
      <p:sp>
        <p:nvSpPr>
          <p:cNvPr id="8" name="CaixaDeTexto 7"/>
          <p:cNvSpPr txBox="1"/>
          <p:nvPr/>
        </p:nvSpPr>
        <p:spPr>
          <a:xfrm>
            <a:off x="4730763" y="3933056"/>
            <a:ext cx="416171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dirty="0">
                <a:latin typeface="Times New Roman" pitchFamily="18" charset="0"/>
                <a:cs typeface="Times New Roman" pitchFamily="18" charset="0"/>
              </a:rPr>
              <a:t>Renato Bezerra da Silva Ribeiro</a:t>
            </a:r>
          </a:p>
        </p:txBody>
      </p:sp>
      <p:pic>
        <p:nvPicPr>
          <p:cNvPr id="10" name="Picture 4" descr="http://imguol.com/2012/06/06/fev2005---madeira-ilegal-empilhada-perto-de-anapu-a-600-quilometros-de-belem-1338999188800_956x500.jpg">
            <a:hlinkClick r:id="rId2"/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6166"/>
          <a:stretch/>
        </p:blipFill>
        <p:spPr bwMode="auto">
          <a:xfrm>
            <a:off x="179512" y="3789040"/>
            <a:ext cx="2720197" cy="1697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http://i1111.photobucket.com/albums/h466/kazorptb/Escutismo/005_zps08b0d22c.jpg">
            <a:hlinkClick r:id="rId4"/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82" t="10802" r="3234" b="8532"/>
          <a:stretch/>
        </p:blipFill>
        <p:spPr bwMode="auto">
          <a:xfrm>
            <a:off x="6264696" y="4797152"/>
            <a:ext cx="2627784" cy="17788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Imagem 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87136"/>
            <a:ext cx="1296144" cy="13609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66277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glitter pattern="hexagon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1475656" y="332656"/>
            <a:ext cx="6336704" cy="52322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BR" sz="2800" b="1" dirty="0">
                <a:latin typeface="Times New Roman" pitchFamily="18" charset="0"/>
                <a:cs typeface="Times New Roman" pitchFamily="18" charset="0"/>
              </a:rPr>
              <a:t>Volume de Madeira Empilhada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42" t="4586" r="12327" b="14704"/>
          <a:stretch/>
        </p:blipFill>
        <p:spPr bwMode="auto">
          <a:xfrm>
            <a:off x="4427984" y="3140968"/>
            <a:ext cx="4616408" cy="36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CaixaDeTexto 4"/>
          <p:cNvSpPr txBox="1"/>
          <p:nvPr/>
        </p:nvSpPr>
        <p:spPr>
          <a:xfrm>
            <a:off x="431540" y="1250757"/>
            <a:ext cx="831692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Método para determinação do volume de madeira empilhada, utilizando imagens e software (</a:t>
            </a:r>
            <a:r>
              <a:rPr lang="pt-BR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Digitora</a:t>
            </a:r>
            <a:r>
              <a:rPr lang="pt-B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6" name="CaixaDeTexto 5"/>
          <p:cNvSpPr txBox="1"/>
          <p:nvPr/>
        </p:nvSpPr>
        <p:spPr>
          <a:xfrm>
            <a:off x="251520" y="2838415"/>
            <a:ext cx="396044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 software utiliza uma rede de pontos equidistantes distribuídos sobre uma fotografia digital</a:t>
            </a:r>
          </a:p>
        </p:txBody>
      </p:sp>
    </p:spTree>
    <p:extLst>
      <p:ext uri="{BB962C8B-B14F-4D97-AF65-F5344CB8AC3E}">
        <p14:creationId xmlns:p14="http://schemas.microsoft.com/office/powerpoint/2010/main" val="14620037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glitter pattern="hexagon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395536" y="2204864"/>
            <a:ext cx="8424936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Em uma pilha de toras cujo volume foi calculado pelo método de </a:t>
            </a:r>
            <a:r>
              <a:rPr lang="pt-BR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Smalian</a:t>
            </a:r>
            <a:r>
              <a:rPr lang="pt-B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foram tomadas as seguintes medidas  das mesmas: 1,40 m x 1,10 m x 0,80 m, sendo que o volume real das toras foi de 0,68 m³. Quais os fatores de </a:t>
            </a:r>
            <a:r>
              <a:rPr lang="pt-BR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cubicacão</a:t>
            </a:r>
            <a:r>
              <a:rPr lang="pt-B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 empilhamento?</a:t>
            </a:r>
          </a:p>
        </p:txBody>
      </p:sp>
      <p:sp>
        <p:nvSpPr>
          <p:cNvPr id="3" name="Retângulo 2"/>
          <p:cNvSpPr/>
          <p:nvPr/>
        </p:nvSpPr>
        <p:spPr>
          <a:xfrm>
            <a:off x="3534231" y="1249596"/>
            <a:ext cx="1810112" cy="52322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/>
            <a:r>
              <a:rPr lang="pt-BR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Exemplo 1</a:t>
            </a:r>
            <a:endParaRPr lang="pt-BR" sz="2800" b="1" dirty="0"/>
          </a:p>
        </p:txBody>
      </p:sp>
      <p:sp>
        <p:nvSpPr>
          <p:cNvPr id="8" name="CaixaDeTexto 7"/>
          <p:cNvSpPr txBox="1"/>
          <p:nvPr/>
        </p:nvSpPr>
        <p:spPr>
          <a:xfrm>
            <a:off x="1475656" y="332656"/>
            <a:ext cx="6336704" cy="52322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BR" sz="2800" b="1" dirty="0">
                <a:latin typeface="Times New Roman" pitchFamily="18" charset="0"/>
                <a:cs typeface="Times New Roman" pitchFamily="18" charset="0"/>
              </a:rPr>
              <a:t>Volume de Madeira Empilhada</a:t>
            </a:r>
          </a:p>
        </p:txBody>
      </p:sp>
    </p:spTree>
    <p:extLst>
      <p:ext uri="{BB962C8B-B14F-4D97-AF65-F5344CB8AC3E}">
        <p14:creationId xmlns:p14="http://schemas.microsoft.com/office/powerpoint/2010/main" val="4095389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glitter pattern="hexagon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aixaDeTexto 7"/>
          <p:cNvSpPr txBox="1"/>
          <p:nvPr/>
        </p:nvSpPr>
        <p:spPr>
          <a:xfrm>
            <a:off x="1475656" y="332656"/>
            <a:ext cx="6336704" cy="52322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BR" sz="2800" b="1" dirty="0">
                <a:latin typeface="Times New Roman" pitchFamily="18" charset="0"/>
                <a:cs typeface="Times New Roman" pitchFamily="18" charset="0"/>
              </a:rPr>
              <a:t>Volume de Madeira Empilhada</a:t>
            </a:r>
          </a:p>
        </p:txBody>
      </p:sp>
      <p:sp>
        <p:nvSpPr>
          <p:cNvPr id="9" name="Retângulo 8"/>
          <p:cNvSpPr/>
          <p:nvPr/>
        </p:nvSpPr>
        <p:spPr>
          <a:xfrm>
            <a:off x="3534231" y="1249596"/>
            <a:ext cx="1810112" cy="52322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/>
            <a:r>
              <a:rPr lang="pt-BR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Exemplo 2</a:t>
            </a:r>
            <a:endParaRPr lang="pt-BR" sz="2800" b="1" dirty="0"/>
          </a:p>
        </p:txBody>
      </p:sp>
      <p:sp>
        <p:nvSpPr>
          <p:cNvPr id="2" name="CaixaDeTexto 1"/>
          <p:cNvSpPr txBox="1"/>
          <p:nvPr/>
        </p:nvSpPr>
        <p:spPr>
          <a:xfrm>
            <a:off x="107503" y="1901150"/>
            <a:ext cx="871296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Em uma pilha de madeira de dimensões de 2,0 m x 3,0 m x 1,5 m, utilizou-se um fator de </a:t>
            </a:r>
            <a:r>
              <a:rPr lang="pt-BR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cubicação</a:t>
            </a:r>
            <a:r>
              <a:rPr lang="pt-B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igual a 0,60 para obter o volume sólido de madeira (m³). Assim, pergunta-se:</a:t>
            </a:r>
          </a:p>
        </p:txBody>
      </p:sp>
      <p:sp>
        <p:nvSpPr>
          <p:cNvPr id="3" name="CaixaDeTexto 2"/>
          <p:cNvSpPr txBox="1"/>
          <p:nvPr/>
        </p:nvSpPr>
        <p:spPr>
          <a:xfrm>
            <a:off x="179512" y="3933056"/>
            <a:ext cx="671690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a) Qual o volume sólido de madeira da pilha?</a:t>
            </a:r>
          </a:p>
        </p:txBody>
      </p:sp>
      <p:sp>
        <p:nvSpPr>
          <p:cNvPr id="10" name="CaixaDeTexto 9"/>
          <p:cNvSpPr txBox="1"/>
          <p:nvPr/>
        </p:nvSpPr>
        <p:spPr>
          <a:xfrm>
            <a:off x="179512" y="4941168"/>
            <a:ext cx="864096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b) Considerando que a pilha de madeira continha ¼ de espaços vazios, qual seria o volume sólido de madeira?</a:t>
            </a:r>
          </a:p>
        </p:txBody>
      </p:sp>
    </p:spTree>
    <p:extLst>
      <p:ext uri="{BB962C8B-B14F-4D97-AF65-F5344CB8AC3E}">
        <p14:creationId xmlns:p14="http://schemas.microsoft.com/office/powerpoint/2010/main" val="38237955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glitter pattern="hexagon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1403648" y="476672"/>
            <a:ext cx="6336704" cy="52322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pt-BR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VOLUME DE MADEIRA LAMINADA</a:t>
            </a:r>
          </a:p>
        </p:txBody>
      </p:sp>
      <p:pic>
        <p:nvPicPr>
          <p:cNvPr id="7170" name="Picture 2" descr="C:\Users\Renato Ribeiro\Documents\__UFOPA\Docência\DISCIPLINAS MINISTRADAS\MENSURAÇÃO FLORESTAL\2014\Turma_Manhã\Imagens_didáticas\LAMINADA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8520" t="2139" r="3275" b="17759"/>
          <a:stretch/>
        </p:blipFill>
        <p:spPr bwMode="auto">
          <a:xfrm>
            <a:off x="1120961" y="3171738"/>
            <a:ext cx="6763407" cy="3641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aixaDeTexto 2"/>
          <p:cNvSpPr txBox="1"/>
          <p:nvPr/>
        </p:nvSpPr>
        <p:spPr>
          <a:xfrm>
            <a:off x="323528" y="1397094"/>
            <a:ext cx="8496944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É importante para poder saber quantos compensados podem ser construídos a partir de uma árvore ou de um grupo de árvores. A tora é laminada até que se torne um cilindro perfeito.</a:t>
            </a:r>
          </a:p>
        </p:txBody>
      </p:sp>
    </p:spTree>
    <p:extLst>
      <p:ext uri="{BB962C8B-B14F-4D97-AF65-F5344CB8AC3E}">
        <p14:creationId xmlns:p14="http://schemas.microsoft.com/office/powerpoint/2010/main" val="23614114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glitter pattern="hexagon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Renato Ribeiro\Documents\__UFOPA\Docência\DISCIPLINAS MINISTRADAS\MENSURAÇÃO FLORESTAL\2014\Turma_Manhã\Imagens_didáticas\LAMINADA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9067" t="8339" r="2728" b="18330"/>
          <a:stretch/>
        </p:blipFill>
        <p:spPr bwMode="auto">
          <a:xfrm>
            <a:off x="1120961" y="836712"/>
            <a:ext cx="6763407" cy="33338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CaixaDeTexto 7"/>
          <p:cNvSpPr txBox="1"/>
          <p:nvPr/>
        </p:nvSpPr>
        <p:spPr>
          <a:xfrm>
            <a:off x="1403648" y="188640"/>
            <a:ext cx="6336704" cy="52322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pt-BR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VOLUME DE MADEIRA LAMINADA</a:t>
            </a:r>
          </a:p>
        </p:txBody>
      </p:sp>
      <p:sp>
        <p:nvSpPr>
          <p:cNvPr id="2" name="CaixaDeTexto 1"/>
          <p:cNvSpPr txBox="1"/>
          <p:nvPr/>
        </p:nvSpPr>
        <p:spPr>
          <a:xfrm>
            <a:off x="179512" y="4005064"/>
            <a:ext cx="683712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pt-B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= diâmetro sem casca da menor extremidade</a:t>
            </a:r>
          </a:p>
        </p:txBody>
      </p:sp>
      <p:sp>
        <p:nvSpPr>
          <p:cNvPr id="9" name="CaixaDeTexto 8"/>
          <p:cNvSpPr txBox="1"/>
          <p:nvPr/>
        </p:nvSpPr>
        <p:spPr>
          <a:xfrm>
            <a:off x="179513" y="4509120"/>
            <a:ext cx="896448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pt-B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= miolo não aproveitado para laminação, normalmente não excede a 5 cm</a:t>
            </a:r>
          </a:p>
        </p:txBody>
      </p:sp>
      <p:sp>
        <p:nvSpPr>
          <p:cNvPr id="3" name="CaixaDeTexto 2"/>
          <p:cNvSpPr txBox="1"/>
          <p:nvPr/>
        </p:nvSpPr>
        <p:spPr>
          <a:xfrm>
            <a:off x="195278" y="5498068"/>
            <a:ext cx="783259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pt-B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= parte da árvore não aproveitável para a laminação</a:t>
            </a:r>
          </a:p>
        </p:txBody>
      </p:sp>
      <p:sp>
        <p:nvSpPr>
          <p:cNvPr id="10" name="CaixaDeTexto 9"/>
          <p:cNvSpPr txBox="1"/>
          <p:nvPr/>
        </p:nvSpPr>
        <p:spPr>
          <a:xfrm>
            <a:off x="179512" y="6074132"/>
            <a:ext cx="359104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pt-B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= parte a ser laminada</a:t>
            </a:r>
          </a:p>
        </p:txBody>
      </p:sp>
      <p:sp>
        <p:nvSpPr>
          <p:cNvPr id="11" name="CaixaDeTexto 10"/>
          <p:cNvSpPr txBox="1"/>
          <p:nvPr/>
        </p:nvSpPr>
        <p:spPr>
          <a:xfrm>
            <a:off x="4932040" y="6074132"/>
            <a:ext cx="388119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pt-B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= espessura do laminado</a:t>
            </a:r>
          </a:p>
        </p:txBody>
      </p:sp>
    </p:spTree>
    <p:extLst>
      <p:ext uri="{BB962C8B-B14F-4D97-AF65-F5344CB8AC3E}">
        <p14:creationId xmlns:p14="http://schemas.microsoft.com/office/powerpoint/2010/main" val="3062310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glitter pattern="hexagon"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aixaDeTexto 10"/>
          <p:cNvSpPr txBox="1"/>
          <p:nvPr/>
        </p:nvSpPr>
        <p:spPr>
          <a:xfrm>
            <a:off x="971600" y="313492"/>
            <a:ext cx="7128792" cy="52322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pt-BR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VOLUME DE MADEIRA DESENROLADA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CaixaDeTexto 1"/>
              <p:cNvSpPr txBox="1"/>
              <p:nvPr/>
            </p:nvSpPr>
            <p:spPr>
              <a:xfrm>
                <a:off x="236559" y="1539949"/>
                <a:ext cx="8568952" cy="13849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pt-BR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Desejando-se o volume de madeira a ser desenrolada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BR" sz="28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pt-BR" sz="2800" b="0" i="1" smtClean="0">
                            <a:latin typeface="Cambria Math"/>
                            <a:cs typeface="Times New Roman" panose="02020603050405020304" pitchFamily="18" charset="0"/>
                          </a:rPr>
                          <m:t>𝑉</m:t>
                        </m:r>
                      </m:e>
                      <m:sub>
                        <m:r>
                          <a:rPr lang="pt-BR" sz="2800" b="0" i="1" smtClean="0">
                            <a:latin typeface="Cambria Math"/>
                            <a:cs typeface="Times New Roman" panose="02020603050405020304" pitchFamily="18" charset="0"/>
                          </a:rPr>
                          <m:t>𝐿</m:t>
                        </m:r>
                      </m:sub>
                    </m:sSub>
                  </m:oMath>
                </a14:m>
                <a:r>
                  <a:rPr lang="pt-BR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), basta subtrair o volume do cilindro definido por (D), daquele definido por (d).</a:t>
                </a:r>
              </a:p>
            </p:txBody>
          </p:sp>
        </mc:Choice>
        <mc:Fallback xmlns="">
          <p:sp>
            <p:nvSpPr>
              <p:cNvPr id="2" name="CaixaDeTexto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6559" y="1539949"/>
                <a:ext cx="8568952" cy="1384995"/>
              </a:xfrm>
              <a:prstGeom prst="rect">
                <a:avLst/>
              </a:prstGeom>
              <a:blipFill rotWithShape="1">
                <a:blip r:embed="rId2"/>
                <a:stretch>
                  <a:fillRect l="-1495" t="-4405" r="-1495" b="-11454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aixaDeTexto 2"/>
              <p:cNvSpPr txBox="1"/>
              <p:nvPr/>
            </p:nvSpPr>
            <p:spPr>
              <a:xfrm>
                <a:off x="1187624" y="3728013"/>
                <a:ext cx="6552728" cy="106913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2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800" b="0" i="1" smtClean="0">
                              <a:latin typeface="Cambria Math"/>
                            </a:rPr>
                            <m:t>𝑉</m:t>
                          </m:r>
                        </m:e>
                        <m:sub>
                          <m:r>
                            <a:rPr lang="pt-BR" sz="2800" b="0" i="1" smtClean="0">
                              <a:latin typeface="Cambria Math"/>
                            </a:rPr>
                            <m:t>𝐿</m:t>
                          </m:r>
                        </m:sub>
                      </m:sSub>
                      <m:r>
                        <a:rPr lang="pt-BR" sz="2800" b="0" i="1" smtClean="0">
                          <a:latin typeface="Cambria Math"/>
                        </a:rPr>
                        <m:t>=</m:t>
                      </m:r>
                      <m:d>
                        <m:dPr>
                          <m:ctrlPr>
                            <a:rPr lang="pt-BR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pt-BR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pt-BR" sz="2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pt-BR" sz="2800" b="0" i="1" smtClean="0">
                                      <a:latin typeface="Cambria Math"/>
                                    </a:rPr>
                                    <m:t>𝐷</m:t>
                                  </m:r>
                                </m:e>
                                <m:sup>
                                  <m:r>
                                    <a:rPr lang="pt-BR" sz="2800" b="0" i="1" smtClean="0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pt-BR" sz="2800" b="0" i="1" smtClean="0">
                                  <a:latin typeface="Cambria Math"/>
                                </a:rPr>
                                <m:t>. </m:t>
                              </m:r>
                              <m:r>
                                <a:rPr lang="pt-BR" sz="2800" b="0" i="1" smtClean="0">
                                  <a:latin typeface="Cambria Math"/>
                                  <a:ea typeface="Cambria Math"/>
                                </a:rPr>
                                <m:t>𝜋</m:t>
                              </m:r>
                            </m:num>
                            <m:den>
                              <m:r>
                                <a:rPr lang="pt-BR" sz="2800" b="0" i="1" smtClean="0">
                                  <a:latin typeface="Cambria Math"/>
                                </a:rPr>
                                <m:t>4 </m:t>
                              </m:r>
                              <m:r>
                                <a:rPr lang="pt-BR" sz="2800" b="0" i="1" smtClean="0">
                                  <a:latin typeface="Cambria Math"/>
                                </a:rPr>
                                <m:t>𝑜𝑢</m:t>
                              </m:r>
                              <m:r>
                                <a:rPr lang="pt-BR" sz="2800" b="0" i="1" smtClean="0">
                                  <a:latin typeface="Cambria Math"/>
                                </a:rPr>
                                <m:t> 40000</m:t>
                              </m:r>
                            </m:den>
                          </m:f>
                          <m:r>
                            <a:rPr lang="pt-BR" sz="2800" b="0" i="1" smtClean="0">
                              <a:latin typeface="Cambria Math"/>
                            </a:rPr>
                            <m:t>−</m:t>
                          </m:r>
                          <m:f>
                            <m:fPr>
                              <m:ctrlPr>
                                <a:rPr lang="pt-BR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pt-BR" sz="2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pt-BR" sz="2800" b="0" i="1" smtClean="0">
                                      <a:latin typeface="Cambria Math"/>
                                    </a:rPr>
                                    <m:t>𝑑</m:t>
                                  </m:r>
                                </m:e>
                                <m:sup>
                                  <m:r>
                                    <a:rPr lang="pt-BR" sz="2800" b="0" i="1" smtClean="0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pt-BR" sz="2800" b="0" i="1" smtClean="0">
                                  <a:latin typeface="Cambria Math"/>
                                </a:rPr>
                                <m:t>. </m:t>
                              </m:r>
                              <m:r>
                                <a:rPr lang="pt-BR" sz="2800" b="0" i="1" smtClean="0">
                                  <a:latin typeface="Cambria Math"/>
                                  <a:ea typeface="Cambria Math"/>
                                </a:rPr>
                                <m:t>𝜋</m:t>
                              </m:r>
                            </m:num>
                            <m:den>
                              <m:r>
                                <a:rPr lang="pt-BR" sz="2800" b="0" i="1" smtClean="0">
                                  <a:latin typeface="Cambria Math"/>
                                </a:rPr>
                                <m:t>4 </m:t>
                              </m:r>
                              <m:r>
                                <a:rPr lang="pt-BR" sz="2800" b="0" i="1" smtClean="0">
                                  <a:latin typeface="Cambria Math"/>
                                </a:rPr>
                                <m:t>𝑜𝑢</m:t>
                              </m:r>
                              <m:r>
                                <a:rPr lang="pt-BR" sz="2800" b="0" i="1" smtClean="0">
                                  <a:latin typeface="Cambria Math"/>
                                </a:rPr>
                                <m:t> 40000</m:t>
                              </m:r>
                            </m:den>
                          </m:f>
                        </m:e>
                      </m:d>
                      <m:r>
                        <a:rPr lang="pt-BR" sz="2800" b="0" i="0" smtClean="0">
                          <a:latin typeface="Cambria Math"/>
                        </a:rPr>
                        <m:t>.</m:t>
                      </m:r>
                      <m:r>
                        <m:rPr>
                          <m:sty m:val="p"/>
                        </m:rPr>
                        <a:rPr lang="pt-BR" sz="2800" b="0" i="0" smtClean="0">
                          <a:latin typeface="Cambria Math"/>
                        </a:rPr>
                        <m:t>L</m:t>
                      </m:r>
                    </m:oMath>
                  </m:oMathPara>
                </a14:m>
                <a:endParaRPr lang="pt-BR" sz="2800" dirty="0"/>
              </a:p>
            </p:txBody>
          </p:sp>
        </mc:Choice>
        <mc:Fallback xmlns="">
          <p:sp>
            <p:nvSpPr>
              <p:cNvPr id="3" name="CaixaDeTexto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87624" y="3728013"/>
                <a:ext cx="6552728" cy="1069139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902869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glitter pattern="hexagon"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aixaDeTexto 13"/>
          <p:cNvSpPr txBox="1"/>
          <p:nvPr/>
        </p:nvSpPr>
        <p:spPr>
          <a:xfrm>
            <a:off x="971600" y="313492"/>
            <a:ext cx="7128792" cy="52322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pt-BR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QUANTIDADE DE MADEIRA LAMINADA</a:t>
            </a:r>
          </a:p>
        </p:txBody>
      </p:sp>
      <p:sp>
        <p:nvSpPr>
          <p:cNvPr id="13" name="CaixaDeTexto 12"/>
          <p:cNvSpPr txBox="1"/>
          <p:nvPr/>
        </p:nvSpPr>
        <p:spPr>
          <a:xfrm>
            <a:off x="359532" y="1322765"/>
            <a:ext cx="835292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Desejando-se a quantidade (Q) em metros, da lâmina obtida, basta utilizar a expressão: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CaixaDeTexto 14"/>
              <p:cNvSpPr txBox="1"/>
              <p:nvPr/>
            </p:nvSpPr>
            <p:spPr>
              <a:xfrm>
                <a:off x="2166060" y="3558287"/>
                <a:ext cx="4926220" cy="1238865"/>
              </a:xfrm>
              <a:prstGeom prst="rect">
                <a:avLst/>
              </a:prstGeom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2800" b="0" i="1" smtClean="0">
                          <a:latin typeface="Cambria Math"/>
                        </a:rPr>
                        <m:t>𝑄</m:t>
                      </m:r>
                      <m:r>
                        <a:rPr lang="pt-BR" sz="28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pt-BR" sz="2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f>
                            <m:fPr>
                              <m:ctrlPr>
                                <a:rPr lang="pt-BR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pt-BR" sz="2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pt-BR" sz="2800" b="0" i="1" smtClean="0">
                                      <a:latin typeface="Cambria Math"/>
                                    </a:rPr>
                                    <m:t>𝐷</m:t>
                                  </m:r>
                                </m:e>
                                <m:sup>
                                  <m:r>
                                    <a:rPr lang="pt-BR" sz="2800" b="0" i="1" smtClean="0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pt-BR" sz="2800" b="0" i="1" smtClean="0">
                                  <a:latin typeface="Cambria Math"/>
                                </a:rPr>
                                <m:t>.</m:t>
                              </m:r>
                              <m:r>
                                <a:rPr lang="pt-BR" sz="2800" b="0" i="1" smtClean="0">
                                  <a:latin typeface="Cambria Math"/>
                                  <a:ea typeface="Cambria Math"/>
                                </a:rPr>
                                <m:t>𝜋</m:t>
                              </m:r>
                            </m:num>
                            <m:den>
                              <m:r>
                                <a:rPr lang="pt-BR" sz="2800" b="0" i="1" smtClean="0">
                                  <a:latin typeface="Cambria Math"/>
                                </a:rPr>
                                <m:t>4 </m:t>
                              </m:r>
                              <m:r>
                                <a:rPr lang="pt-BR" sz="2800" b="0" i="1" smtClean="0">
                                  <a:latin typeface="Cambria Math"/>
                                </a:rPr>
                                <m:t>𝑜𝑢</m:t>
                              </m:r>
                              <m:r>
                                <a:rPr lang="pt-BR" sz="2800" b="0" i="1" smtClean="0">
                                  <a:latin typeface="Cambria Math"/>
                                </a:rPr>
                                <m:t> 40000</m:t>
                              </m:r>
                            </m:den>
                          </m:f>
                          <m:r>
                            <a:rPr lang="pt-BR" sz="2800" b="0" i="1" smtClean="0">
                              <a:latin typeface="Cambria Math"/>
                            </a:rPr>
                            <m:t>−</m:t>
                          </m:r>
                          <m:f>
                            <m:fPr>
                              <m:ctrlPr>
                                <a:rPr lang="pt-BR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pt-BR" sz="2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pt-BR" sz="2800" b="0" i="1" smtClean="0">
                                      <a:latin typeface="Cambria Math"/>
                                    </a:rPr>
                                    <m:t>𝑑</m:t>
                                  </m:r>
                                </m:e>
                                <m:sup>
                                  <m:r>
                                    <a:rPr lang="pt-BR" sz="2800" b="0" i="1" smtClean="0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pt-BR" sz="2800" b="0" i="1" smtClean="0">
                                  <a:latin typeface="Cambria Math"/>
                                </a:rPr>
                                <m:t>.</m:t>
                              </m:r>
                              <m:r>
                                <a:rPr lang="pt-BR" sz="2800" b="0" i="1" smtClean="0">
                                  <a:latin typeface="Cambria Math"/>
                                  <a:ea typeface="Cambria Math"/>
                                </a:rPr>
                                <m:t>𝜋</m:t>
                              </m:r>
                            </m:num>
                            <m:den>
                              <m:r>
                                <a:rPr lang="pt-BR" sz="2800" b="0" i="1" smtClean="0">
                                  <a:latin typeface="Cambria Math"/>
                                </a:rPr>
                                <m:t>4 </m:t>
                              </m:r>
                              <m:r>
                                <a:rPr lang="pt-BR" sz="2800" b="0" i="1" smtClean="0">
                                  <a:latin typeface="Cambria Math"/>
                                </a:rPr>
                                <m:t>𝑜𝑢</m:t>
                              </m:r>
                              <m:r>
                                <a:rPr lang="pt-BR" sz="2800" b="0" i="1" smtClean="0">
                                  <a:latin typeface="Cambria Math"/>
                                </a:rPr>
                                <m:t> 40000</m:t>
                              </m:r>
                            </m:den>
                          </m:f>
                        </m:num>
                        <m:den>
                          <m:r>
                            <a:rPr lang="pt-BR" sz="2800" b="0" i="1" smtClean="0">
                              <a:latin typeface="Cambria Math"/>
                            </a:rPr>
                            <m:t>𝑒</m:t>
                          </m:r>
                        </m:den>
                      </m:f>
                    </m:oMath>
                  </m:oMathPara>
                </a14:m>
                <a:endParaRPr lang="pt-BR" sz="2800" dirty="0"/>
              </a:p>
            </p:txBody>
          </p:sp>
        </mc:Choice>
        <mc:Fallback xmlns="">
          <p:sp>
            <p:nvSpPr>
              <p:cNvPr id="15" name="CaixaDeTexto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66060" y="3558287"/>
                <a:ext cx="4926220" cy="1238865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313849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glitter pattern="hexagon"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CaixaDeTexto 14"/>
          <p:cNvSpPr txBox="1"/>
          <p:nvPr/>
        </p:nvSpPr>
        <p:spPr>
          <a:xfrm>
            <a:off x="971600" y="313492"/>
            <a:ext cx="7128792" cy="52322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BR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SUPERFÍCIE DE MADEIRA LAMINADA</a:t>
            </a:r>
          </a:p>
        </p:txBody>
      </p:sp>
      <p:sp>
        <p:nvSpPr>
          <p:cNvPr id="3" name="CaixaDeTexto 2"/>
          <p:cNvSpPr txBox="1"/>
          <p:nvPr/>
        </p:nvSpPr>
        <p:spPr>
          <a:xfrm>
            <a:off x="467544" y="1340768"/>
            <a:ext cx="828092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Desejando-se a superfície de madeira laminada (S), em m² tem-se: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CaixaDeTexto 15"/>
              <p:cNvSpPr txBox="1"/>
              <p:nvPr/>
            </p:nvSpPr>
            <p:spPr>
              <a:xfrm>
                <a:off x="3635896" y="3276273"/>
                <a:ext cx="1707006" cy="584775"/>
              </a:xfrm>
              <a:prstGeom prst="rect">
                <a:avLst/>
              </a:prstGeom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3200" b="0" i="1" smtClean="0">
                          <a:latin typeface="Cambria Math"/>
                        </a:rPr>
                        <m:t>𝑆</m:t>
                      </m:r>
                      <m:r>
                        <a:rPr lang="pt-BR" sz="3200" b="0" i="1" smtClean="0">
                          <a:latin typeface="Cambria Math"/>
                        </a:rPr>
                        <m:t>=</m:t>
                      </m:r>
                      <m:r>
                        <a:rPr lang="pt-BR" sz="3200" b="0" i="1" smtClean="0">
                          <a:latin typeface="Cambria Math"/>
                        </a:rPr>
                        <m:t>𝑄</m:t>
                      </m:r>
                      <m:r>
                        <a:rPr lang="pt-BR" sz="3200" b="0" i="1" smtClean="0">
                          <a:latin typeface="Cambria Math"/>
                        </a:rPr>
                        <m:t>. </m:t>
                      </m:r>
                      <m:r>
                        <a:rPr lang="pt-BR" sz="3200" b="0" i="1" smtClean="0">
                          <a:latin typeface="Cambria Math"/>
                        </a:rPr>
                        <m:t>𝐿</m:t>
                      </m:r>
                    </m:oMath>
                  </m:oMathPara>
                </a14:m>
                <a:endParaRPr lang="pt-BR" sz="3200" dirty="0"/>
              </a:p>
            </p:txBody>
          </p:sp>
        </mc:Choice>
        <mc:Fallback xmlns="">
          <p:sp>
            <p:nvSpPr>
              <p:cNvPr id="16" name="CaixaDeTexto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35896" y="3276273"/>
                <a:ext cx="1707006" cy="584775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573164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glitter pattern="hexagon"/>
      </p:transition>
    </mc:Choice>
    <mc:Fallback xmlns="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3502631" y="116632"/>
            <a:ext cx="1699504" cy="52322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pt-BR" sz="2800" b="1" dirty="0">
                <a:latin typeface="Times New Roman" pitchFamily="18" charset="0"/>
                <a:cs typeface="Times New Roman" pitchFamily="18" charset="0"/>
              </a:rPr>
              <a:t>Aplicação</a:t>
            </a:r>
          </a:p>
        </p:txBody>
      </p:sp>
      <p:sp>
        <p:nvSpPr>
          <p:cNvPr id="2" name="CaixaDeTexto 1"/>
          <p:cNvSpPr txBox="1"/>
          <p:nvPr/>
        </p:nvSpPr>
        <p:spPr>
          <a:xfrm>
            <a:off x="179512" y="908720"/>
            <a:ext cx="8712968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Deseja-se saber, de um tronco com 2 metros de comprimento,  diâmetro sem casca na menor extremidade igual a 40 cm, quantos compensados de (2 m x 2 m) podem ser obtidos, se cada lâmina tem 2 mm de espessura, e cada compensado é formado pela colagem de 4 destas lâminas. O miolo não laminado será de 4 cm.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aixaDeTexto 2"/>
              <p:cNvSpPr txBox="1"/>
              <p:nvPr/>
            </p:nvSpPr>
            <p:spPr>
              <a:xfrm>
                <a:off x="251520" y="3913892"/>
                <a:ext cx="5402441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pt-BR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a) Volume de madeira laminada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BR" sz="28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sz="2800" b="0" i="1" smtClean="0">
                            <a:latin typeface="Cambria Math"/>
                          </a:rPr>
                          <m:t>𝑉</m:t>
                        </m:r>
                      </m:e>
                      <m:sub>
                        <m:r>
                          <a:rPr lang="pt-BR" sz="2800" b="0" i="1" smtClean="0">
                            <a:latin typeface="Cambria Math"/>
                          </a:rPr>
                          <m:t>𝐿</m:t>
                        </m:r>
                      </m:sub>
                    </m:sSub>
                  </m:oMath>
                </a14:m>
                <a:r>
                  <a:rPr lang="pt-BR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</a:p>
            </p:txBody>
          </p:sp>
        </mc:Choice>
        <mc:Fallback xmlns="">
          <p:sp>
            <p:nvSpPr>
              <p:cNvPr id="3" name="CaixaDeTexto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520" y="3913892"/>
                <a:ext cx="5402441" cy="523220"/>
              </a:xfrm>
              <a:prstGeom prst="rect">
                <a:avLst/>
              </a:prstGeom>
              <a:blipFill rotWithShape="1">
                <a:blip r:embed="rId2"/>
                <a:stretch>
                  <a:fillRect l="-2257" t="-11628" r="-1242" b="-31395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CaixaDeTexto 6"/>
          <p:cNvSpPr txBox="1"/>
          <p:nvPr/>
        </p:nvSpPr>
        <p:spPr>
          <a:xfrm>
            <a:off x="264820" y="4705980"/>
            <a:ext cx="589135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b) Quantidade de madeira laminada (Q)</a:t>
            </a:r>
          </a:p>
        </p:txBody>
      </p:sp>
      <p:sp>
        <p:nvSpPr>
          <p:cNvPr id="8" name="CaixaDeTexto 7"/>
          <p:cNvSpPr txBox="1"/>
          <p:nvPr/>
        </p:nvSpPr>
        <p:spPr>
          <a:xfrm>
            <a:off x="251520" y="5426060"/>
            <a:ext cx="563327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c) Superfície de madeira laminada (S)</a:t>
            </a:r>
          </a:p>
        </p:txBody>
      </p:sp>
      <p:sp>
        <p:nvSpPr>
          <p:cNvPr id="9" name="CaixaDeTexto 8"/>
          <p:cNvSpPr txBox="1"/>
          <p:nvPr/>
        </p:nvSpPr>
        <p:spPr>
          <a:xfrm>
            <a:off x="251520" y="6146140"/>
            <a:ext cx="42899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d) Número de compensados.</a:t>
            </a:r>
          </a:p>
        </p:txBody>
      </p:sp>
    </p:spTree>
    <p:extLst>
      <p:ext uri="{BB962C8B-B14F-4D97-AF65-F5344CB8AC3E}">
        <p14:creationId xmlns:p14="http://schemas.microsoft.com/office/powerpoint/2010/main" val="6823115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glitter pattern="hexagon"/>
      </p:transition>
    </mc:Choice>
    <mc:Fallback xmlns=""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1403648" y="188640"/>
            <a:ext cx="6336704" cy="52322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pt-BR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VOLUME DE MADEIRA SERRADA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0409" y="3789040"/>
            <a:ext cx="3479811" cy="2952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3" y="3789040"/>
            <a:ext cx="5303652" cy="29477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CaixaDeTexto 4"/>
          <p:cNvSpPr txBox="1"/>
          <p:nvPr/>
        </p:nvSpPr>
        <p:spPr>
          <a:xfrm>
            <a:off x="251520" y="1397094"/>
            <a:ext cx="8640960" cy="181588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pt-B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É contabilizada de duas maneiras: por agrupamento de peças individuais de tamanhos iguais, que podem ou não estar agrupados em fardos, ou por agrupamento de peças de tamanhos variados (fardos ou pacotes).</a:t>
            </a:r>
          </a:p>
        </p:txBody>
      </p:sp>
    </p:spTree>
    <p:extLst>
      <p:ext uri="{BB962C8B-B14F-4D97-AF65-F5344CB8AC3E}">
        <p14:creationId xmlns:p14="http://schemas.microsoft.com/office/powerpoint/2010/main" val="37138868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glitter pattern="hexagon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1475656" y="385500"/>
            <a:ext cx="6336704" cy="52322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BR" sz="2800" b="1" dirty="0">
                <a:latin typeface="Times New Roman" pitchFamily="18" charset="0"/>
                <a:cs typeface="Times New Roman" pitchFamily="18" charset="0"/>
              </a:rPr>
              <a:t>Volume de Madeira Empilhada</a:t>
            </a:r>
          </a:p>
        </p:txBody>
      </p:sp>
      <p:sp>
        <p:nvSpPr>
          <p:cNvPr id="3" name="Retângulo 2"/>
          <p:cNvSpPr/>
          <p:nvPr/>
        </p:nvSpPr>
        <p:spPr>
          <a:xfrm>
            <a:off x="311793" y="1254239"/>
            <a:ext cx="8416874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2800" dirty="0">
                <a:latin typeface="Times New Roman" pitchFamily="18" charset="0"/>
                <a:cs typeface="Times New Roman" pitchFamily="18" charset="0"/>
              </a:rPr>
              <a:t>É o volume de uma pilha de madeira roliça, em que, além do volume sólido de madeira, estão incluídos os espaços vazios, normais entre as toras/</a:t>
            </a:r>
            <a:r>
              <a:rPr lang="pt-BR" sz="2800" dirty="0" err="1">
                <a:latin typeface="Times New Roman" pitchFamily="18" charset="0"/>
                <a:cs typeface="Times New Roman" pitchFamily="18" charset="0"/>
              </a:rPr>
              <a:t>toretes</a:t>
            </a:r>
            <a:r>
              <a:rPr lang="pt-B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Esse volume é medido por uma unidade chamada </a:t>
            </a:r>
            <a:r>
              <a:rPr lang="pt-BR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estéreo </a:t>
            </a:r>
            <a:r>
              <a:rPr lang="pt-B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ou </a:t>
            </a:r>
            <a:r>
              <a:rPr lang="pt-BR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estére</a:t>
            </a:r>
            <a:r>
              <a:rPr lang="pt-BR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pt-BR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st</a:t>
            </a:r>
            <a:r>
              <a:rPr lang="pt-BR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pt-B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(1 </a:t>
            </a:r>
            <a:r>
              <a:rPr lang="pt-BR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st</a:t>
            </a:r>
            <a:r>
              <a:rPr lang="pt-B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≈ 0,7 m³ de madeira empilhada) </a:t>
            </a:r>
          </a:p>
        </p:txBody>
      </p:sp>
      <p:pic>
        <p:nvPicPr>
          <p:cNvPr id="9" name="Picture 4" descr="http://imguol.com/2012/06/06/fev2005---madeira-ilegal-empilhada-perto-de-anapu-a-600-quilometros-de-belem-1338999188800_956x500.jpg">
            <a:hlinkClick r:id="rId2"/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6166"/>
          <a:stretch/>
        </p:blipFill>
        <p:spPr bwMode="auto">
          <a:xfrm>
            <a:off x="156023" y="3861048"/>
            <a:ext cx="4520397" cy="2821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http://i1111.photobucket.com/albums/h466/kazorptb/Escutismo/005_zps08b0d22c.jpg">
            <a:hlinkClick r:id="rId4"/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24" t="6004" r="5580" b="3300"/>
          <a:stretch/>
        </p:blipFill>
        <p:spPr bwMode="auto">
          <a:xfrm>
            <a:off x="5023845" y="3851759"/>
            <a:ext cx="3940643" cy="28896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806683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glitter pattern="hexagon"/>
      </p:transition>
    </mc:Choice>
    <mc:Fallback xmlns="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1403648" y="188640"/>
            <a:ext cx="6336704" cy="52322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pt-BR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VOLUME DE MADEIRA SERRADA</a:t>
            </a:r>
          </a:p>
        </p:txBody>
      </p:sp>
      <p:sp>
        <p:nvSpPr>
          <p:cNvPr id="2" name="Retângulo 1"/>
          <p:cNvSpPr/>
          <p:nvPr/>
        </p:nvSpPr>
        <p:spPr>
          <a:xfrm>
            <a:off x="467544" y="1844824"/>
            <a:ext cx="8208912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Para a determinação do volume dos fardos, é necessário conhecer o volume e o número de peças, conforme fórmula:</a:t>
            </a:r>
          </a:p>
        </p:txBody>
      </p:sp>
      <p:sp>
        <p:nvSpPr>
          <p:cNvPr id="3" name="Retângulo 2"/>
          <p:cNvSpPr/>
          <p:nvPr/>
        </p:nvSpPr>
        <p:spPr>
          <a:xfrm>
            <a:off x="323528" y="1124744"/>
            <a:ext cx="545534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pt-BR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Madeira de tamanho uniforme </a:t>
            </a:r>
            <a:endParaRPr lang="pt-BR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aixaDeTexto 4"/>
              <p:cNvSpPr txBox="1"/>
              <p:nvPr/>
            </p:nvSpPr>
            <p:spPr>
              <a:xfrm>
                <a:off x="1389966" y="3481844"/>
                <a:ext cx="2605970" cy="523220"/>
              </a:xfrm>
              <a:prstGeom prst="rect">
                <a:avLst/>
              </a:prstGeom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2800" b="1" i="1" smtClean="0">
                          <a:latin typeface="Cambria Math"/>
                        </a:rPr>
                        <m:t>𝑽𝑷</m:t>
                      </m:r>
                      <m:r>
                        <a:rPr lang="pt-BR" sz="2800" b="1" i="1" smtClean="0">
                          <a:latin typeface="Cambria Math"/>
                        </a:rPr>
                        <m:t>=</m:t>
                      </m:r>
                      <m:r>
                        <a:rPr lang="pt-BR" sz="2800" b="1" i="1" smtClean="0">
                          <a:latin typeface="Cambria Math"/>
                        </a:rPr>
                        <m:t>𝑬</m:t>
                      </m:r>
                      <m:r>
                        <a:rPr lang="pt-BR" sz="2800" b="1" i="1" smtClean="0">
                          <a:latin typeface="Cambria Math"/>
                        </a:rPr>
                        <m:t> </m:t>
                      </m:r>
                      <m:r>
                        <a:rPr lang="pt-BR" sz="2800" b="1" i="1" smtClean="0">
                          <a:latin typeface="Cambria Math"/>
                        </a:rPr>
                        <m:t>𝒙</m:t>
                      </m:r>
                      <m:r>
                        <a:rPr lang="pt-BR" sz="2800" b="1" i="1" smtClean="0">
                          <a:latin typeface="Cambria Math"/>
                        </a:rPr>
                        <m:t> </m:t>
                      </m:r>
                      <m:r>
                        <a:rPr lang="pt-BR" sz="2800" b="1" i="1" smtClean="0">
                          <a:latin typeface="Cambria Math"/>
                        </a:rPr>
                        <m:t>𝑳</m:t>
                      </m:r>
                      <m:r>
                        <a:rPr lang="pt-BR" sz="2800" b="1" i="1" smtClean="0">
                          <a:latin typeface="Cambria Math"/>
                        </a:rPr>
                        <m:t> </m:t>
                      </m:r>
                      <m:r>
                        <a:rPr lang="pt-BR" sz="2800" b="1" i="1" smtClean="0">
                          <a:latin typeface="Cambria Math"/>
                        </a:rPr>
                        <m:t>𝒙</m:t>
                      </m:r>
                      <m:r>
                        <a:rPr lang="pt-BR" sz="2800" b="1" i="1" smtClean="0">
                          <a:latin typeface="Cambria Math"/>
                        </a:rPr>
                        <m:t> </m:t>
                      </m:r>
                      <m:r>
                        <a:rPr lang="pt-BR" sz="2800" b="1" i="1" smtClean="0">
                          <a:latin typeface="Cambria Math"/>
                        </a:rPr>
                        <m:t>𝑪</m:t>
                      </m:r>
                    </m:oMath>
                  </m:oMathPara>
                </a14:m>
                <a:endParaRPr lang="pt-BR" sz="2800" b="1" dirty="0"/>
              </a:p>
            </p:txBody>
          </p:sp>
        </mc:Choice>
        <mc:Fallback xmlns="">
          <p:sp>
            <p:nvSpPr>
              <p:cNvPr id="5" name="CaixaDeTexto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89966" y="3481844"/>
                <a:ext cx="2605970" cy="523220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CaixaDeTexto 5"/>
              <p:cNvSpPr txBox="1"/>
              <p:nvPr/>
            </p:nvSpPr>
            <p:spPr>
              <a:xfrm>
                <a:off x="5220072" y="3481844"/>
                <a:ext cx="2311017" cy="523220"/>
              </a:xfrm>
              <a:prstGeom prst="rect">
                <a:avLst/>
              </a:prstGeom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2800" b="1" i="1" smtClean="0">
                          <a:latin typeface="Cambria Math"/>
                        </a:rPr>
                        <m:t>𝑽𝑭</m:t>
                      </m:r>
                      <m:r>
                        <a:rPr lang="pt-BR" sz="2800" b="1" i="1" smtClean="0">
                          <a:latin typeface="Cambria Math"/>
                        </a:rPr>
                        <m:t>=</m:t>
                      </m:r>
                      <m:r>
                        <a:rPr lang="pt-BR" sz="2800" b="1" i="1" smtClean="0">
                          <a:latin typeface="Cambria Math"/>
                        </a:rPr>
                        <m:t>𝑽𝑷</m:t>
                      </m:r>
                      <m:r>
                        <a:rPr lang="pt-BR" sz="2800" b="1" i="1" smtClean="0">
                          <a:latin typeface="Cambria Math"/>
                        </a:rPr>
                        <m:t> </m:t>
                      </m:r>
                      <m:r>
                        <a:rPr lang="pt-BR" sz="2800" b="1" i="1" smtClean="0">
                          <a:latin typeface="Cambria Math"/>
                        </a:rPr>
                        <m:t>𝒙</m:t>
                      </m:r>
                      <m:r>
                        <a:rPr lang="pt-BR" sz="2800" b="1" i="1" smtClean="0">
                          <a:latin typeface="Cambria Math"/>
                        </a:rPr>
                        <m:t> </m:t>
                      </m:r>
                      <m:r>
                        <a:rPr lang="pt-BR" sz="2800" b="1" i="1" smtClean="0">
                          <a:latin typeface="Cambria Math"/>
                        </a:rPr>
                        <m:t>𝑵</m:t>
                      </m:r>
                    </m:oMath>
                  </m:oMathPara>
                </a14:m>
                <a:endParaRPr lang="pt-BR" sz="2800" b="1" dirty="0"/>
              </a:p>
            </p:txBody>
          </p:sp>
        </mc:Choice>
        <mc:Fallback xmlns="">
          <p:sp>
            <p:nvSpPr>
              <p:cNvPr id="6" name="CaixaDeTexto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20072" y="3481844"/>
                <a:ext cx="2311017" cy="523220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CaixaDeTexto 6"/>
              <p:cNvSpPr txBox="1"/>
              <p:nvPr/>
            </p:nvSpPr>
            <p:spPr>
              <a:xfrm>
                <a:off x="107504" y="4345940"/>
                <a:ext cx="4369273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pt-BR" sz="2800" b="0" i="1" smtClean="0">
                        <a:latin typeface="Cambria Math"/>
                      </a:rPr>
                      <m:t>𝑉𝑃</m:t>
                    </m:r>
                    <m:r>
                      <a:rPr lang="pt-BR" sz="2800" b="0" i="1" smtClean="0">
                        <a:latin typeface="Cambria Math"/>
                      </a:rPr>
                      <m:t>=</m:t>
                    </m:r>
                  </m:oMath>
                </a14:m>
                <a:r>
                  <a:rPr lang="pt-BR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Volume da peça em m³</a:t>
                </a:r>
              </a:p>
            </p:txBody>
          </p:sp>
        </mc:Choice>
        <mc:Fallback xmlns="">
          <p:sp>
            <p:nvSpPr>
              <p:cNvPr id="7" name="CaixaDeTexto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504" y="4345940"/>
                <a:ext cx="4369273" cy="523220"/>
              </a:xfrm>
              <a:prstGeom prst="rect">
                <a:avLst/>
              </a:prstGeom>
              <a:blipFill rotWithShape="1">
                <a:blip r:embed="rId4"/>
                <a:stretch>
                  <a:fillRect t="-11628" b="-31395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CaixaDeTexto 9"/>
              <p:cNvSpPr txBox="1"/>
              <p:nvPr/>
            </p:nvSpPr>
            <p:spPr>
              <a:xfrm>
                <a:off x="4707556" y="4345940"/>
                <a:ext cx="4472956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pt-BR" sz="2800" b="0" i="1" smtClean="0">
                        <a:latin typeface="Cambria Math"/>
                      </a:rPr>
                      <m:t>𝑉𝐹</m:t>
                    </m:r>
                    <m:r>
                      <a:rPr lang="pt-BR" sz="2800" b="0" i="1" smtClean="0">
                        <a:latin typeface="Cambria Math"/>
                      </a:rPr>
                      <m:t>=</m:t>
                    </m:r>
                  </m:oMath>
                </a14:m>
                <a:r>
                  <a:rPr lang="pt-BR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Volume do fardo em m³</a:t>
                </a:r>
              </a:p>
            </p:txBody>
          </p:sp>
        </mc:Choice>
        <mc:Fallback xmlns="">
          <p:sp>
            <p:nvSpPr>
              <p:cNvPr id="10" name="CaixaDeTexto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07556" y="4345940"/>
                <a:ext cx="4472956" cy="523220"/>
              </a:xfrm>
              <a:prstGeom prst="rect">
                <a:avLst/>
              </a:prstGeom>
              <a:blipFill rotWithShape="1">
                <a:blip r:embed="rId5"/>
                <a:stretch>
                  <a:fillRect t="-11628" r="-272" b="-31395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CaixaDeTexto 10"/>
              <p:cNvSpPr txBox="1"/>
              <p:nvPr/>
            </p:nvSpPr>
            <p:spPr>
              <a:xfrm>
                <a:off x="286526" y="5642084"/>
                <a:ext cx="3925434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pt-BR" sz="2800" b="0" i="1" smtClean="0">
                        <a:latin typeface="Cambria Math"/>
                      </a:rPr>
                      <m:t>𝐸</m:t>
                    </m:r>
                    <m:r>
                      <a:rPr lang="pt-BR" sz="2800" b="0" i="1" smtClean="0">
                        <a:latin typeface="Cambria Math"/>
                      </a:rPr>
                      <m:t>=</m:t>
                    </m:r>
                  </m:oMath>
                </a14:m>
                <a:r>
                  <a:rPr lang="pt-BR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Espessura, em metro</a:t>
                </a:r>
              </a:p>
            </p:txBody>
          </p:sp>
        </mc:Choice>
        <mc:Fallback xmlns="">
          <p:sp>
            <p:nvSpPr>
              <p:cNvPr id="11" name="CaixaDeTexto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6526" y="5642084"/>
                <a:ext cx="3925434" cy="523220"/>
              </a:xfrm>
              <a:prstGeom prst="rect">
                <a:avLst/>
              </a:prstGeom>
              <a:blipFill rotWithShape="1">
                <a:blip r:embed="rId6"/>
                <a:stretch>
                  <a:fillRect t="-11765" b="-32941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CaixaDeTexto 11"/>
              <p:cNvSpPr txBox="1"/>
              <p:nvPr/>
            </p:nvSpPr>
            <p:spPr>
              <a:xfrm>
                <a:off x="323528" y="5085184"/>
                <a:ext cx="3530710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pt-BR" sz="2800" b="0" i="1" smtClean="0">
                        <a:latin typeface="Cambria Math"/>
                      </a:rPr>
                      <m:t>𝐿</m:t>
                    </m:r>
                    <m:r>
                      <a:rPr lang="pt-BR" sz="2800" b="0" i="1" smtClean="0">
                        <a:latin typeface="Cambria Math"/>
                      </a:rPr>
                      <m:t>=</m:t>
                    </m:r>
                  </m:oMath>
                </a14:m>
                <a:r>
                  <a:rPr lang="pt-BR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Largura, em metro</a:t>
                </a:r>
              </a:p>
            </p:txBody>
          </p:sp>
        </mc:Choice>
        <mc:Fallback xmlns="">
          <p:sp>
            <p:nvSpPr>
              <p:cNvPr id="12" name="CaixaDeTexto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3528" y="5085184"/>
                <a:ext cx="3530710" cy="523220"/>
              </a:xfrm>
              <a:prstGeom prst="rect">
                <a:avLst/>
              </a:prstGeom>
              <a:blipFill rotWithShape="1">
                <a:blip r:embed="rId7"/>
                <a:stretch>
                  <a:fillRect t="-11628" r="-1727" b="-31395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CaixaDeTexto 12"/>
              <p:cNvSpPr txBox="1"/>
              <p:nvPr/>
            </p:nvSpPr>
            <p:spPr>
              <a:xfrm>
                <a:off x="251520" y="6146140"/>
                <a:ext cx="4487062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pt-BR" sz="2800" b="0" i="1" smtClean="0">
                        <a:latin typeface="Cambria Math"/>
                      </a:rPr>
                      <m:t>𝐶</m:t>
                    </m:r>
                    <m:r>
                      <a:rPr lang="pt-BR" sz="2800" b="0" i="1" smtClean="0">
                        <a:latin typeface="Cambria Math"/>
                      </a:rPr>
                      <m:t>=</m:t>
                    </m:r>
                  </m:oMath>
                </a14:m>
                <a:r>
                  <a:rPr lang="pt-BR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Comprimento, em metro</a:t>
                </a:r>
              </a:p>
            </p:txBody>
          </p:sp>
        </mc:Choice>
        <mc:Fallback xmlns="">
          <p:sp>
            <p:nvSpPr>
              <p:cNvPr id="13" name="CaixaDeTexto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520" y="6146140"/>
                <a:ext cx="4487062" cy="523220"/>
              </a:xfrm>
              <a:prstGeom prst="rect">
                <a:avLst/>
              </a:prstGeom>
              <a:blipFill rotWithShape="1">
                <a:blip r:embed="rId8"/>
                <a:stretch>
                  <a:fillRect t="-11628" b="-31395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CaixaDeTexto 13"/>
              <p:cNvSpPr txBox="1"/>
              <p:nvPr/>
            </p:nvSpPr>
            <p:spPr>
              <a:xfrm>
                <a:off x="5432430" y="5570076"/>
                <a:ext cx="3460050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pt-BR" sz="2800" b="0" i="1" smtClean="0">
                        <a:latin typeface="Cambria Math"/>
                      </a:rPr>
                      <m:t>𝑁</m:t>
                    </m:r>
                    <m:r>
                      <a:rPr lang="pt-BR" sz="2800" b="0" i="1" smtClean="0">
                        <a:latin typeface="Cambria Math"/>
                      </a:rPr>
                      <m:t>=</m:t>
                    </m:r>
                  </m:oMath>
                </a14:m>
                <a:r>
                  <a:rPr lang="pt-BR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Número de peças</a:t>
                </a:r>
              </a:p>
            </p:txBody>
          </p:sp>
        </mc:Choice>
        <mc:Fallback xmlns="">
          <p:sp>
            <p:nvSpPr>
              <p:cNvPr id="14" name="CaixaDeTexto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32430" y="5570076"/>
                <a:ext cx="3460050" cy="523220"/>
              </a:xfrm>
              <a:prstGeom prst="rect">
                <a:avLst/>
              </a:prstGeom>
              <a:blipFill rotWithShape="1">
                <a:blip r:embed="rId9"/>
                <a:stretch>
                  <a:fillRect t="-11628" r="-1232" b="-31395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483481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glitter pattern="hexagon"/>
      </p:transition>
    </mc:Choice>
    <mc:Fallback xmlns="">
      <p:transition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1403648" y="188640"/>
            <a:ext cx="6336704" cy="52322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pt-BR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VOLUME DE MADEIRA SERRADA</a:t>
            </a:r>
          </a:p>
        </p:txBody>
      </p:sp>
      <p:sp>
        <p:nvSpPr>
          <p:cNvPr id="3" name="Retângulo 2"/>
          <p:cNvSpPr/>
          <p:nvPr/>
        </p:nvSpPr>
        <p:spPr>
          <a:xfrm>
            <a:off x="251520" y="1105580"/>
            <a:ext cx="540404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pt-BR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Madeira de tamanhos variados</a:t>
            </a:r>
            <a:endParaRPr lang="pt-BR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tângulo 3"/>
          <p:cNvSpPr/>
          <p:nvPr/>
        </p:nvSpPr>
        <p:spPr>
          <a:xfrm>
            <a:off x="195278" y="1970837"/>
            <a:ext cx="864096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 cálculo do volume dos fardos (pacotes) de tamanho variado poderá ser feito das seguintes formas:</a:t>
            </a:r>
          </a:p>
        </p:txBody>
      </p:sp>
      <p:sp>
        <p:nvSpPr>
          <p:cNvPr id="5" name="CaixaDeTexto 4"/>
          <p:cNvSpPr txBox="1"/>
          <p:nvPr/>
        </p:nvSpPr>
        <p:spPr>
          <a:xfrm>
            <a:off x="323528" y="3337828"/>
            <a:ext cx="78053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pt-B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Quando as peças forem medidas individualmente: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CaixaDeTexto 6"/>
              <p:cNvSpPr txBox="1"/>
              <p:nvPr/>
            </p:nvSpPr>
            <p:spPr>
              <a:xfrm>
                <a:off x="1259632" y="4849996"/>
                <a:ext cx="2605970" cy="523220"/>
              </a:xfrm>
              <a:prstGeom prst="rect">
                <a:avLst/>
              </a:prstGeom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2800" b="1" i="1" smtClean="0">
                          <a:latin typeface="Cambria Math"/>
                        </a:rPr>
                        <m:t>𝑽𝑷</m:t>
                      </m:r>
                      <m:r>
                        <a:rPr lang="pt-BR" sz="2800" b="1" i="1" smtClean="0">
                          <a:latin typeface="Cambria Math"/>
                        </a:rPr>
                        <m:t>=</m:t>
                      </m:r>
                      <m:r>
                        <a:rPr lang="pt-BR" sz="2800" b="1" i="1" smtClean="0">
                          <a:latin typeface="Cambria Math"/>
                        </a:rPr>
                        <m:t>𝑬</m:t>
                      </m:r>
                      <m:r>
                        <a:rPr lang="pt-BR" sz="2800" b="1" i="1" smtClean="0">
                          <a:latin typeface="Cambria Math"/>
                        </a:rPr>
                        <m:t> </m:t>
                      </m:r>
                      <m:r>
                        <a:rPr lang="pt-BR" sz="2800" b="1" i="1" smtClean="0">
                          <a:latin typeface="Cambria Math"/>
                        </a:rPr>
                        <m:t>𝒙</m:t>
                      </m:r>
                      <m:r>
                        <a:rPr lang="pt-BR" sz="2800" b="1" i="1" smtClean="0">
                          <a:latin typeface="Cambria Math"/>
                        </a:rPr>
                        <m:t> </m:t>
                      </m:r>
                      <m:r>
                        <a:rPr lang="pt-BR" sz="2800" b="1" i="1" smtClean="0">
                          <a:latin typeface="Cambria Math"/>
                        </a:rPr>
                        <m:t>𝑳</m:t>
                      </m:r>
                      <m:r>
                        <a:rPr lang="pt-BR" sz="2800" b="1" i="1" smtClean="0">
                          <a:latin typeface="Cambria Math"/>
                        </a:rPr>
                        <m:t> </m:t>
                      </m:r>
                      <m:r>
                        <a:rPr lang="pt-BR" sz="2800" b="1" i="1" smtClean="0">
                          <a:latin typeface="Cambria Math"/>
                        </a:rPr>
                        <m:t>𝒙</m:t>
                      </m:r>
                      <m:r>
                        <a:rPr lang="pt-BR" sz="2800" b="1" i="1" smtClean="0">
                          <a:latin typeface="Cambria Math"/>
                        </a:rPr>
                        <m:t> </m:t>
                      </m:r>
                      <m:r>
                        <a:rPr lang="pt-BR" sz="2800" b="1" i="1" smtClean="0">
                          <a:latin typeface="Cambria Math"/>
                        </a:rPr>
                        <m:t>𝑪</m:t>
                      </m:r>
                    </m:oMath>
                  </m:oMathPara>
                </a14:m>
                <a:endParaRPr lang="pt-BR" sz="2800" b="1" dirty="0"/>
              </a:p>
            </p:txBody>
          </p:sp>
        </mc:Choice>
        <mc:Fallback xmlns="">
          <p:sp>
            <p:nvSpPr>
              <p:cNvPr id="7" name="CaixaDeTexto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59632" y="4849996"/>
                <a:ext cx="2605970" cy="523220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CaixaDeTexto 7"/>
              <p:cNvSpPr txBox="1"/>
              <p:nvPr/>
            </p:nvSpPr>
            <p:spPr>
              <a:xfrm>
                <a:off x="4980677" y="4581128"/>
                <a:ext cx="2210477" cy="1135696"/>
              </a:xfrm>
              <a:prstGeom prst="rect">
                <a:avLst/>
              </a:prstGeom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2800" b="1" i="1" smtClean="0">
                          <a:latin typeface="Cambria Math"/>
                        </a:rPr>
                        <m:t>𝑽𝑭</m:t>
                      </m:r>
                      <m:r>
                        <a:rPr lang="pt-BR" sz="2800" b="1" i="1" smtClean="0">
                          <a:latin typeface="Cambria Math"/>
                        </a:rPr>
                        <m:t>=</m:t>
                      </m:r>
                      <m:nary>
                        <m:naryPr>
                          <m:chr m:val="∑"/>
                          <m:subHide m:val="on"/>
                          <m:supHide m:val="on"/>
                          <m:ctrlPr>
                            <a:rPr lang="pt-BR" sz="2800" b="1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r>
                            <a:rPr lang="pt-BR" sz="2800" b="1" i="1" smtClean="0">
                              <a:latin typeface="Cambria Math"/>
                            </a:rPr>
                            <m:t>𝑽𝑷</m:t>
                          </m:r>
                        </m:e>
                      </m:nary>
                    </m:oMath>
                  </m:oMathPara>
                </a14:m>
                <a:endParaRPr lang="pt-BR" sz="2800" b="1" dirty="0"/>
              </a:p>
            </p:txBody>
          </p:sp>
        </mc:Choice>
        <mc:Fallback xmlns="">
          <p:sp>
            <p:nvSpPr>
              <p:cNvPr id="8" name="CaixaDeTexto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80677" y="4581128"/>
                <a:ext cx="2210477" cy="1135696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477486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glitter pattern="hexagon"/>
      </p:transition>
    </mc:Choice>
    <mc:Fallback xmlns="">
      <p:transition spd="slow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395536" y="1825660"/>
            <a:ext cx="841288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pt-B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Quando as peças não forem medidas individualmente:</a:t>
            </a:r>
          </a:p>
        </p:txBody>
      </p:sp>
      <p:sp>
        <p:nvSpPr>
          <p:cNvPr id="3" name="CaixaDeTexto 2"/>
          <p:cNvSpPr txBox="1"/>
          <p:nvPr/>
        </p:nvSpPr>
        <p:spPr>
          <a:xfrm>
            <a:off x="1403648" y="188640"/>
            <a:ext cx="6336704" cy="52322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pt-BR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VOLUME DE MADEIRA SERRADA</a:t>
            </a:r>
          </a:p>
        </p:txBody>
      </p:sp>
      <p:sp>
        <p:nvSpPr>
          <p:cNvPr id="4" name="Retângulo 3"/>
          <p:cNvSpPr/>
          <p:nvPr/>
        </p:nvSpPr>
        <p:spPr>
          <a:xfrm>
            <a:off x="251520" y="1033572"/>
            <a:ext cx="540404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pt-BR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Madeira de tamanhos variados</a:t>
            </a:r>
            <a:endParaRPr lang="pt-BR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aixaDeTexto 4"/>
              <p:cNvSpPr txBox="1"/>
              <p:nvPr/>
            </p:nvSpPr>
            <p:spPr>
              <a:xfrm>
                <a:off x="2483768" y="2553252"/>
                <a:ext cx="4124078" cy="1235788"/>
              </a:xfrm>
              <a:prstGeom prst="rect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2800" b="0" i="1" smtClean="0">
                          <a:latin typeface="Cambria Math"/>
                        </a:rPr>
                        <m:t>𝑉𝐹</m:t>
                      </m:r>
                      <m:r>
                        <a:rPr lang="pt-BR" sz="2800" b="0" i="1" smtClean="0">
                          <a:latin typeface="Cambria Math"/>
                        </a:rPr>
                        <m:t>=</m:t>
                      </m:r>
                      <m:r>
                        <a:rPr lang="pt-BR" sz="2800" b="0" i="1" smtClean="0">
                          <a:latin typeface="Cambria Math"/>
                        </a:rPr>
                        <m:t>𝑙</m:t>
                      </m:r>
                      <m:r>
                        <a:rPr lang="pt-BR" sz="2800" b="0" i="1" smtClean="0">
                          <a:latin typeface="Cambria Math"/>
                        </a:rPr>
                        <m:t> </m:t>
                      </m:r>
                      <m:r>
                        <a:rPr lang="pt-BR" sz="2800" b="0" i="1" smtClean="0">
                          <a:latin typeface="Cambria Math"/>
                        </a:rPr>
                        <m:t>𝑥</m:t>
                      </m:r>
                      <m:func>
                        <m:funcPr>
                          <m:ctrlPr>
                            <a:rPr lang="pt-BR" sz="28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pt-BR" sz="2800" b="0" i="0" smtClean="0">
                              <a:latin typeface="Cambria Math"/>
                            </a:rPr>
                            <m:t>lg</m:t>
                          </m:r>
                        </m:fName>
                        <m:e>
                          <m:r>
                            <a:rPr lang="pt-BR" sz="2800" b="0" i="1" smtClean="0">
                              <a:latin typeface="Cambria Math"/>
                            </a:rPr>
                            <m:t>𝑥</m:t>
                          </m:r>
                          <m:r>
                            <a:rPr lang="pt-BR" sz="2800" b="0" i="1" smtClean="0">
                              <a:latin typeface="Cambria Math"/>
                            </a:rPr>
                            <m:t> </m:t>
                          </m:r>
                          <m:d>
                            <m:dPr>
                              <m:ctrlPr>
                                <a:rPr lang="pt-BR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pt-BR" sz="2800" b="0" i="1" smtClean="0">
                                  <a:latin typeface="Cambria Math"/>
                                </a:rPr>
                                <m:t>h</m:t>
                              </m:r>
                              <m:r>
                                <a:rPr lang="pt-BR" sz="2800" b="0" i="1" smtClean="0">
                                  <a:latin typeface="Cambria Math"/>
                                </a:rPr>
                                <m:t>−</m:t>
                              </m:r>
                              <m:nary>
                                <m:naryPr>
                                  <m:chr m:val="∑"/>
                                  <m:subHide m:val="on"/>
                                  <m:supHide m:val="on"/>
                                  <m:ctrlPr>
                                    <a:rPr lang="pt-BR" sz="2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/>
                                <m:sup/>
                                <m:e>
                                  <m:r>
                                    <a:rPr lang="pt-BR" sz="2800" b="0" i="1" smtClean="0">
                                      <a:latin typeface="Cambria Math"/>
                                    </a:rPr>
                                    <m:t>𝑒</m:t>
                                  </m:r>
                                </m:e>
                              </m:nary>
                            </m:e>
                          </m:d>
                        </m:e>
                      </m:func>
                    </m:oMath>
                  </m:oMathPara>
                </a14:m>
                <a:endParaRPr lang="pt-BR" sz="2800" dirty="0"/>
              </a:p>
            </p:txBody>
          </p:sp>
        </mc:Choice>
        <mc:Fallback xmlns="">
          <p:sp>
            <p:nvSpPr>
              <p:cNvPr id="5" name="CaixaDeTexto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83768" y="2553252"/>
                <a:ext cx="4124078" cy="1235788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Retângulo 6"/>
          <p:cNvSpPr/>
          <p:nvPr/>
        </p:nvSpPr>
        <p:spPr>
          <a:xfrm>
            <a:off x="5724128" y="5157192"/>
            <a:ext cx="293862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 = </a:t>
            </a:r>
            <a:r>
              <a:rPr lang="pt-B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altura da pilha</a:t>
            </a:r>
          </a:p>
        </p:txBody>
      </p:sp>
      <p:sp>
        <p:nvSpPr>
          <p:cNvPr id="8" name="Retângulo 7"/>
          <p:cNvSpPr/>
          <p:nvPr/>
        </p:nvSpPr>
        <p:spPr>
          <a:xfrm>
            <a:off x="251520" y="4131077"/>
            <a:ext cx="868265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 </a:t>
            </a:r>
            <a:r>
              <a:rPr lang="pt-B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= comprimento da pilha onde ocorre o maior adensamento de madeira</a:t>
            </a:r>
          </a:p>
        </p:txBody>
      </p:sp>
      <p:sp>
        <p:nvSpPr>
          <p:cNvPr id="9" name="Retângulo 8"/>
          <p:cNvSpPr/>
          <p:nvPr/>
        </p:nvSpPr>
        <p:spPr>
          <a:xfrm>
            <a:off x="618660" y="5210036"/>
            <a:ext cx="308924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lg</a:t>
            </a:r>
            <a:r>
              <a:rPr lang="pt-B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largura de pilha</a:t>
            </a:r>
          </a:p>
        </p:txBody>
      </p:sp>
      <p:sp>
        <p:nvSpPr>
          <p:cNvPr id="10" name="Retângulo 9"/>
          <p:cNvSpPr/>
          <p:nvPr/>
        </p:nvSpPr>
        <p:spPr>
          <a:xfrm>
            <a:off x="899592" y="5805264"/>
            <a:ext cx="734481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 </a:t>
            </a:r>
            <a:r>
              <a:rPr lang="pt-B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= altura do sarrafo (madeira serrada de pequena dimensão colocada nos espaços entre as madeira)</a:t>
            </a:r>
          </a:p>
        </p:txBody>
      </p:sp>
    </p:spTree>
    <p:extLst>
      <p:ext uri="{BB962C8B-B14F-4D97-AF65-F5344CB8AC3E}">
        <p14:creationId xmlns:p14="http://schemas.microsoft.com/office/powerpoint/2010/main" val="30869479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glitter pattern="hexagon"/>
      </p:transition>
    </mc:Choice>
    <mc:Fallback xmlns="">
      <p:transition spd="slow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3655093" y="260648"/>
            <a:ext cx="1636987" cy="52322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pt-B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Aplicação</a:t>
            </a:r>
          </a:p>
        </p:txBody>
      </p:sp>
      <p:sp>
        <p:nvSpPr>
          <p:cNvPr id="3" name="Retângulo 2"/>
          <p:cNvSpPr/>
          <p:nvPr/>
        </p:nvSpPr>
        <p:spPr>
          <a:xfrm>
            <a:off x="287016" y="1052736"/>
            <a:ext cx="8533456" cy="43581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pt-BR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Considerando uma tábua de madeira com dimensões de 2 cm de espessura, 30 cm de largura e 4 m de comprimento, calcule:</a:t>
            </a:r>
            <a:endParaRPr lang="pt-BR" sz="2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endParaRPr lang="pt-BR" sz="28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pt-BR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a) Volume em m³ de duas dúzias e meia de tábuas. (4 casas decimais)</a:t>
            </a:r>
            <a:endParaRPr lang="pt-BR" sz="2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endParaRPr lang="pt-BR" sz="2800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algn="just"/>
            <a:r>
              <a:rPr lang="pt-BR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b) Número de tábuas necessário para fazer um piso de madeira de 6 m x 8 m. (1 casa decimal)</a:t>
            </a:r>
            <a:endParaRPr lang="pt-BR" sz="2800" dirty="0"/>
          </a:p>
        </p:txBody>
      </p:sp>
    </p:spTree>
    <p:extLst>
      <p:ext uri="{BB962C8B-B14F-4D97-AF65-F5344CB8AC3E}">
        <p14:creationId xmlns:p14="http://schemas.microsoft.com/office/powerpoint/2010/main" val="33124075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glitter pattern="hexagon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243816" y="1398255"/>
            <a:ext cx="858436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Um estéreo consiste na quantidade de madeira contida em uma pilha de 1,0 m x 1,0 m x 1,0 m, cujas toras variam em área seccional, curvatura e forma, o que permite a existência de muitos espaços na pilha, não ocupados por madeira</a:t>
            </a:r>
          </a:p>
        </p:txBody>
      </p:sp>
      <p:sp>
        <p:nvSpPr>
          <p:cNvPr id="5" name="CaixaDeTexto 4"/>
          <p:cNvSpPr txBox="1"/>
          <p:nvPr/>
        </p:nvSpPr>
        <p:spPr>
          <a:xfrm>
            <a:off x="1475656" y="385500"/>
            <a:ext cx="6336704" cy="52322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BR" sz="2800" b="1" dirty="0">
                <a:latin typeface="Times New Roman" pitchFamily="18" charset="0"/>
                <a:cs typeface="Times New Roman" pitchFamily="18" charset="0"/>
              </a:rPr>
              <a:t>Volume de Madeira Empilhada</a:t>
            </a:r>
          </a:p>
        </p:txBody>
      </p:sp>
      <p:sp>
        <p:nvSpPr>
          <p:cNvPr id="6" name="CaixaDeTexto 5"/>
          <p:cNvSpPr txBox="1"/>
          <p:nvPr/>
        </p:nvSpPr>
        <p:spPr>
          <a:xfrm>
            <a:off x="395536" y="4851157"/>
            <a:ext cx="843263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É muito utilizado pelas empresas de celulose, carvão, padarias, olarias, cerâmicas.</a:t>
            </a:r>
          </a:p>
        </p:txBody>
      </p:sp>
    </p:spTree>
    <p:extLst>
      <p:ext uri="{BB962C8B-B14F-4D97-AF65-F5344CB8AC3E}">
        <p14:creationId xmlns:p14="http://schemas.microsoft.com/office/powerpoint/2010/main" val="21006646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glitter pattern="hexagon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aixaDeTexto 6"/>
          <p:cNvSpPr txBox="1"/>
          <p:nvPr/>
        </p:nvSpPr>
        <p:spPr>
          <a:xfrm>
            <a:off x="243816" y="1700808"/>
            <a:ext cx="858436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buFontTx/>
              <a:buChar char="-"/>
            </a:pPr>
            <a:r>
              <a:rPr lang="pt-BR" sz="2800" dirty="0">
                <a:latin typeface="Times New Roman" pitchFamily="18" charset="0"/>
                <a:cs typeface="Times New Roman" pitchFamily="18" charset="0"/>
              </a:rPr>
              <a:t>O volume de madeira empilhada, em estéreo (</a:t>
            </a:r>
            <a:r>
              <a:rPr lang="pt-BR" sz="2800" dirty="0" err="1">
                <a:latin typeface="Times New Roman" pitchFamily="18" charset="0"/>
                <a:cs typeface="Times New Roman" pitchFamily="18" charset="0"/>
              </a:rPr>
              <a:t>st</a:t>
            </a:r>
            <a:r>
              <a:rPr lang="pt-BR" sz="2800" dirty="0">
                <a:latin typeface="Times New Roman" pitchFamily="18" charset="0"/>
                <a:cs typeface="Times New Roman" pitchFamily="18" charset="0"/>
              </a:rPr>
              <a:t>), pode ser obtido genericamente pela seguinte expressão:</a:t>
            </a:r>
          </a:p>
          <a:p>
            <a:pPr algn="ctr"/>
            <a:endParaRPr lang="pt-BR" sz="28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pt-BR" sz="3600" b="1" i="1" dirty="0">
                <a:latin typeface="Times New Roman" pitchFamily="18" charset="0"/>
                <a:cs typeface="Times New Roman" pitchFamily="18" charset="0"/>
              </a:rPr>
              <a:t>V = x. y. z</a:t>
            </a:r>
          </a:p>
        </p:txBody>
      </p:sp>
      <p:sp>
        <p:nvSpPr>
          <p:cNvPr id="3" name="CaixaDeTexto 2"/>
          <p:cNvSpPr txBox="1"/>
          <p:nvPr/>
        </p:nvSpPr>
        <p:spPr>
          <a:xfrm>
            <a:off x="899592" y="4581128"/>
            <a:ext cx="5136342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pt-B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= volume da pilha, em </a:t>
            </a:r>
            <a:r>
              <a:rPr lang="pt-BR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st</a:t>
            </a:r>
            <a:r>
              <a:rPr lang="pt-B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r>
              <a:rPr lang="pt-BR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pt-B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= comprimento das toras, em m;</a:t>
            </a:r>
          </a:p>
          <a:p>
            <a:r>
              <a:rPr lang="pt-BR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pt-B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= comprimento da pilha, em m; e</a:t>
            </a:r>
          </a:p>
          <a:p>
            <a:r>
              <a:rPr lang="pt-BR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z</a:t>
            </a:r>
            <a:r>
              <a:rPr lang="pt-B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= altura da pilha, em m.</a:t>
            </a:r>
          </a:p>
        </p:txBody>
      </p:sp>
      <p:sp>
        <p:nvSpPr>
          <p:cNvPr id="9" name="CaixaDeTexto 8"/>
          <p:cNvSpPr txBox="1"/>
          <p:nvPr/>
        </p:nvSpPr>
        <p:spPr>
          <a:xfrm>
            <a:off x="1475656" y="385500"/>
            <a:ext cx="6336704" cy="52322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BR" sz="2800" b="1" dirty="0">
                <a:latin typeface="Times New Roman" pitchFamily="18" charset="0"/>
                <a:cs typeface="Times New Roman" pitchFamily="18" charset="0"/>
              </a:rPr>
              <a:t>Volume de Madeira Empilhada</a:t>
            </a:r>
          </a:p>
        </p:txBody>
      </p:sp>
    </p:spTree>
    <p:extLst>
      <p:ext uri="{BB962C8B-B14F-4D97-AF65-F5344CB8AC3E}">
        <p14:creationId xmlns:p14="http://schemas.microsoft.com/office/powerpoint/2010/main" val="21036485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glitter pattern="hexagon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9" name="CaixaDeTexto 8"/>
              <p:cNvSpPr txBox="1"/>
              <p:nvPr/>
            </p:nvSpPr>
            <p:spPr>
              <a:xfrm>
                <a:off x="243816" y="1700808"/>
                <a:ext cx="8584360" cy="24189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457200" indent="-457200" algn="just">
                  <a:buFontTx/>
                  <a:buChar char="-"/>
                </a:pPr>
                <a:r>
                  <a:rPr lang="pt-BR" sz="2800" dirty="0">
                    <a:latin typeface="Times New Roman" pitchFamily="18" charset="0"/>
                    <a:cs typeface="Times New Roman" pitchFamily="18" charset="0"/>
                  </a:rPr>
                  <a:t>Quando as toras/</a:t>
                </a:r>
                <a:r>
                  <a:rPr lang="pt-BR" sz="2800" dirty="0" err="1">
                    <a:latin typeface="Times New Roman" pitchFamily="18" charset="0"/>
                    <a:cs typeface="Times New Roman" pitchFamily="18" charset="0"/>
                  </a:rPr>
                  <a:t>toretes</a:t>
                </a:r>
                <a:r>
                  <a:rPr lang="pt-BR" sz="2800" dirty="0">
                    <a:latin typeface="Times New Roman" pitchFamily="18" charset="0"/>
                    <a:cs typeface="Times New Roman" pitchFamily="18" charset="0"/>
                  </a:rPr>
                  <a:t> não possuem o mesmo comprimento, o volume em estéreo da pilha deve ser obtido pela expressão:</a:t>
                </a:r>
              </a:p>
              <a:p>
                <a:pPr algn="ctr"/>
                <a:endParaRPr lang="pt-BR" sz="2800" dirty="0">
                  <a:latin typeface="Times New Roman" pitchFamily="18" charset="0"/>
                  <a:cs typeface="Times New Roman" pitchFamily="18" charset="0"/>
                </a:endParaRPr>
              </a:p>
              <a:p>
                <a:pPr algn="ctr"/>
                <a:r>
                  <a:rPr lang="pt-BR" sz="3600" b="1" i="1" dirty="0">
                    <a:latin typeface="Times New Roman" pitchFamily="18" charset="0"/>
                    <a:cs typeface="Times New Roman" pitchFamily="18" charset="0"/>
                  </a:rPr>
                  <a:t>V =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pt-BR" sz="3600" b="1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accPr>
                      <m:e>
                        <m:r>
                          <a:rPr lang="pt-BR" sz="3600" b="1" i="1" smtClean="0">
                            <a:latin typeface="Cambria Math"/>
                            <a:cs typeface="Times New Roman" pitchFamily="18" charset="0"/>
                          </a:rPr>
                          <m:t>𝒙</m:t>
                        </m:r>
                      </m:e>
                    </m:acc>
                  </m:oMath>
                </a14:m>
                <a:r>
                  <a:rPr lang="pt-BR" sz="3600" b="1" i="1" dirty="0">
                    <a:latin typeface="Times New Roman" pitchFamily="18" charset="0"/>
                    <a:cs typeface="Times New Roman" pitchFamily="18" charset="0"/>
                  </a:rPr>
                  <a:t>. y. z</a:t>
                </a:r>
              </a:p>
            </p:txBody>
          </p:sp>
        </mc:Choice>
        <mc:Fallback xmlns="">
          <p:sp>
            <p:nvSpPr>
              <p:cNvPr id="9" name="CaixaDeTexto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3816" y="1700808"/>
                <a:ext cx="8584360" cy="2418932"/>
              </a:xfrm>
              <a:prstGeom prst="rect">
                <a:avLst/>
              </a:prstGeom>
              <a:blipFill rotWithShape="1">
                <a:blip r:embed="rId2"/>
                <a:stretch>
                  <a:fillRect l="-1278" t="-2519" r="-1420" b="-6297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tângulo 1"/>
              <p:cNvSpPr/>
              <p:nvPr/>
            </p:nvSpPr>
            <p:spPr>
              <a:xfrm>
                <a:off x="941101" y="4653136"/>
                <a:ext cx="7189789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pt-BR" sz="2800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accPr>
                      <m:e>
                        <m:r>
                          <a:rPr lang="pt-BR" sz="2800" b="0" i="1">
                            <a:latin typeface="Cambria Math"/>
                            <a:cs typeface="Times New Roman" pitchFamily="18" charset="0"/>
                          </a:rPr>
                          <m:t>𝑥</m:t>
                        </m:r>
                      </m:e>
                    </m:acc>
                  </m:oMath>
                </a14:m>
                <a:r>
                  <a:rPr lang="pt-BR" sz="2800" dirty="0">
                    <a:latin typeface="Times New Roman" pitchFamily="18" charset="0"/>
                    <a:cs typeface="Times New Roman" pitchFamily="18" charset="0"/>
                  </a:rPr>
                  <a:t> = comprimento médio das toras/</a:t>
                </a:r>
                <a:r>
                  <a:rPr lang="pt-BR" sz="2800" dirty="0" err="1">
                    <a:latin typeface="Times New Roman" pitchFamily="18" charset="0"/>
                    <a:cs typeface="Times New Roman" pitchFamily="18" charset="0"/>
                  </a:rPr>
                  <a:t>toretes</a:t>
                </a:r>
                <a:r>
                  <a:rPr lang="pt-BR" sz="2800" dirty="0">
                    <a:latin typeface="Times New Roman" pitchFamily="18" charset="0"/>
                    <a:cs typeface="Times New Roman" pitchFamily="18" charset="0"/>
                  </a:rPr>
                  <a:t>, em m</a:t>
                </a:r>
              </a:p>
            </p:txBody>
          </p:sp>
        </mc:Choice>
        <mc:Fallback xmlns="">
          <p:sp>
            <p:nvSpPr>
              <p:cNvPr id="2" name="Retângulo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1101" y="4653136"/>
                <a:ext cx="7189789" cy="523220"/>
              </a:xfrm>
              <a:prstGeom prst="rect">
                <a:avLst/>
              </a:prstGeom>
              <a:blipFill rotWithShape="1">
                <a:blip r:embed="rId3"/>
                <a:stretch>
                  <a:fillRect t="-11628" r="-254" b="-31395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CaixaDeTexto 9"/>
          <p:cNvSpPr txBox="1"/>
          <p:nvPr/>
        </p:nvSpPr>
        <p:spPr>
          <a:xfrm>
            <a:off x="1475656" y="385500"/>
            <a:ext cx="6336704" cy="52322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BR" sz="2800" b="1" dirty="0">
                <a:latin typeface="Times New Roman" pitchFamily="18" charset="0"/>
                <a:cs typeface="Times New Roman" pitchFamily="18" charset="0"/>
              </a:rPr>
              <a:t>Volume de Madeira Empilhada</a:t>
            </a:r>
          </a:p>
        </p:txBody>
      </p:sp>
    </p:spTree>
    <p:extLst>
      <p:ext uri="{BB962C8B-B14F-4D97-AF65-F5344CB8AC3E}">
        <p14:creationId xmlns:p14="http://schemas.microsoft.com/office/powerpoint/2010/main" val="38408594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glitter pattern="hexagon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1" name="CaixaDeTexto 10"/>
              <p:cNvSpPr txBox="1"/>
              <p:nvPr/>
            </p:nvSpPr>
            <p:spPr>
              <a:xfrm>
                <a:off x="243816" y="1700808"/>
                <a:ext cx="8584360" cy="284981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457200" indent="-457200" algn="just">
                  <a:buFontTx/>
                  <a:buChar char="-"/>
                </a:pPr>
                <a:r>
                  <a:rPr lang="pt-BR" sz="2800" dirty="0">
                    <a:latin typeface="Times New Roman" pitchFamily="18" charset="0"/>
                    <a:cs typeface="Times New Roman" pitchFamily="18" charset="0"/>
                  </a:rPr>
                  <a:t>Quando houver variação da altura da pilha, esta deve ser medida em vários pontos, adotando-se, além do comprimento médio das toras/</a:t>
                </a:r>
                <a:r>
                  <a:rPr lang="pt-BR" sz="2800" dirty="0" err="1">
                    <a:latin typeface="Times New Roman" pitchFamily="18" charset="0"/>
                    <a:cs typeface="Times New Roman" pitchFamily="18" charset="0"/>
                  </a:rPr>
                  <a:t>toretes</a:t>
                </a:r>
                <a:r>
                  <a:rPr lang="pt-BR" sz="2800" dirty="0">
                    <a:latin typeface="Times New Roman" pitchFamily="18" charset="0"/>
                    <a:cs typeface="Times New Roman" pitchFamily="18" charset="0"/>
                  </a:rPr>
                  <a:t>, a altura média para determinação do volume em estéreo, conforme:</a:t>
                </a:r>
              </a:p>
              <a:p>
                <a:pPr algn="ctr"/>
                <a:endParaRPr lang="pt-BR" sz="2800" dirty="0">
                  <a:latin typeface="Times New Roman" pitchFamily="18" charset="0"/>
                  <a:cs typeface="Times New Roman" pitchFamily="18" charset="0"/>
                </a:endParaRPr>
              </a:p>
              <a:p>
                <a:pPr algn="ctr"/>
                <a:r>
                  <a:rPr lang="pt-BR" sz="3600" b="1" i="1" dirty="0">
                    <a:latin typeface="Times New Roman" pitchFamily="18" charset="0"/>
                    <a:cs typeface="Times New Roman" pitchFamily="18" charset="0"/>
                  </a:rPr>
                  <a:t>V =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pt-BR" sz="3600" b="1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accPr>
                      <m:e>
                        <m:r>
                          <a:rPr lang="pt-BR" sz="3600" b="1" i="1" smtClean="0">
                            <a:latin typeface="Cambria Math"/>
                            <a:cs typeface="Times New Roman" pitchFamily="18" charset="0"/>
                          </a:rPr>
                          <m:t>𝒙</m:t>
                        </m:r>
                      </m:e>
                    </m:acc>
                  </m:oMath>
                </a14:m>
                <a:r>
                  <a:rPr lang="pt-BR" sz="3600" b="1" i="1" dirty="0">
                    <a:latin typeface="Times New Roman" pitchFamily="18" charset="0"/>
                    <a:cs typeface="Times New Roman" pitchFamily="18" charset="0"/>
                  </a:rPr>
                  <a:t>. y.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pt-BR" sz="3600" b="1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accPr>
                      <m:e>
                        <m:r>
                          <a:rPr lang="pt-BR" sz="3600" b="1" i="1" smtClean="0">
                            <a:latin typeface="Cambria Math"/>
                            <a:cs typeface="Times New Roman" pitchFamily="18" charset="0"/>
                          </a:rPr>
                          <m:t>𝒛</m:t>
                        </m:r>
                      </m:e>
                    </m:acc>
                  </m:oMath>
                </a14:m>
                <a:endParaRPr lang="pt-BR" sz="3600" b="1" i="1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11" name="CaixaDeTexto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3816" y="1700808"/>
                <a:ext cx="8584360" cy="2849819"/>
              </a:xfrm>
              <a:prstGeom prst="rect">
                <a:avLst/>
              </a:prstGeom>
              <a:blipFill rotWithShape="1">
                <a:blip r:embed="rId2"/>
                <a:stretch>
                  <a:fillRect l="-1278" t="-2141" r="-1420" b="-5353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tângulo 1"/>
              <p:cNvSpPr/>
              <p:nvPr/>
            </p:nvSpPr>
            <p:spPr>
              <a:xfrm>
                <a:off x="1331640" y="5229200"/>
                <a:ext cx="4842992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pt-BR" sz="2800" b="1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accPr>
                      <m:e>
                        <m:r>
                          <a:rPr lang="pt-BR" sz="2800" b="1" i="1">
                            <a:latin typeface="Cambria Math"/>
                            <a:cs typeface="Times New Roman" pitchFamily="18" charset="0"/>
                          </a:rPr>
                          <m:t>𝒛</m:t>
                        </m:r>
                      </m:e>
                    </m:acc>
                  </m:oMath>
                </a14:m>
                <a:r>
                  <a:rPr lang="pt-BR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altura média da pilha, em m.</a:t>
                </a:r>
              </a:p>
            </p:txBody>
          </p:sp>
        </mc:Choice>
        <mc:Fallback xmlns="">
          <p:sp>
            <p:nvSpPr>
              <p:cNvPr id="2" name="Retângulo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31640" y="5229200"/>
                <a:ext cx="4842992" cy="523220"/>
              </a:xfrm>
              <a:prstGeom prst="rect">
                <a:avLst/>
              </a:prstGeom>
              <a:blipFill rotWithShape="1">
                <a:blip r:embed="rId3"/>
                <a:stretch>
                  <a:fillRect t="-11628" r="-1384" b="-31395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CaixaDeTexto 11"/>
          <p:cNvSpPr txBox="1"/>
          <p:nvPr/>
        </p:nvSpPr>
        <p:spPr>
          <a:xfrm>
            <a:off x="1475656" y="385500"/>
            <a:ext cx="6336704" cy="52322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BR" sz="2800" b="1" dirty="0">
                <a:latin typeface="Times New Roman" pitchFamily="18" charset="0"/>
                <a:cs typeface="Times New Roman" pitchFamily="18" charset="0"/>
              </a:rPr>
              <a:t>Volume de Madeira Empilhada</a:t>
            </a:r>
          </a:p>
        </p:txBody>
      </p:sp>
    </p:spTree>
    <p:extLst>
      <p:ext uri="{BB962C8B-B14F-4D97-AF65-F5344CB8AC3E}">
        <p14:creationId xmlns:p14="http://schemas.microsoft.com/office/powerpoint/2010/main" val="17184484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glitter pattern="hexagon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aixaDeTexto 9"/>
          <p:cNvSpPr txBox="1"/>
          <p:nvPr/>
        </p:nvSpPr>
        <p:spPr>
          <a:xfrm>
            <a:off x="1475656" y="332656"/>
            <a:ext cx="6336704" cy="52322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BR" sz="2800" b="1" dirty="0">
                <a:latin typeface="Times New Roman" pitchFamily="18" charset="0"/>
                <a:cs typeface="Times New Roman" pitchFamily="18" charset="0"/>
              </a:rPr>
              <a:t>Volume de Madeira Empilhada</a:t>
            </a:r>
          </a:p>
        </p:txBody>
      </p:sp>
      <p:sp>
        <p:nvSpPr>
          <p:cNvPr id="2" name="CaixaDeTexto 1"/>
          <p:cNvSpPr txBox="1"/>
          <p:nvPr/>
        </p:nvSpPr>
        <p:spPr>
          <a:xfrm>
            <a:off x="395536" y="1124744"/>
            <a:ext cx="849694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Há dois fatores para expressar a conversão entre volume sólido e volume de madeira empilhada e vice-versa:</a:t>
            </a:r>
          </a:p>
        </p:txBody>
      </p:sp>
      <p:sp>
        <p:nvSpPr>
          <p:cNvPr id="3" name="CaixaDeTexto 2"/>
          <p:cNvSpPr txBox="1"/>
          <p:nvPr/>
        </p:nvSpPr>
        <p:spPr>
          <a:xfrm>
            <a:off x="251520" y="2564904"/>
            <a:ext cx="864096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pt-B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Fator de </a:t>
            </a:r>
            <a:r>
              <a:rPr lang="pt-BR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cubicação</a:t>
            </a:r>
            <a:r>
              <a:rPr lang="pt-BR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pt-BR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Fc</a:t>
            </a:r>
            <a:r>
              <a:rPr lang="pt-BR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pt-B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= Converte volume de madeira empilhada em volume sólido de madeira. Este fator é sempre menor do que 1.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aixaDeTexto 4"/>
              <p:cNvSpPr txBox="1"/>
              <p:nvPr/>
            </p:nvSpPr>
            <p:spPr>
              <a:xfrm>
                <a:off x="1708950" y="4797152"/>
                <a:ext cx="5671362" cy="908390"/>
              </a:xfrm>
              <a:prstGeom prst="rect">
                <a:avLst/>
              </a:prstGeom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2400" b="1" i="1" smtClean="0">
                          <a:latin typeface="Cambria Math"/>
                        </a:rPr>
                        <m:t>𝑭𝒄</m:t>
                      </m:r>
                      <m:r>
                        <a:rPr lang="pt-BR" sz="2400" b="1" i="1" smtClean="0">
                          <a:latin typeface="Cambria Math"/>
                        </a:rPr>
                        <m:t>= </m:t>
                      </m:r>
                      <m:f>
                        <m:fPr>
                          <m:ctrlPr>
                            <a:rPr lang="pt-BR" sz="24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sz="2400" b="1" i="1" smtClean="0">
                              <a:latin typeface="Cambria Math"/>
                            </a:rPr>
                            <m:t>𝑽𝒐𝒍𝒖𝒎𝒆</m:t>
                          </m:r>
                          <m:r>
                            <a:rPr lang="pt-BR" sz="2400" b="1" i="1" smtClean="0">
                              <a:latin typeface="Cambria Math"/>
                            </a:rPr>
                            <m:t> </m:t>
                          </m:r>
                          <m:r>
                            <a:rPr lang="pt-BR" sz="2400" b="1" i="1" smtClean="0">
                              <a:latin typeface="Cambria Math"/>
                            </a:rPr>
                            <m:t>𝑺</m:t>
                          </m:r>
                          <m:r>
                            <a:rPr lang="pt-BR" sz="2400" b="1" i="1" smtClean="0">
                              <a:latin typeface="Cambria Math"/>
                            </a:rPr>
                            <m:t>ó</m:t>
                          </m:r>
                          <m:r>
                            <a:rPr lang="pt-BR" sz="2400" b="1" i="1" smtClean="0">
                              <a:latin typeface="Cambria Math"/>
                            </a:rPr>
                            <m:t>𝒍𝒊𝒅𝒐</m:t>
                          </m:r>
                          <m:r>
                            <a:rPr lang="pt-BR" sz="2400" b="1" i="1" smtClean="0">
                              <a:latin typeface="Cambria Math"/>
                            </a:rPr>
                            <m:t> (</m:t>
                          </m:r>
                          <m:sSup>
                            <m:sSupPr>
                              <m:ctrlPr>
                                <a:rPr lang="pt-BR" sz="2400" b="1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pt-BR" sz="2400" b="1" i="1" smtClean="0">
                                  <a:latin typeface="Cambria Math"/>
                                </a:rPr>
                                <m:t>𝒎</m:t>
                              </m:r>
                            </m:e>
                            <m:sup>
                              <m:r>
                                <a:rPr lang="pt-BR" sz="2400" b="1" i="1" smtClean="0">
                                  <a:latin typeface="Cambria Math"/>
                                </a:rPr>
                                <m:t>𝟑</m:t>
                              </m:r>
                            </m:sup>
                          </m:sSup>
                          <m:r>
                            <a:rPr lang="pt-BR" sz="2400" b="1" i="1" smtClean="0">
                              <a:latin typeface="Cambria Math"/>
                            </a:rPr>
                            <m:t>)</m:t>
                          </m:r>
                        </m:num>
                        <m:den>
                          <m:r>
                            <a:rPr lang="pt-BR" sz="2400" b="1" i="1" smtClean="0">
                              <a:latin typeface="Cambria Math"/>
                            </a:rPr>
                            <m:t>𝑽𝒐𝒍𝒖𝒎𝒆</m:t>
                          </m:r>
                          <m:r>
                            <a:rPr lang="pt-BR" sz="2400" b="1" i="1" smtClean="0">
                              <a:latin typeface="Cambria Math"/>
                            </a:rPr>
                            <m:t> </m:t>
                          </m:r>
                          <m:r>
                            <a:rPr lang="pt-BR" sz="2400" b="1" i="1" smtClean="0">
                              <a:latin typeface="Cambria Math"/>
                            </a:rPr>
                            <m:t>𝑬𝒎𝒑𝒊𝒍𝒉𝒂𝒅𝒐</m:t>
                          </m:r>
                          <m:r>
                            <a:rPr lang="pt-BR" sz="2400" b="1" i="1" smtClean="0">
                              <a:latin typeface="Cambria Math"/>
                            </a:rPr>
                            <m:t> (</m:t>
                          </m:r>
                          <m:r>
                            <a:rPr lang="pt-BR" sz="2400" b="1" i="1" smtClean="0">
                              <a:latin typeface="Cambria Math"/>
                            </a:rPr>
                            <m:t>𝒔𝒕</m:t>
                          </m:r>
                          <m:r>
                            <a:rPr lang="pt-BR" sz="2400" b="1" i="1" smtClean="0">
                              <a:latin typeface="Cambria Math"/>
                            </a:rPr>
                            <m:t>)</m:t>
                          </m:r>
                        </m:den>
                      </m:f>
                      <m:r>
                        <a:rPr lang="pt-BR" sz="2400" b="1" i="1">
                          <a:latin typeface="Cambria Math"/>
                          <a:ea typeface="Cambria Math"/>
                        </a:rPr>
                        <m:t>&lt;</m:t>
                      </m:r>
                      <m:r>
                        <a:rPr lang="pt-BR" sz="2400" b="1" i="1" smtClean="0">
                          <a:latin typeface="Cambria Math"/>
                          <a:ea typeface="Cambria Math"/>
                        </a:rPr>
                        <m:t>𝟏</m:t>
                      </m:r>
                      <m:r>
                        <a:rPr lang="pt-BR" sz="2400" b="1" i="1" smtClean="0">
                          <a:latin typeface="Cambria Math"/>
                          <a:ea typeface="Cambria Math"/>
                        </a:rPr>
                        <m:t>,</m:t>
                      </m:r>
                      <m:r>
                        <a:rPr lang="pt-BR" sz="2400" b="1" i="1" smtClean="0">
                          <a:latin typeface="Cambria Math"/>
                          <a:ea typeface="Cambria Math"/>
                        </a:rPr>
                        <m:t>𝟎</m:t>
                      </m:r>
                    </m:oMath>
                  </m:oMathPara>
                </a14:m>
                <a:endParaRPr lang="pt-BR" sz="2400" b="1" dirty="0"/>
              </a:p>
            </p:txBody>
          </p:sp>
        </mc:Choice>
        <mc:Fallback xmlns="">
          <p:sp>
            <p:nvSpPr>
              <p:cNvPr id="5" name="CaixaDeTexto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08950" y="4797152"/>
                <a:ext cx="5671362" cy="908390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092893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glitter pattern="hexagon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aixaDeTexto 6"/>
          <p:cNvSpPr txBox="1"/>
          <p:nvPr/>
        </p:nvSpPr>
        <p:spPr>
          <a:xfrm>
            <a:off x="251520" y="1700808"/>
            <a:ext cx="864096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pt-B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Fator de empilhamento (Fe) </a:t>
            </a:r>
            <a:r>
              <a:rPr lang="pt-B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= Converte volume sólido de madeira em volume em metro estéreo (volume de madeira empilhada). Este fator é sempre maior ou igual a 1.</a:t>
            </a:r>
          </a:p>
        </p:txBody>
      </p:sp>
      <p:sp>
        <p:nvSpPr>
          <p:cNvPr id="8" name="CaixaDeTexto 7"/>
          <p:cNvSpPr txBox="1"/>
          <p:nvPr/>
        </p:nvSpPr>
        <p:spPr>
          <a:xfrm>
            <a:off x="1475656" y="332656"/>
            <a:ext cx="6336704" cy="52322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BR" sz="2800" b="1" dirty="0">
                <a:latin typeface="Times New Roman" pitchFamily="18" charset="0"/>
                <a:cs typeface="Times New Roman" pitchFamily="18" charset="0"/>
              </a:rPr>
              <a:t>Volume de Madeira Empilhada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CaixaDeTexto 8"/>
              <p:cNvSpPr txBox="1"/>
              <p:nvPr/>
            </p:nvSpPr>
            <p:spPr>
              <a:xfrm>
                <a:off x="1708950" y="4797152"/>
                <a:ext cx="5671362" cy="861326"/>
              </a:xfrm>
              <a:prstGeom prst="rect">
                <a:avLst/>
              </a:prstGeom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2400" b="1" i="1" smtClean="0">
                          <a:latin typeface="Cambria Math"/>
                        </a:rPr>
                        <m:t>𝑭𝒆</m:t>
                      </m:r>
                      <m:r>
                        <a:rPr lang="pt-BR" sz="2400" b="1" i="1" smtClean="0">
                          <a:latin typeface="Cambria Math"/>
                        </a:rPr>
                        <m:t>= </m:t>
                      </m:r>
                      <m:f>
                        <m:fPr>
                          <m:ctrlPr>
                            <a:rPr lang="pt-BR" sz="24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sz="2400" b="1" i="1" smtClean="0">
                              <a:latin typeface="Cambria Math"/>
                            </a:rPr>
                            <m:t>𝑽𝒐𝒍𝒖𝒎𝒆</m:t>
                          </m:r>
                          <m:r>
                            <a:rPr lang="pt-BR" sz="2400" b="1" i="1" smtClean="0">
                              <a:latin typeface="Cambria Math"/>
                            </a:rPr>
                            <m:t> </m:t>
                          </m:r>
                          <m:r>
                            <a:rPr lang="pt-BR" sz="2400" b="1" i="1" smtClean="0">
                              <a:latin typeface="Cambria Math"/>
                            </a:rPr>
                            <m:t>𝑬𝒎𝒑𝒊𝒍𝒉𝒂𝒅𝒐</m:t>
                          </m:r>
                          <m:r>
                            <a:rPr lang="pt-BR" sz="2400" b="1" i="1" smtClean="0">
                              <a:latin typeface="Cambria Math"/>
                            </a:rPr>
                            <m:t> (</m:t>
                          </m:r>
                          <m:r>
                            <a:rPr lang="pt-BR" sz="2400" b="1" i="1" smtClean="0">
                              <a:latin typeface="Cambria Math"/>
                            </a:rPr>
                            <m:t>𝒔𝒕</m:t>
                          </m:r>
                          <m:r>
                            <a:rPr lang="pt-BR" sz="2400" b="1" i="1" smtClean="0">
                              <a:latin typeface="Cambria Math"/>
                            </a:rPr>
                            <m:t>)</m:t>
                          </m:r>
                        </m:num>
                        <m:den>
                          <m:r>
                            <a:rPr lang="pt-BR" sz="2400" b="1" i="1" smtClean="0">
                              <a:latin typeface="Cambria Math"/>
                            </a:rPr>
                            <m:t>𝑽𝒐𝒍𝒖𝒎𝒆</m:t>
                          </m:r>
                          <m:r>
                            <a:rPr lang="pt-BR" sz="2400" b="1" i="1" smtClean="0">
                              <a:latin typeface="Cambria Math"/>
                            </a:rPr>
                            <m:t> </m:t>
                          </m:r>
                          <m:r>
                            <a:rPr lang="pt-BR" sz="2400" b="1" i="1" smtClean="0">
                              <a:latin typeface="Cambria Math"/>
                            </a:rPr>
                            <m:t>𝑺</m:t>
                          </m:r>
                          <m:r>
                            <a:rPr lang="pt-BR" sz="2400" b="1" i="1" smtClean="0">
                              <a:latin typeface="Cambria Math"/>
                            </a:rPr>
                            <m:t>ó</m:t>
                          </m:r>
                          <m:r>
                            <a:rPr lang="pt-BR" sz="2400" b="1" i="1" smtClean="0">
                              <a:latin typeface="Cambria Math"/>
                            </a:rPr>
                            <m:t>𝒍𝒊𝒅𝒐</m:t>
                          </m:r>
                          <m:r>
                            <a:rPr lang="pt-BR" sz="2400" b="1" i="1" smtClean="0">
                              <a:latin typeface="Cambria Math"/>
                            </a:rPr>
                            <m:t> (</m:t>
                          </m:r>
                          <m:r>
                            <a:rPr lang="pt-BR" sz="2400" b="1" i="1" smtClean="0">
                              <a:latin typeface="Cambria Math"/>
                            </a:rPr>
                            <m:t>𝒎</m:t>
                          </m:r>
                          <m:r>
                            <a:rPr lang="pt-BR" sz="2400" b="1" i="1" smtClean="0">
                              <a:latin typeface="Cambria Math"/>
                            </a:rPr>
                            <m:t>³)</m:t>
                          </m:r>
                        </m:den>
                      </m:f>
                      <m:r>
                        <a:rPr lang="pt-BR" sz="2400" b="1" i="1">
                          <a:latin typeface="Cambria Math"/>
                          <a:ea typeface="Cambria Math"/>
                        </a:rPr>
                        <m:t>≥</m:t>
                      </m:r>
                      <m:r>
                        <a:rPr lang="pt-BR" sz="2400" b="1" i="1" smtClean="0">
                          <a:latin typeface="Cambria Math"/>
                          <a:ea typeface="Cambria Math"/>
                        </a:rPr>
                        <m:t>𝟏</m:t>
                      </m:r>
                      <m:r>
                        <a:rPr lang="pt-BR" sz="2400" b="1" i="1" smtClean="0">
                          <a:latin typeface="Cambria Math"/>
                          <a:ea typeface="Cambria Math"/>
                        </a:rPr>
                        <m:t>,</m:t>
                      </m:r>
                      <m:r>
                        <a:rPr lang="pt-BR" sz="2400" b="1" i="1" smtClean="0">
                          <a:latin typeface="Cambria Math"/>
                          <a:ea typeface="Cambria Math"/>
                        </a:rPr>
                        <m:t>𝟎</m:t>
                      </m:r>
                    </m:oMath>
                  </m:oMathPara>
                </a14:m>
                <a:endParaRPr lang="pt-BR" sz="2400" b="1" dirty="0"/>
              </a:p>
            </p:txBody>
          </p:sp>
        </mc:Choice>
        <mc:Fallback xmlns="">
          <p:sp>
            <p:nvSpPr>
              <p:cNvPr id="9" name="CaixaDeTexto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08950" y="4797152"/>
                <a:ext cx="5671362" cy="861326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568602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glitter pattern="hexagon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CaixaDeTexto 20"/>
          <p:cNvSpPr txBox="1"/>
          <p:nvPr/>
        </p:nvSpPr>
        <p:spPr>
          <a:xfrm>
            <a:off x="899592" y="476672"/>
            <a:ext cx="7632848" cy="52322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BR" sz="2800" b="1" dirty="0">
                <a:latin typeface="Times New Roman" pitchFamily="18" charset="0"/>
                <a:cs typeface="Times New Roman" pitchFamily="18" charset="0"/>
              </a:rPr>
              <a:t>Fatores que afetam o empilhamento de madeira</a:t>
            </a:r>
          </a:p>
        </p:txBody>
      </p:sp>
      <p:sp>
        <p:nvSpPr>
          <p:cNvPr id="3" name="CaixaDeTexto 2"/>
          <p:cNvSpPr txBox="1"/>
          <p:nvPr/>
        </p:nvSpPr>
        <p:spPr>
          <a:xfrm>
            <a:off x="732896" y="1484784"/>
            <a:ext cx="552266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Diâmetro e o comprimento da tora;</a:t>
            </a:r>
          </a:p>
        </p:txBody>
      </p:sp>
      <p:sp>
        <p:nvSpPr>
          <p:cNvPr id="11" name="CaixaDeTexto 10"/>
          <p:cNvSpPr txBox="1"/>
          <p:nvPr/>
        </p:nvSpPr>
        <p:spPr>
          <a:xfrm>
            <a:off x="755576" y="2545740"/>
            <a:ext cx="329930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Espessura da casca;</a:t>
            </a:r>
          </a:p>
        </p:txBody>
      </p:sp>
      <p:sp>
        <p:nvSpPr>
          <p:cNvPr id="12" name="CaixaDeTexto 11"/>
          <p:cNvSpPr txBox="1"/>
          <p:nvPr/>
        </p:nvSpPr>
        <p:spPr>
          <a:xfrm>
            <a:off x="755576" y="3789040"/>
            <a:ext cx="796186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forma de empilhamento (manual ou mecanizado);</a:t>
            </a:r>
          </a:p>
        </p:txBody>
      </p:sp>
      <p:sp>
        <p:nvSpPr>
          <p:cNvPr id="14" name="CaixaDeTexto 13"/>
          <p:cNvSpPr txBox="1"/>
          <p:nvPr/>
        </p:nvSpPr>
        <p:spPr>
          <a:xfrm>
            <a:off x="827584" y="5138028"/>
            <a:ext cx="784759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Tempo de permanência no campo na forma de tora.</a:t>
            </a:r>
          </a:p>
        </p:txBody>
      </p:sp>
    </p:spTree>
    <p:extLst>
      <p:ext uri="{BB962C8B-B14F-4D97-AF65-F5344CB8AC3E}">
        <p14:creationId xmlns:p14="http://schemas.microsoft.com/office/powerpoint/2010/main" val="25664615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glitter pattern="hexagon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5492</TotalTime>
  <Words>1201</Words>
  <Application>Microsoft Office PowerPoint</Application>
  <PresentationFormat>Apresentação na tela (4:3)</PresentationFormat>
  <Paragraphs>108</Paragraphs>
  <Slides>23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23</vt:i4>
      </vt:variant>
    </vt:vector>
  </HeadingPairs>
  <TitlesOfParts>
    <vt:vector size="29" baseType="lpstr">
      <vt:lpstr>Arial</vt:lpstr>
      <vt:lpstr>Calibri</vt:lpstr>
      <vt:lpstr>Cambria Math</vt:lpstr>
      <vt:lpstr>Times New Roman</vt:lpstr>
      <vt:lpstr>Wingdings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Renato Ribeiro</dc:creator>
  <cp:lastModifiedBy>Renato Bezerra da Silva Ribeiro</cp:lastModifiedBy>
  <cp:revision>127</cp:revision>
  <dcterms:created xsi:type="dcterms:W3CDTF">2014-07-10T18:00:58Z</dcterms:created>
  <dcterms:modified xsi:type="dcterms:W3CDTF">2023-10-25T18:06:35Z</dcterms:modified>
</cp:coreProperties>
</file>