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4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91" r:id="rId15"/>
    <p:sldId id="293" r:id="rId16"/>
    <p:sldId id="292" r:id="rId17"/>
    <p:sldId id="283" r:id="rId18"/>
    <p:sldId id="294" r:id="rId19"/>
    <p:sldId id="29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Plan1!$F$3</c:f>
              <c:strCache>
                <c:ptCount val="1"/>
                <c:pt idx="0">
                  <c:v>Árv.ha-1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Plan1!$F$4:$F$8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009880"/>
        <c:axId val="153012624"/>
        <c:axId val="0"/>
      </c:bar3DChart>
      <c:catAx>
        <c:axId val="153009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Classes de DAP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53012624"/>
        <c:crosses val="autoZero"/>
        <c:auto val="1"/>
        <c:lblAlgn val="ctr"/>
        <c:lblOffset val="100"/>
        <c:noMultiLvlLbl val="0"/>
      </c:catAx>
      <c:valAx>
        <c:axId val="1530126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Número de Individuos por hectare</a:t>
                </a:r>
              </a:p>
            </c:rich>
          </c:tx>
          <c:layout>
            <c:manualLayout>
              <c:xMode val="edge"/>
              <c:yMode val="edge"/>
              <c:x val="3.2266185476815396E-2"/>
              <c:y val="9.61340769903761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0098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35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24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05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7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12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18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6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5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2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94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13C4-B2AA-42F8-990A-BDCF20AA6360}" type="datetimeFigureOut">
              <a:rPr lang="pt-BR" smtClean="0"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A9BA-A1DD-4C22-A674-6DAB6049E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7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83768" y="334397"/>
            <a:ext cx="41764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2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847726"/>
            <a:ext cx="820891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DIÂMETRO, CIRCUNFERÊNCIA E ÁREA BASAL</a:t>
            </a:r>
            <a:endParaRPr lang="pt-BR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5" t="3943" r="2246" b="3934"/>
          <a:stretch/>
        </p:blipFill>
        <p:spPr bwMode="auto">
          <a:xfrm>
            <a:off x="2742666" y="3284984"/>
            <a:ext cx="2405398" cy="321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G:\PICTURES\Ambé\PICT01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/>
          <a:stretch/>
        </p:blipFill>
        <p:spPr bwMode="auto">
          <a:xfrm>
            <a:off x="179512" y="3212976"/>
            <a:ext cx="2448272" cy="32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6944"/>
            <a:ext cx="3748501" cy="305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9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300000" cy="271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6300000" cy="23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Situações de Campo e Pontos de Medição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Área seccional/transversal e basal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11560" y="1196752"/>
                <a:ext cx="2159580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pt-BR" sz="3200" b="0" i="1" smtClean="0">
                                <a:latin typeface="Cambria Math"/>
                                <a:ea typeface="Cambria Math"/>
                              </a:rPr>
                              <m:t> .  </m:t>
                            </m:r>
                            <m:r>
                              <a:rPr lang="pt-BR" sz="3200" b="0" i="1" smtClean="0">
                                <a:latin typeface="Cambria Math"/>
                                <a:ea typeface="Cambria Math"/>
                              </a:rPr>
                              <m:t>𝐷𝐴𝑃</m:t>
                            </m:r>
                          </m:e>
                          <m:sup>
                            <m:r>
                              <a:rPr lang="pt-BR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pt-BR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2159580" cy="857799"/>
              </a:xfrm>
              <a:prstGeom prst="rect">
                <a:avLst/>
              </a:prstGeom>
              <a:blipFill rotWithShape="1">
                <a:blip r:embed="rId2"/>
                <a:stretch>
                  <a:fillRect l="-7042" b="-9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564548" y="1124744"/>
                <a:ext cx="2159580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>
                    <a:latin typeface="Times New Roman" pitchFamily="18" charset="0"/>
                    <a:cs typeface="Times New Roman" pitchFamily="18" charset="0"/>
                  </a:rPr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pt-BR" sz="3200" b="0" i="1" smtClean="0">
                                <a:latin typeface="Cambria Math"/>
                                <a:ea typeface="Cambria Math"/>
                              </a:rPr>
                              <m:t> .  </m:t>
                            </m:r>
                            <m:r>
                              <a:rPr lang="pt-BR" sz="3200" b="0" i="1" smtClean="0">
                                <a:latin typeface="Cambria Math"/>
                                <a:ea typeface="Cambria Math"/>
                              </a:rPr>
                              <m:t>𝐷𝐴𝑃</m:t>
                            </m:r>
                          </m:e>
                          <m:sup>
                            <m:r>
                              <a:rPr lang="pt-BR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3200" b="0" i="1" smtClean="0">
                            <a:latin typeface="Cambria Math"/>
                          </a:rPr>
                          <m:t>40.000</m:t>
                        </m:r>
                      </m:den>
                    </m:f>
                  </m:oMath>
                </a14:m>
                <a:endParaRPr lang="pt-BR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48" y="1124744"/>
                <a:ext cx="2159580" cy="857799"/>
              </a:xfrm>
              <a:prstGeom prst="rect">
                <a:avLst/>
              </a:prstGeom>
              <a:blipFill rotWithShape="1">
                <a:blip r:embed="rId3"/>
                <a:stretch>
                  <a:fillRect l="-734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771140" y="1426631"/>
            <a:ext cx="57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ou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18542" y="4560552"/>
                <a:ext cx="2945615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>
                    <a:latin typeface="Times New Roman" pitchFamily="18" charset="0"/>
                    <a:cs typeface="Times New Roman" pitchFamily="18" charset="0"/>
                  </a:rPr>
                  <a:t>G ou AB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0" i="1" smtClean="0">
                            <a:latin typeface="Cambria Math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pt-BR" sz="2800" b="0" i="1" smtClean="0">
                            <a:latin typeface="Cambria Math"/>
                          </a:rPr>
                          <m:t>𝑔𝑖</m:t>
                        </m:r>
                      </m:e>
                    </m:nary>
                  </m:oMath>
                </a14:m>
                <a:endParaRPr lang="pt-BR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42" y="4560552"/>
                <a:ext cx="2945615" cy="524631"/>
              </a:xfrm>
              <a:prstGeom prst="rect">
                <a:avLst/>
              </a:prstGeom>
              <a:blipFill rotWithShape="1">
                <a:blip r:embed="rId4"/>
                <a:stretch>
                  <a:fillRect l="-4348" t="-11628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87" y="2204864"/>
            <a:ext cx="556377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Distribuição Diamétrica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393612"/>
            <a:ext cx="5533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Agrupamento de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DAPs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em classes;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8680" y="2185700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Definição de amplitude;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312296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2 cm e 2,5 cm para plantios e 5 cm e 10 cm para florestas nativas;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448995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Distribuição normal (florestas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equiâneas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49922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Distribuição na forma de exponencial negativa ou em J-investido (florestas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inequiâneas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g8QEBQUEhQTFRQQFxUVFhUYERUWGBUYFRYVFRQXFxUXICYeFxkjGRQWIDIgIykpOC4sFyAxNTA2NSYrLCsBCQoKDAwMDQwMDSkYHhgpKSkpKSkpKSkpKSkpKSkpKSkpKSkpKSkpKSkpKSkpKSkpKSkpKSkpKSkpKSkpKSkpKf/AABEIALEBHQMBIgACEQEDEQH/xAAcAAEAAgMBAQEAAAAAAAAAAAAABAUCBgcDAQj/xABMEAACAQIDAwcHCAcHBAEFAAABAgMAEQQSIQUTMQYUIkFRUpMHFSRTktHSMmFxc5Sz0+IjQnSRsbLDM0NjcoGhwiU0tPBiNYOk4fH/xAAUAQEAAAAAAAAAAAAAAAAAAAAA/8QAFBEBAAAAAAAAAAAAAAAAAAAAAP/aAAwDAQACEQMRAD8A7jSlKBSqPbmGkMqsqSum5xCsqS5ASd0UXVgAxswDW0111qu2Xs/GiSM9NLBtZDmREyyjdbtXuwDmMi5vlUXYHo0Gy43HJCuZzxNlAF2ZjwVVGrMewVVYfGY2WaRLxQhFjcKYzK1pDILMwdRfocBca8Txr15OxbyJMRIc0syAknggaxyRj9Vb/STYXJsKq9qco0wmLn6JkkaLD5UBtwM9yzfqjUfOb6A0F3zbGeui+zN+LTm2M9dF9mb8WtHi8qc/OYoTFCd5LHG+WR+hndUPEfKGa9v32rpN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8Z66L7M34tNjYySRZN4VLRyyR3VSoIU6HKSbHXtqxNVGwOE/7RN/EUFvSoe09rQYZVaZwgkdY10Ju7myjQf79QBJr2wmMjlQPGwZWvYjgbEg/wC4I/0oPasXawJsTbqHE/RUPHbZihbK+YXR5L5SRljKhteGbpjSvDD8pMO7BbsCbg5lsFdcxaNjwDgI5t2KdeFBSNtKeHZmE3GVXmWNAzj5A3TyE216VktrexN9bWrn3KjaM8JEfRUyAu0iszO2pU3d9bm3Hj2EVu02IDYLAAAkArduq/Np9B2mtF5eD0iP6r/m1BUbDIGKw3UBPB/p+mSv0Lz6Lvp7a++vz3sQelYf6/D/AHyV+hu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ruTzAicggg4ibUfSKsjhI+4vsiq7k8oAnA09Im/iKCl8qU6Jg0Miwum+TMkxIRxlc2OWORuIB6IB04gXq35GYsS4CBxHHGpXopGGCKoZlUIGANrAcQPoqr8osjiKADmuRpgrc4kkiS+Ryt5EIsuhBB+UDbrsbLkSF5hBlMZAU2MbOyHpNfKzkswv+sePHroJm0tixzsC5YWSSOwIAIlyXJ0vcZBax/fUeDkvArBjmf5TMGylXd84aRlt8oiRxYWHS4aCrivji4Otvn7Pn1oNLnHoGz/pX/wAaetB5eD0iP6r/AJtW/Sj0DZ/0rr2+iz1ofLwekR/Vf82oKbYY9Lw31+H++SuzcoeVohJjgAeUaMT8iL/N3m/+IOnWR18b2LgjNiI0zFNS2YDUGMFxwIPFRwNWHKyaWNlgzAx5A9ljyA3ZxYi5uOjf/XWguMF5Qsc+LgjWfOjzQo5MUVmDyIrBbIDwJ6V/o7a7BX512DfnmGtx5xh+u398nXrX6B3k/cj8VvgoJNKjbyfuR+K3wU3k/cj8VvgoJNKjbyfuR+K3wU3k/cj8VvgoJNKjbyfuR+K3wU3k/cj8VvgoJNKjbyfuR+K3wU3k/cj8VvgoJNKjbyfuR+K3wU3k/cj8VvgoJNKjbyfuR+K3wU3k/cj8VvgoJNKjbyfuR+K3wU3k/cj8VvgoJNKjbyfuR+K3wU3k/cj8VvgoJNKjbyfuR+K3wU3k/cj8VvgoJNKjbyfuR+K3wU3k/cj8VvgoJNKjbyfuR+K3wU3k/cj8VvgoJNKjbyfuR+K3wU3k/cj8VvgoJJqo2Bwn/aJv4ip28n7kfit8FQOTpNp72B5xNexv1jrsKCr8pf8A2Q/SBP0sZs2HlnSXKS27eOIFipy3Nh+r89WvJKUvgoSWzErx3LQj5RFhE3SRRwAOtgKhcquT2FxLxtiIZ5RGGAMU0i5LkXJSN1ZuHEA8Ktdh4GGDDpHAGEag5QxcsASTqZOle5PHWgy21M6YeVkJDKjFSFzEEDSw6613ZO2MYzoOlJfNZSoUMgEpDmULYkOsaZgACGvl1rb6xdgASdANSey1BpO7fmezyx61AUcB6NPx7zfP+4VpXL5fSIvqv+bVvYIOB2dbgSp//FnrSPKAvpEX1X9RqCr5Kj0yP6JPu2r25cj0pfqV+8lrDkqPTI/ok+7avXlyPSl+pX7yWgrOT49Mwv7Rh/vkr9EV+eNgD0zDftGH++Sv0PQKUpQKUpQKUpQKUpQKUpQKUpQKUpQKUpQKUpQKUpQKUpQKUpQDVRsDhP8AtE38RVuaqNgcJ/2ib+IoK3yibTbD4VGWc4fNNGhlyghA+ZSzXIUAA5tdLqNDwqy5J4oy4KFzIZsy/wBqf1wGIDXsL3AGthfj11U+UrFPHhY2jIzrOhUboyZyEk6OTOit29JrdHhe1W3JLGvNgoZJHV2dSSwj3Y+Uwtk1y2ta1zw4njQW9eEOOie2R0bMCwyupuAcpIsdRfS/bXntbBGeCSMNlMiMt+y4t1VS4XkzMJFZ5BYXa6s2dehJGsauRdlCyDpnUlNRrcBDWQc02ct9TY2+bms+p7K0vyhr6TF9V/Uat1wkCrg9n2HFgSesnms+pPXWn+UZfSYvqf6jUFTyUX0yL6JPu3r15dr6Uv1KfeS185JL6bF9En3T17cvl9LX6lPvJaCl2IgOKwwPXiMP1kf3ydY1Fdt2tNhcKmeVpBfRVE0pZz2Kua5P8OuuJbM3gxEJjXM6SJIB9UwkN9RpZavuUvKKQOcyuZ3AJeQAKiksAEQMQBcGwv8AObniG04fl3hWnihMOKVp3VB6TfLnNgWAkuBc1ufmuPtk8aX4q4NyZJOPwpJJJxEJJJJJO8XUk8a/QtBE81x9snjS/FTzXH2yeNL8VS6UETzXH2yeNL8VPNcfbJ40vxVLpQRPNcfbJ40vxU81x9snjS/FUulBE81x9snjS/FTzXH2yeNL8VS6UETzXH2yeNL8VPNcfbJ40vxVLpQRPNcfbJ40vxU81x9snjS/FUulBE81x9snjS/FTzXH2yeNL8VS6UETzXH2yeNL8VPNcfbJ40vxVLpQRPNcfbJ40vxU81x9snjS/FUulBE81x9snjS/FTzXH2yeNL8VS6UETzXH2yeNL8VPNcfbJ40vxVLpQQ/NcfbJ40vxVD5OoFWcC+mIm4kk8R1nU1cGqjYHCf8AaJv4igrvKArth440hSdpplQRyBDESUkIModG6AKg6WNwLEVebIjZYI1dYlZVClYb7pSNLJcA5Ra3CtZ8pOxsTi4BHHFHImdGF1Z2D/pF1TMilOkvSzdHU2OlrXkNgXg2fh43QoyqboVClbsxsVDMF48Mx+mgva+Pexta/Vfhfqrxx2NSGNpHNlQXJqi2dyyEu7Yx2R9CVfeFXyySWAQdIZYjqOsiwtrQR8IPRNm343H/AImIrUPKQvpMX1P9Rq2vZ7s2H2dpZbi1+LHms+tuofTqewder+UtfSovqf6jUFTyPX06L6Jfunr38oK+lr9Sn3k1Y8i19Oh+iX7p6keUNfTF+oT7yagqOTA9Mj/yy/yV95br6UPqk/nlr05Lr6ZF/ll/kr7y4T0ofVJ/PLQVnJw2xuFOuk8PAEn+0XqGprvfnFOyTwZfhrhPJsem4X9oh+8Wu9YrFxxIXkZUReLMbAdQ1+mg8/OKdkngy/DTzinZJ4Mvw1XQctMA8iRrOueU5UUq4zHjYXHGrugi+cU7JPBl+GnnFOyTwZfhqVSgi+cU7JPBl+GnnFOyTwZfhqVSgi+cU7JPBl+GnnFOyTwZfhqVSgi+cU7JPBl+GnnFOyTwZfhqVSgi+cU7JPBl+GnnFOyTwZfhqVSgi+cU7JPBl+GnnFOyTwZfhqVSgi+cU7JPBl+GnnFOyTwZfhqVSgi+cU7JPBl+GnnFOyTwZfhqVSgi+cU7JPBl+GnnFOyTwZfhqVSgi+cU7JPBl+GnnFOyTwZfhqVSginaKdkngy/DUHk61xOddcRNxBB4jqOoq4NVGwOE/wC0TfxFBT+UPlAuHjjRcUMPMzrIt4pnWRY2GZHMKkqpuL9vDtq65L4szYOGQyCUyLmLhGQG5J0RukAOGuumutROUnNZ5YcJPHI/OMzKyMyZDGCb50YONCR0b8deNXGAwEcESxRLlSMWUXJsPpOpPzmgkVEh2VAjB1jUMoKggagEkn/cn95qXXxlBBB1B0IoNXwP/bbN+kf+LiK1PymD0qL6n+o1bZs1QMNswDtAH2TEVq3lOHpcX1P9RqCr5Ej0+H6JfunqT5Rl9NX6hPvJq8eQ4/6hD9Ev3T1K8pA9NX6iP7yagquSSXxsX+WX+Q16cvI7YsfUp/PLWXI1b4+L/LN92a9/KClsYPqY/wCeag13ZU+7xMDhSxSWN8oB1CMGPDgLddbJyo5VbwhpDnfjHEFZI4xwzdIXJ4jNxOoFheq3kqnpa/5JP+FOXSekR/Uj7ySghcl5mfaWFZjcmZP9OOgHUK79X595OuExmHYsECyoSx4KBe5Otb5yk5UTPG36QpBwLBCkklzoAASVU6acT12FxQdGpXBuTmLZ9pYXJeMb0AC5P6r6sAdfo4Cu3bmf1q+F+agl0qJuZ/Wr4P5qbif1q+F+agl0qJuJ/Wr4X5qbif1q+F+agl0qJuJ/Wr4X5qbif1q+F+agl0qJuJ/Wr4X5qbif1q+F+agl0qJuJ/Wr4X5qbif1q+F+agl0qJuJ/Wr4X5qbif1q+F+agl0qJuJ/Wr4X5qbif1q+F+agl0qJuJ/Wr4X5qbif1q+F+agl0qJuJ/Wr4X5qbif1q+F+agl1UbA4T/tE38RUzcT+tXwvzVC5Og5Z7m55xNc2t1jqoKXl5sTE4l4VgjYBgVmxCSqskcYIYpErMo3jH9c/JA01rY9hIVw6KY3iygqEd87AKxUFnucxIAN7njxqfSgi7UF4ZLKz9FugrZWbT5Ia4sTwvetc2ZgMZnjP6RNG6UhzKiZZBu92HuRvDGRc3yqLtfSttr4xsOF7dWmvza0Gp7IwwEGzWJJYkanqHNZ9FHUP/TWueU8elxfU/wBRq2nZZ9H2Z1ajTs9ExFav5T/+8i+p/qNQVvIUf9Qh+iX7p6l+UoenL9RH95NUXkL/APUYP/u/dPUzymD05fqI/vJ6CByHX/qEP+Wb7s1J8oq+mj6mP+eavHkKP+ow/wCWb7s1K8pK+nD6iP8AnmoK3kdFfGL9XL/wrPygQ2xMf1I+9kr25BJfHr9VL/wr38pMdsXF9QPvZKDX+TmDWTFoGBICSOLMwsymMKQVINxmP76z5YwZcQq3YgRKwDOz2LPKCRmJtcKo/wBKn8iYM2OUf4U380NZ8v8AD5cYo/wI/vMRQUnJmRY8bhnY2VJQSbHhlbqGp+it35XcqnZSGLQwm4CC4km4/KtqAR+rf/MeoajydwCy4uNWUMMspsQCLhNDY9dZ8rdmpFiQFVVG7Q2CgcWk7PoH7qCHsGcvtDCEAIBPFZRpxYDUjif9q7dtfbcOFQNKflaKoF2cgXIVev6eA6zXD9kRyjEwmJczxuJbaWtGVJJuy34jS441a8oNtS7wgq++YAvJJkJCm+UIEJUDQ6cB2Em9BvuD8pWGkxEUG6nV5mCi+6IFwSC2VyQNOytnxmNjhQySMERdSxOg6h/rfS1cE2DKYsZBJlZykmcgXJNgbknq4i5Pb9ArYuU/KZpGBdt5KNVQKyxw367NYkkdfE//ABBtQdEw3LXASSJGswzynKilJFzG17DMoHAVeVwTk1LbaOGkkYf2q3ZiAAMr2HYB81dL5RctsqlcMVIX5U5sY14fI6nPVe9h850oNwpXKdgeULFSY6FJJgIGZg7OkaXAjdgb5RlF1HE61ccp+Wbsh3TGGEaGU6SSfNGDqt7HqzHqtxIb9elcc5I8p8Qdow7zESiAmQESzsVP6KQjPnJF7gWA/wB66Jtjllh4F/RlZpDwRHBH0u4uEH7z2A0F/StBwXlUV8THC8KIJGytJzm6x6MdbooJ6NrX0rZdo8rcHCmbeLIToEjZXZj9ANgPnJA+eguaVqWD8pmDknSFlkjaS/SkMQVbKz9IhzluFNr8auMZypwcSFjNG1uCowkYnsCpcn/29Ba0rWMH5RcBJMsWZ0Z7kbxMi6Atqx0XQG1+NTto8rcHCmbeLITwSNld2+gA2A+ckD56C5pWpYDyl4OXELAVkiZs3SkMQUZVLWZg5ykgaCrDa3LHCwLdWEzngkbKx+lmvZR9P+l6C9NVGwOE/wC0TfxFUmyvKZh5sQIHQxEhiXaWPIpX9Um+jfNVzyblVlnZSGBxE1iCCDqOBFBc0pSgVAl2zEs26a4PeI6IOVnCluo5FZuyw41PqBLsWJ5t6wJPdJuhOVkDFbanIzL2WPC9jQaxsjbcTJs5FZSIz03zqFDc1nGQXN2OuttBwvfSqbyhkTY6FIirs0OgDr6xrkm9gB1k10MbOwxJAjiJXQ9BNNL66aaEVl5rw/qovDX3UGlbB5OwYOXDyPMjzM7hrSDIgMEhKqL9LUDpH/QCqzl/+n2iiRFXZoI7AOttJJrkm9lUXFyfcK6ONmYf1UWn+Gvur75rw/qovDX3UGkbE5PwYLEYV2mR5XMoYhxkQbljlUX11Hyjqfm4VW8vF3+0VSEq7NDHoHWwGea5Zr2VRca//wAro42bhiSBHFccegmnXrp2Vl5rw/qovDX3UGmbA2BBgsRAzTI8jrMHIcBFGVDlUX11/WOp+bhVX5QF3+PiSIq7NALAOoGkklyWJsoHaf46V0YbMw/qotP8NfdX3zXh/VReGvuoNL2BsCDBYiAtMjySJOHYOAi/2RCqL8L9Z1NuoaVU8u4t/tFEhKuxgj/XUAWkxFyzE2UC/H91zYV0hdnYY3tHEbGx6CaGwNjppoR++svNeH9VF4a+6g0jZPJ3DYOfDEzJJK5mDtnAVRuj0VF9Be2p1NvoAquW+G320FjhKOzQx8HWwGeW7M3BVF+P8TpXSxszD+qi8NfdX3zXh/VReGvuoNG2TyYw+FngzTI8kiTZ2DgIthEQqi/C/wCsdT8w0qj5V4De7SMUJRmMUJ/tFCqLyAszfqqO39wJ0rqa7OwxvaOI2NjZE0PYdONZea8P6qLw191BomzOS2Gws8F5keR0nztnAUW3VlVb8L9Z1P8AsKHlHs3fbSeKEoxyQm+cBVGXVmb9Vf8A0A11gbMw5/uotP8ADX3V9814f1UXhr7qDnZ5GwxtFEuIjLyJK0r/AKIghWhAjVXvlTpm/W1tTbo1S7X2ZNNjDhlkWXdiNgS0aImZb5nK6C3AGxPUBxrri7OwxvaOI2Nj0E0PYdOOtZea8P6qLw191Bz+LkNg4niXfBpMkrs4lCC6tCFCqDoAGbjc316hai23sZnx24jfeWjjYF5gVQOXDMXY6DQfOeoGuuDZmHPCKLw091ffNeH9VF4a+6g0JNix4EImH3E2JnDlp3dAI0TJmESkMFuXHG/C5vYCtfxUc8k7YSJY0fotI4nBvnGbO0thk+c2JJ0FdbXZ2GPCOI2JGiJxGhHDjWXmvD+qi8NfdQaFhtlYfZiKsKJisVMr3kvFliRcobKjONLuugN26zYVRTNLNO0MK5ZmymWWR4hlDagkqWVRbgBw4BeNusjZmHP91F4a+6vvmvD+qi8NfdQaNhdnYTZSARoMXiZg15LBlUArmJAJKrdhoLljxOlxQSyyYnENHCBv7DeyyhY1iUgMvQ1Cix0AHtG5rqy7Owx4RxGxsbIhsRxHDjWXmrD+qi8NfdQaJDs/D7NASBFxWKmVmedjE2RQQCQruOJYdEHW1ydBVAyy4id4YQEkuu+mkeIFbqGUkxkqOiRYD6ABa46yNmYc/wB1F4a+6vvmvD+qi8NfdQaDFs2LZ43OESOeeRM8uIZ4rqpawEaO1hrfS/Vc5jVFLDLLM2HiVImFmmkaVDYOAczSA24HqJY2sAAL11eLBYV75UhbKSpsiGxHEG3A/NXp5rg9VH4a+6g1PkzyQhjS0QOVgM2JZF3ko7sCm+6iv18TxHU1bhhMJHEgSNQqKLBQLAV7UoFKUoFRsbisqvlaMOqM4DvlUAA2Z7ahLjU1JrTcRsCbEYob9VDjKzSLGWidVbQIzENG5W6NG2ZWBBtxoJuwsMxmZ1EkZLs86li0Tl4xbcsBldSSGz3uAoUgA2F1tHGFEfIUMoRnVGYC9us3I6NyNdPpqXWqYnZEs07CZCsjqAJYy+4aJZL5ZEJ1kAdhlbMrXJ7QAh8nMJJJjHlDKcjXllWNlWXMpAVGuQyMN3JlYtkJ6LWaw2ramMKRybsx71UZ1DsAAB+swJHRHHiOFrjjUvLYaAfwrRDsafEYzLOFLgRySOIboiizBFYtoxu8Z1IdeKaXIWHJtZHmdlZrrKxncZhDMSpVd0hJsSBG5OY2BABsbDYdo4srHJkaMSJGXGdrKvGzPrcJcHXTgalMLA5QL62HAE/Oa02DZs02JZJrmXLC8kihlhyAht20WYrI2sii99BewOrBnyZ2dOcU8rZUs7GTLrvDIpbLmGjLdlcBrtH8kMVOmx7VxhSKTdvEsiIWG8ayqO+4uDlFj1jhxqab9VaTHyexE2LviBHmXdyM6oWD5CBYA23eYLlKEuGVQ2VGABCw5M4WTOzdKP8ASSGZd5njdnAYbsAWGrZibkqRluw1FxtfH7uCco8YkijZxmIIU2bIWFx0SVPEi9jrU172NrXsbX4X6r1qWB2PM+IbfgbzNDI8iO+6kCaawHoiQ7tRqWsAGGU9Gg8+R2z8QZWnZdyrliVsbzbwBw2trqGZipcB1HROljWybYx27gmKPGskcbMM+oU2OQutwbEjtF6n1oexth4rEYky4mNUKOrGTd2MrRnIyqCbopCR3BzqxAdCDQWfJDDTfLKSQoTIzRu+ZZDIVkV4wQCi6v8AKAbXpC9XO2caUhm3bxiWOMuMzKAuhszZiAB0TqSBpx41YVpGytmYqfESNPEVOdc0uZljlEL/ACThibElQgD9JbXIsRqEnkzsqUYmSXooAz5wDmLlwHylwFWUKzaMVutilyNavNuY5kglMTxiREzdJlAUH9Y5iANL2zWFxrpVg97G1r20vwv1X+atM2fsCeTEhsQEDrupZGtnuwstlcBAuYRreMh10UizC5Cy5PYF1kZluih5t6m83itI5V/0ZyqLAs12te4IN7Xqw2/jzHhp2jZRJEhbVk0Njlvm0BNiBfS9WEwbKcls1jluCRe2lwNbXrVNm7Flea8wyyhoZZiJGeOQquW2TKqbz9GhJscotY8KDDkVgJd5JNYRxsXGWz3kzFXUuWVcxTMy5yobipJyhje8oNomLDzNGy7yJQ1syX1IsBn0DMLhb8SRVk4NjbjbT6eqtF5PbHnxGJ3s6bsxMjtmjJZnClHXOQoIzRrJYBluUKkGgteSED2zqHjjvLeNndwzM4ZWTOqlVALA3AJJN72zG02zjGEbCGSNHDIjOxUiLMRqVJFyQRZbi+YfQZ+IVijBCAxByk8AbaE/61p/JrATzSbyWN4mR0eQMzlXYRlCN2QsecOocyKCNVynqATOR+yHiLPfKhDK0dmDFww1fgrlbMokABdWUtqtzbbaxjLE+7kjR1yBncraJXYAuVJANhcgEi9uvhUzFmQRvuwC+VsgPAtY5b/Ne1atg+TEjYovKwLRukjOYQDL0RYqynKBdBmjIYBow62JFBO5M7PaPUF1UGUSxszEb0uG6AIACfKIbUtnF9Repu3tovHBK0LRmSPLcMyi2YjQ5mUZiDoCRcka61OxhkEb7sKZMpyBuBa3Rv8ANetd2bsBt8S5bOkokkJzbuYbuyOsf9mr3AuRcgx6WBFBH5C7NmW8rDdqQyslmBdrqczX0JU51D2DEGzXK3N1yi2luoiqSIs0hVYwTqxZ1XojK1jrYMVIBIvpVtUbEYBHZWI1Vla4sCclyoY8SATe3aKDWeRexp1YzSjdt0kZAhBctldiWNsyK5fKCpK3YBytq2+lKBSlKBSlKBSlKBSlKBSlKBSlKBSlKBUc4+EEgyJdTY9NdD2HXQ68KyxkLPG6qxRnVlDDipIIDD5xe9aDjeRWIk2bFhub4ffwCFd9vB08k0LyMDlzdMRljm67ceNB0Slc1n5LbcZsRaYqJCrRjnbmxSSZhnIA0ZGjU5MtrDu9KRjOSm1nMoXEOqSYiJ9MS283I3odEcrlWxaJhp+rlN7AkOhVhHMrEhWBKmxsQbHsNuBrXNi7Ix0c2LaSS6zawFpC5RumPk2C5dEIsBa5GoANapsnkJtaNgWlyCSaGSYx4k7yQx4VIyxd0II3yFipvcP81B06SZVtmYDMbC5AuTwAvxNeK7ShLqgdS0il1AYHMosCwtxGtady35KY/F4uF4mRoITA4jaVkyvFMXkYAAgsyFQD1W6r1r78h9ubmNEkCmODdXGLcEtzeSMEWAygSlH6zxN/1aDrVfL1zEckduAylJ2G8SZVvi3YDNzdowAQcpuk4zDhvAfokYjkTtATq6SSML4EF2xjiXdwtLzhWygKxZXXUcSO25oOj18DA3+bQ/N1/wACK1Pk7sDHwY2V5Zi+HIkVAZWcst4twCrfJZFSQE/rF769VZg9gY9sl2eyR4hJFEzwk4ppcwmJGkqNGbDXQEcOoN/ZgOOn/wC9B/vX2uVYHkntaGzYmR5YwhWSPnMkufNg1isIzxY4lQ1/nBuNa6VsiKVcPCsxvKscYkN73cKA5v19K9BLpSlApSlApSlApSlApSlApSlApSlApSlApSlApSlApSlApSlApSlApSlApSlApSlAr5X2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g8QEBQUEhQTFRQQFxUVFhUYERUWGBUYFRYVFRQXFxUXICYeFxkjGRQWIDIgIykpOC4sFyAxNTA2NSYrLCsBCQoKDAwMDQwMDSkYHhgpKSkpKSkpKSkpKSkpKSkpKSkpKSkpKSkpKSkpKSkpKSkpKSkpKSkpKSkpKSkpKSkpKf/AABEIALEBHQMBIgACEQEDEQH/xAAcAAEAAgMBAQEAAAAAAAAAAAAABAUCBgcDAQj/xABMEAACAQIDAwcHCAcHBAEFAAABAgMAEQQSIQUTMQYUIkFRUpMHFSRTktHSMmFxc5Sz0+IjQnSRsbLDM0NjcoGhwiU0tPBiNYOk4fH/xAAUAQEAAAAAAAAAAAAAAAAAAAAA/8QAFBEBAAAAAAAAAAAAAAAAAAAAAP/aAAwDAQACEQMRAD8A7jSlKBSqPbmGkMqsqSum5xCsqS5ASd0UXVgAxswDW0111qu2Xs/GiSM9NLBtZDmREyyjdbtXuwDmMi5vlUXYHo0Gy43HJCuZzxNlAF2ZjwVVGrMewVVYfGY2WaRLxQhFjcKYzK1pDILMwdRfocBca8Txr15OxbyJMRIc0syAknggaxyRj9Vb/STYXJsKq9qco0wmLn6JkkaLD5UBtwM9yzfqjUfOb6A0F3zbGeui+zN+LTm2M9dF9mb8WtHi8qc/OYoTFCd5LHG+WR+hndUPEfKGa9v32rpN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8Z66L7M34tNjYySRZN4VLRyyR3VSoIU6HKSbHXtqxNVGwOE/7RN/EUFvSoe09rQYZVaZwgkdY10Ju7myjQf79QBJr2wmMjlQPGwZWvYjgbEg/wC4I/0oPasXawJsTbqHE/RUPHbZihbK+YXR5L5SRljKhteGbpjSvDD8pMO7BbsCbg5lsFdcxaNjwDgI5t2KdeFBSNtKeHZmE3GVXmWNAzj5A3TyE216VktrexN9bWrn3KjaM8JEfRUyAu0iszO2pU3d9bm3Hj2EVu02IDYLAAAkArduq/Np9B2mtF5eD0iP6r/m1BUbDIGKw3UBPB/p+mSv0Lz6Lvp7a++vz3sQelYf6/D/AHyV+hu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ruTzAicggg4ibUfSKsjhI+4vsiq7k8oAnA09Im/iKCl8qU6Jg0Miwum+TMkxIRxlc2OWORuIB6IB04gXq35GYsS4CBxHHGpXopGGCKoZlUIGANrAcQPoqr8osjiKADmuRpgrc4kkiS+Ryt5EIsuhBB+UDbrsbLkSF5hBlMZAU2MbOyHpNfKzkswv+sePHroJm0tixzsC5YWSSOwIAIlyXJ0vcZBax/fUeDkvArBjmf5TMGylXd84aRlt8oiRxYWHS4aCrivji4Otvn7Pn1oNLnHoGz/pX/wAaetB5eD0iP6r/AJtW/Sj0DZ/0rr2+iz1ofLwekR/Vf82oKbYY9Lw31+H++SuzcoeVohJjgAeUaMT8iL/N3m/+IOnWR18b2LgjNiI0zFNS2YDUGMFxwIPFRwNWHKyaWNlgzAx5A9ljyA3ZxYi5uOjf/XWguMF5Qsc+LgjWfOjzQo5MUVmDyIrBbIDwJ6V/o7a7BX512DfnmGtx5xh+u398nXrX6B3k/cj8VvgoJNKjbyfuR+K3wU3k/cj8VvgoJNKjbyfuR+K3wU3k/cj8VvgoJNKjbyfuR+K3wU3k/cj8VvgoJNKjbyfuR+K3wU3k/cj8VvgoJNKjbyfuR+K3wU3k/cj8VvgoJNKjbyfuR+K3wU3k/cj8VvgoJNKjbyfuR+K3wU3k/cj8VvgoJNKjbyfuR+K3wU3k/cj8VvgoJNKjbyfuR+K3wU3k/cj8VvgoJNKjbyfuR+K3wU3k/cj8VvgoJNKjbyfuR+K3wU3k/cj8VvgoJNKjbyfuR+K3wU3k/cj8VvgoJJqo2Bwn/aJv4ip28n7kfit8FQOTpNp72B5xNexv1jrsKCr8pf8A2Q/SBP0sZs2HlnSXKS27eOIFipy3Nh+r89WvJKUvgoSWzErx3LQj5RFhE3SRRwAOtgKhcquT2FxLxtiIZ5RGGAMU0i5LkXJSN1ZuHEA8Ktdh4GGDDpHAGEag5QxcsASTqZOle5PHWgy21M6YeVkJDKjFSFzEEDSw6613ZO2MYzoOlJfNZSoUMgEpDmULYkOsaZgACGvl1rb6xdgASdANSey1BpO7fmezyx61AUcB6NPx7zfP+4VpXL5fSIvqv+bVvYIOB2dbgSp//FnrSPKAvpEX1X9RqCr5Kj0yP6JPu2r25cj0pfqV+8lrDkqPTI/ok+7avXlyPSl+pX7yWgrOT49Mwv7Rh/vkr9EV+eNgD0zDftGH++Sv0PQKUpQKUpQKUpQKUpQKUpQKUpQKUpQKUpQKUpQKUpQKUpQKUpQDVRsDhP8AtE38RVuaqNgcJ/2ib+IoK3yibTbD4VGWc4fNNGhlyghA+ZSzXIUAA5tdLqNDwqy5J4oy4KFzIZsy/wBqf1wGIDXsL3AGthfj11U+UrFPHhY2jIzrOhUboyZyEk6OTOit29JrdHhe1W3JLGvNgoZJHV2dSSwj3Y+Uwtk1y2ta1zw4njQW9eEOOie2R0bMCwyupuAcpIsdRfS/bXntbBGeCSMNlMiMt+y4t1VS4XkzMJFZ5BYXa6s2dehJGsauRdlCyDpnUlNRrcBDWQc02ct9TY2+bms+p7K0vyhr6TF9V/Uat1wkCrg9n2HFgSesnms+pPXWn+UZfSYvqf6jUFTyUX0yL6JPu3r15dr6Uv1KfeS185JL6bF9En3T17cvl9LX6lPvJaCl2IgOKwwPXiMP1kf3ydY1Fdt2tNhcKmeVpBfRVE0pZz2Kua5P8OuuJbM3gxEJjXM6SJIB9UwkN9RpZavuUvKKQOcyuZ3AJeQAKiksAEQMQBcGwv8AObniG04fl3hWnihMOKVp3VB6TfLnNgWAkuBc1ufmuPtk8aX4q4NyZJOPwpJJJxEJJJJJO8XUk8a/QtBE81x9snjS/FTzXH2yeNL8VS6UETzXH2yeNL8VPNcfbJ40vxVLpQRPNcfbJ40vxU81x9snjS/FUulBE81x9snjS/FTzXH2yeNL8VS6UETzXH2yeNL8VPNcfbJ40vxVLpQRPNcfbJ40vxU81x9snjS/FUulBE81x9snjS/FTzXH2yeNL8VS6UETzXH2yeNL8VPNcfbJ40vxVLpQRPNcfbJ40vxU81x9snjS/FUulBE81x9snjS/FTzXH2yeNL8VS6UETzXH2yeNL8VPNcfbJ40vxVLpQQ/NcfbJ40vxVD5OoFWcC+mIm4kk8R1nU1cGqjYHCf8AaJv4igrvKArth440hSdpplQRyBDESUkIModG6AKg6WNwLEVebIjZYI1dYlZVClYb7pSNLJcA5Ra3CtZ8pOxsTi4BHHFHImdGF1Z2D/pF1TMilOkvSzdHU2OlrXkNgXg2fh43QoyqboVClbsxsVDMF48Mx+mgva+Pexta/Vfhfqrxx2NSGNpHNlQXJqi2dyyEu7Yx2R9CVfeFXyySWAQdIZYjqOsiwtrQR8IPRNm343H/AImIrUPKQvpMX1P9Rq2vZ7s2H2dpZbi1+LHms+tuofTqewder+UtfSovqf6jUFTyPX06L6Jfunr38oK+lr9Sn3k1Y8i19Oh+iX7p6keUNfTF+oT7yagqOTA9Mj/yy/yV95br6UPqk/nlr05Lr6ZF/ll/kr7y4T0ofVJ/PLQVnJw2xuFOuk8PAEn+0XqGprvfnFOyTwZfhrhPJsem4X9oh+8Wu9YrFxxIXkZUReLMbAdQ1+mg8/OKdkngy/DTzinZJ4Mvw1XQctMA8iRrOueU5UUq4zHjYXHGrugi+cU7JPBl+GnnFOyTwZfhqVSgi+cU7JPBl+GnnFOyTwZfhqVSgi+cU7JPBl+GnnFOyTwZfhqVSgi+cU7JPBl+GnnFOyTwZfhqVSgi+cU7JPBl+GnnFOyTwZfhqVSgi+cU7JPBl+GnnFOyTwZfhqVSgi+cU7JPBl+GnnFOyTwZfhqVSgi+cU7JPBl+GnnFOyTwZfhqVSgi+cU7JPBl+GnnFOyTwZfhqVSgi+cU7JPBl+GnnFOyTwZfhqVSginaKdkngy/DUHk61xOddcRNxBB4jqOoq4NVGwOE/wC0TfxFBT+UPlAuHjjRcUMPMzrIt4pnWRY2GZHMKkqpuL9vDtq65L4szYOGQyCUyLmLhGQG5J0RukAOGuumutROUnNZ5YcJPHI/OMzKyMyZDGCb50YONCR0b8deNXGAwEcESxRLlSMWUXJsPpOpPzmgkVEh2VAjB1jUMoKggagEkn/cn95qXXxlBBB1B0IoNXwP/bbN+kf+LiK1PymD0qL6n+o1bZs1QMNswDtAH2TEVq3lOHpcX1P9RqCr5Ej0+H6JfunqT5Rl9NX6hPvJq8eQ4/6hD9Ev3T1K8pA9NX6iP7yagquSSXxsX+WX+Q16cvI7YsfUp/PLWXI1b4+L/LN92a9/KClsYPqY/wCeag13ZU+7xMDhSxSWN8oB1CMGPDgLddbJyo5VbwhpDnfjHEFZI4xwzdIXJ4jNxOoFheq3kqnpa/5JP+FOXSekR/Uj7ySghcl5mfaWFZjcmZP9OOgHUK79X595OuExmHYsECyoSx4KBe5Otb5yk5UTPG36QpBwLBCkklzoAASVU6acT12FxQdGpXBuTmLZ9pYXJeMb0AC5P6r6sAdfo4Cu3bmf1q+F+agl0qJuZ/Wr4P5qbif1q+F+agl0qJuJ/Wr4X5qbif1q+F+agl0qJuJ/Wr4X5qbif1q+F+agl0qJuJ/Wr4X5qbif1q+F+agl0qJuJ/Wr4X5qbif1q+F+agl0qJuJ/Wr4X5qbif1q+F+agl0qJuJ/Wr4X5qbif1q+F+agl0qJuJ/Wr4X5qbif1q+F+agl0qJuJ/Wr4X5qbif1q+F+agl1UbA4T/tE38RUzcT+tXwvzVC5Og5Z7m55xNc2t1jqoKXl5sTE4l4VgjYBgVmxCSqskcYIYpErMo3jH9c/JA01rY9hIVw6KY3iygqEd87AKxUFnucxIAN7njxqfSgi7UF4ZLKz9FugrZWbT5Ia4sTwvetc2ZgMZnjP6RNG6UhzKiZZBu92HuRvDGRc3yqLtfSttr4xsOF7dWmvza0Gp7IwwEGzWJJYkanqHNZ9FHUP/TWueU8elxfU/wBRq2nZZ9H2Z1ajTs9ExFav5T/+8i+p/qNQVvIUf9Qh+iX7p6l+UoenL9RH95NUXkL/APUYP/u/dPUzymD05fqI/vJ6CByHX/qEP+Wb7s1J8oq+mj6mP+eavHkKP+ow/wCWb7s1K8pK+nD6iP8AnmoK3kdFfGL9XL/wrPygQ2xMf1I+9kr25BJfHr9VL/wr38pMdsXF9QPvZKDX+TmDWTFoGBICSOLMwsymMKQVINxmP76z5YwZcQq3YgRKwDOz2LPKCRmJtcKo/wBKn8iYM2OUf4U380NZ8v8AD5cYo/wI/vMRQUnJmRY8bhnY2VJQSbHhlbqGp+it35XcqnZSGLQwm4CC4km4/KtqAR+rf/MeoajydwCy4uNWUMMspsQCLhNDY9dZ8rdmpFiQFVVG7Q2CgcWk7PoH7qCHsGcvtDCEAIBPFZRpxYDUjif9q7dtfbcOFQNKflaKoF2cgXIVev6eA6zXD9kRyjEwmJczxuJbaWtGVJJuy34jS441a8oNtS7wgq++YAvJJkJCm+UIEJUDQ6cB2Em9BvuD8pWGkxEUG6nV5mCi+6IFwSC2VyQNOytnxmNjhQySMERdSxOg6h/rfS1cE2DKYsZBJlZykmcgXJNgbknq4i5Pb9ArYuU/KZpGBdt5KNVQKyxw367NYkkdfE//ABBtQdEw3LXASSJGswzynKilJFzG17DMoHAVeVwTk1LbaOGkkYf2q3ZiAAMr2HYB81dL5RctsqlcMVIX5U5sY14fI6nPVe9h850oNwpXKdgeULFSY6FJJgIGZg7OkaXAjdgb5RlF1HE61ccp+Wbsh3TGGEaGU6SSfNGDqt7HqzHqtxIb9elcc5I8p8Qdow7zESiAmQESzsVP6KQjPnJF7gWA/wB66Jtjllh4F/RlZpDwRHBH0u4uEH7z2A0F/StBwXlUV8THC8KIJGytJzm6x6MdbooJ6NrX0rZdo8rcHCmbeLIToEjZXZj9ANgPnJA+eguaVqWD8pmDknSFlkjaS/SkMQVbKz9IhzluFNr8auMZypwcSFjNG1uCowkYnsCpcn/29Ba0rWMH5RcBJMsWZ0Z7kbxMi6Atqx0XQG1+NTto8rcHCmbeLITwSNld2+gA2A+ckD56C5pWpYDyl4OXELAVkiZs3SkMQUZVLWZg5ykgaCrDa3LHCwLdWEzngkbKx+lmvZR9P+l6C9NVGwOE/wC0TfxFUmyvKZh5sQIHQxEhiXaWPIpX9Um+jfNVzyblVlnZSGBxE1iCCDqOBFBc0pSgVAl2zEs26a4PeI6IOVnCluo5FZuyw41PqBLsWJ5t6wJPdJuhOVkDFbanIzL2WPC9jQaxsjbcTJs5FZSIz03zqFDc1nGQXN2OuttBwvfSqbyhkTY6FIirs0OgDr6xrkm9gB1k10MbOwxJAjiJXQ9BNNL66aaEVl5rw/qovDX3UGlbB5OwYOXDyPMjzM7hrSDIgMEhKqL9LUDpH/QCqzl/+n2iiRFXZoI7AOttJJrkm9lUXFyfcK6ONmYf1UWn+Gvur75rw/qovDX3UGkbE5PwYLEYV2mR5XMoYhxkQbljlUX11Hyjqfm4VW8vF3+0VSEq7NDHoHWwGea5Zr2VRca//wAro42bhiSBHFccegmnXrp2Vl5rw/qovDX3UGmbA2BBgsRAzTI8jrMHIcBFGVDlUX11/WOp+bhVX5QF3+PiSIq7NALAOoGkklyWJsoHaf46V0YbMw/qotP8NfdX3zXh/VReGvuoNL2BsCDBYiAtMjySJOHYOAi/2RCqL8L9Z1NuoaVU8u4t/tFEhKuxgj/XUAWkxFyzE2UC/H91zYV0hdnYY3tHEbGx6CaGwNjppoR++svNeH9VF4a+6g0jZPJ3DYOfDEzJJK5mDtnAVRuj0VF9Be2p1NvoAquW+G320FjhKOzQx8HWwGeW7M3BVF+P8TpXSxszD+qi8NfdX3zXh/VReGvuoNG2TyYw+FngzTI8kiTZ2DgIthEQqi/C/wCsdT8w0qj5V4De7SMUJRmMUJ/tFCqLyAszfqqO39wJ0rqa7OwxvaOI2NjZE0PYdONZea8P6qLw191BomzOS2Gws8F5keR0nztnAUW3VlVb8L9Z1P8AsKHlHs3fbSeKEoxyQm+cBVGXVmb9Vf8A0A11gbMw5/uotP8ADX3V9814f1UXhr7qDnZ5GwxtFEuIjLyJK0r/AKIghWhAjVXvlTpm/W1tTbo1S7X2ZNNjDhlkWXdiNgS0aImZb5nK6C3AGxPUBxrri7OwxvaOI2Nj0E0PYdOOtZea8P6qLw191Bz+LkNg4niXfBpMkrs4lCC6tCFCqDoAGbjc316hai23sZnx24jfeWjjYF5gVQOXDMXY6DQfOeoGuuDZmHPCKLw091ffNeH9VF4a+6g0JNix4EImH3E2JnDlp3dAI0TJmESkMFuXHG/C5vYCtfxUc8k7YSJY0fotI4nBvnGbO0thk+c2JJ0FdbXZ2GPCOI2JGiJxGhHDjWXmvD+qi8NfdQaFhtlYfZiKsKJisVMr3kvFliRcobKjONLuugN26zYVRTNLNO0MK5ZmymWWR4hlDagkqWVRbgBw4BeNusjZmHP91F4a+6vvmvD+qi8NfdQaNhdnYTZSARoMXiZg15LBlUArmJAJKrdhoLljxOlxQSyyYnENHCBv7DeyyhY1iUgMvQ1Cix0AHtG5rqy7Owx4RxGxsbIhsRxHDjWXmrD+qi8NfdQaJDs/D7NASBFxWKmVmedjE2RQQCQruOJYdEHW1ydBVAyy4id4YQEkuu+mkeIFbqGUkxkqOiRYD6ABa46yNmYc/wB1F4a+6vvmvD+qi8NfdQaDFs2LZ43OESOeeRM8uIZ4rqpawEaO1hrfS/Vc5jVFLDLLM2HiVImFmmkaVDYOAczSA24HqJY2sAAL11eLBYV75UhbKSpsiGxHEG3A/NXp5rg9VH4a+6g1PkzyQhjS0QOVgM2JZF3ko7sCm+6iv18TxHU1bhhMJHEgSNQqKLBQLAV7UoFKUoFRsbisqvlaMOqM4DvlUAA2Z7ahLjU1JrTcRsCbEYob9VDjKzSLGWidVbQIzENG5W6NG2ZWBBtxoJuwsMxmZ1EkZLs86li0Tl4xbcsBldSSGz3uAoUgA2F1tHGFEfIUMoRnVGYC9us3I6NyNdPpqXWqYnZEs07CZCsjqAJYy+4aJZL5ZEJ1kAdhlbMrXJ7QAh8nMJJJjHlDKcjXllWNlWXMpAVGuQyMN3JlYtkJ6LWaw2ramMKRybsx71UZ1DsAAB+swJHRHHiOFrjjUvLYaAfwrRDsafEYzLOFLgRySOIboiizBFYtoxu8Z1IdeKaXIWHJtZHmdlZrrKxncZhDMSpVd0hJsSBG5OY2BABsbDYdo4srHJkaMSJGXGdrKvGzPrcJcHXTgalMLA5QL62HAE/Oa02DZs02JZJrmXLC8kihlhyAht20WYrI2sii99BewOrBnyZ2dOcU8rZUs7GTLrvDIpbLmGjLdlcBrtH8kMVOmx7VxhSKTdvEsiIWG8ayqO+4uDlFj1jhxqab9VaTHyexE2LviBHmXdyM6oWD5CBYA23eYLlKEuGVQ2VGABCw5M4WTOzdKP8ASSGZd5njdnAYbsAWGrZibkqRluw1FxtfH7uCco8YkijZxmIIU2bIWFx0SVPEi9jrU172NrXsbX4X6r1qWB2PM+IbfgbzNDI8iO+6kCaawHoiQ7tRqWsAGGU9Gg8+R2z8QZWnZdyrliVsbzbwBw2trqGZipcB1HROljWybYx27gmKPGskcbMM+oU2OQutwbEjtF6n1oexth4rEYky4mNUKOrGTd2MrRnIyqCbopCR3BzqxAdCDQWfJDDTfLKSQoTIzRu+ZZDIVkV4wQCi6v8AKAbXpC9XO2caUhm3bxiWOMuMzKAuhszZiAB0TqSBpx41YVpGytmYqfESNPEVOdc0uZljlEL/ACThibElQgD9JbXIsRqEnkzsqUYmSXooAz5wDmLlwHylwFWUKzaMVutilyNavNuY5kglMTxiREzdJlAUH9Y5iANL2zWFxrpVg97G1r20vwv1X+atM2fsCeTEhsQEDrupZGtnuwstlcBAuYRreMh10UizC5Cy5PYF1kZluih5t6m83itI5V/0ZyqLAs12te4IN7Xqw2/jzHhp2jZRJEhbVk0Njlvm0BNiBfS9WEwbKcls1jluCRe2lwNbXrVNm7Flea8wyyhoZZiJGeOQquW2TKqbz9GhJscotY8KDDkVgJd5JNYRxsXGWz3kzFXUuWVcxTMy5yobipJyhje8oNomLDzNGy7yJQ1syX1IsBn0DMLhb8SRVk4NjbjbT6eqtF5PbHnxGJ3s6bsxMjtmjJZnClHXOQoIzRrJYBluUKkGgteSED2zqHjjvLeNndwzM4ZWTOqlVALA3AJJN72zG02zjGEbCGSNHDIjOxUiLMRqVJFyQRZbi+YfQZ+IVijBCAxByk8AbaE/61p/JrATzSbyWN4mR0eQMzlXYRlCN2QsecOocyKCNVynqATOR+yHiLPfKhDK0dmDFww1fgrlbMokABdWUtqtzbbaxjLE+7kjR1yBncraJXYAuVJANhcgEi9uvhUzFmQRvuwC+VsgPAtY5b/Ne1atg+TEjYovKwLRukjOYQDL0RYqynKBdBmjIYBow62JFBO5M7PaPUF1UGUSxszEb0uG6AIACfKIbUtnF9Repu3tovHBK0LRmSPLcMyi2YjQ5mUZiDoCRcka61OxhkEb7sKZMpyBuBa3Rv8ANetd2bsBt8S5bOkokkJzbuYbuyOsf9mr3AuRcgx6WBFBH5C7NmW8rDdqQyslmBdrqczX0JU51D2DEGzXK3N1yi2luoiqSIs0hVYwTqxZ1XojK1jrYMVIBIvpVtUbEYBHZWI1Vla4sCclyoY8SATe3aKDWeRexp1YzSjdt0kZAhBctldiWNsyK5fKCpK3YBytq2+lKBSlKBSlKBSlKBSlKBSlKBSlKBSlKBUc4+EEgyJdTY9NdD2HXQ68KyxkLPG6qxRnVlDDipIIDD5xe9aDjeRWIk2bFhub4ffwCFd9vB08k0LyMDlzdMRljm67ceNB0Slc1n5LbcZsRaYqJCrRjnbmxSSZhnIA0ZGjU5MtrDu9KRjOSm1nMoXEOqSYiJ9MS283I3odEcrlWxaJhp+rlN7AkOhVhHMrEhWBKmxsQbHsNuBrXNi7Ix0c2LaSS6zawFpC5RumPk2C5dEIsBa5GoANapsnkJtaNgWlyCSaGSYx4k7yQx4VIyxd0II3yFipvcP81B06SZVtmYDMbC5AuTwAvxNeK7ShLqgdS0il1AYHMosCwtxGtady35KY/F4uF4mRoITA4jaVkyvFMXkYAAgsyFQD1W6r1r78h9ubmNEkCmODdXGLcEtzeSMEWAygSlH6zxN/1aDrVfL1zEckduAylJ2G8SZVvi3YDNzdowAQcpuk4zDhvAfokYjkTtATq6SSML4EF2xjiXdwtLzhWygKxZXXUcSO25oOj18DA3+bQ/N1/wACK1Pk7sDHwY2V5Zi+HIkVAZWcst4twCrfJZFSQE/rF769VZg9gY9sl2eyR4hJFEzwk4ppcwmJGkqNGbDXQEcOoN/ZgOOn/wC9B/vX2uVYHkntaGzYmR5YwhWSPnMkufNg1isIzxY4lQ1/nBuNa6VsiKVcPCsxvKscYkN73cKA5v19K9BLpSlApSlApSlApSlApSlApSlApSlApSlApSlApSlApSlApSlApSlApSlApSlApSlAr5X2lApSlApSlApSlApSlApSlApSl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g8QEBQUEhQTFRQQFxUVFhUYERUWGBUYFRYVFRQXFxUXICYeFxkjGRQWIDIgIykpOC4sFyAxNTA2NSYrLCsBCQoKDAwMDQwMDSkYHhgpKSkpKSkpKSkpKSkpKSkpKSkpKSkpKSkpKSkpKSkpKSkpKSkpKSkpKSkpKSkpKSkpKf/AABEIALEBHQMBIgACEQEDEQH/xAAcAAEAAgMBAQEAAAAAAAAAAAAABAUCBgcDAQj/xABMEAACAQIDAwcHCAcHBAEFAAABAgMAEQQSIQUTMQYUIkFRUpMHFSRTktHSMmFxc5Sz0+IjQnSRsbLDM0NjcoGhwiU0tPBiNYOk4fH/xAAUAQEAAAAAAAAAAAAAAAAAAAAA/8QAFBEBAAAAAAAAAAAAAAAAAAAAAP/aAAwDAQACEQMRAD8A7jSlKBSqPbmGkMqsqSum5xCsqS5ASd0UXVgAxswDW0111qu2Xs/GiSM9NLBtZDmREyyjdbtXuwDmMi5vlUXYHo0Gy43HJCuZzxNlAF2ZjwVVGrMewVVYfGY2WaRLxQhFjcKYzK1pDILMwdRfocBca8Txr15OxbyJMRIc0syAknggaxyRj9Vb/STYXJsKq9qco0wmLn6JkkaLD5UBtwM9yzfqjUfOb6A0F3zbGeui+zN+LTm2M9dF9mb8WtHi8qc/OYoTFCd5LHG+WR+hndUPEfKGa9v32rpN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8Z66L7M34tNjYySRZN4VLRyyR3VSoIU6HKSbHXtqxNVGwOE/7RN/EUFvSoe09rQYZVaZwgkdY10Ju7myjQf79QBJr2wmMjlQPGwZWvYjgbEg/wC4I/0oPasXawJsTbqHE/RUPHbZihbK+YXR5L5SRljKhteGbpjSvDD8pMO7BbsCbg5lsFdcxaNjwDgI5t2KdeFBSNtKeHZmE3GVXmWNAzj5A3TyE216VktrexN9bWrn3KjaM8JEfRUyAu0iszO2pU3d9bm3Hj2EVu02IDYLAAAkArduq/Np9B2mtF5eD0iP6r/m1BUbDIGKw3UBPB/p+mSv0Lz6Lvp7a++vz3sQelYf6/D/AHyV+hu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ruTzAicggg4ibUfSKsjhI+4vsiq7k8oAnA09Im/iKCl8qU6Jg0Miwum+TMkxIRxlc2OWORuIB6IB04gXq35GYsS4CBxHHGpXopGGCKoZlUIGANrAcQPoqr8osjiKADmuRpgrc4kkiS+Ryt5EIsuhBB+UDbrsbLkSF5hBlMZAU2MbOyHpNfKzkswv+sePHroJm0tixzsC5YWSSOwIAIlyXJ0vcZBax/fUeDkvArBjmf5TMGylXd84aRlt8oiRxYWHS4aCrivji4Otvn7Pn1oNLnHoGz/pX/wAaetB5eD0iP6r/AJtW/Sj0DZ/0rr2+iz1ofLwekR/Vf82oKbYY9Lw31+H++SuzcoeVohJjgAeUaMT8iL/N3m/+IOnWR18b2LgjNiI0zFNS2YDUGMFxwIPFRwNWHKyaWNlgzAx5A9ljyA3ZxYi5uOjf/XWguMF5Qsc+LgjWfOjzQo5MUVmDyIrBbIDwJ6V/o7a7BX512DfnmGtx5xh+u398nXrX6B3k/cj8VvgoJNKjbyfuR+K3wU3k/cj8VvgoJNKjbyfuR+K3wU3k/cj8VvgoJNKjbyfuR+K3wU3k/cj8VvgoJNKjbyfuR+K3wU3k/cj8VvgoJNKjbyfuR+K3wU3k/cj8VvgoJNKjbyfuR+K3wU3k/cj8VvgoJNKjbyfuR+K3wU3k/cj8VvgoJNKjbyfuR+K3wU3k/cj8VvgoJNKjbyfuR+K3wU3k/cj8VvgoJNKjbyfuR+K3wU3k/cj8VvgoJNKjbyfuR+K3wU3k/cj8VvgoJNKjbyfuR+K3wU3k/cj8VvgoJJqo2Bwn/aJv4ip28n7kfit8FQOTpNp72B5xNexv1jrsKCr8pf8A2Q/SBP0sZs2HlnSXKS27eOIFipy3Nh+r89WvJKUvgoSWzErx3LQj5RFhE3SRRwAOtgKhcquT2FxLxtiIZ5RGGAMU0i5LkXJSN1ZuHEA8Ktdh4GGDDpHAGEag5QxcsASTqZOle5PHWgy21M6YeVkJDKjFSFzEEDSw6613ZO2MYzoOlJfNZSoUMgEpDmULYkOsaZgACGvl1rb6xdgASdANSey1BpO7fmezyx61AUcB6NPx7zfP+4VpXL5fSIvqv+bVvYIOB2dbgSp//FnrSPKAvpEX1X9RqCr5Kj0yP6JPu2r25cj0pfqV+8lrDkqPTI/ok+7avXlyPSl+pX7yWgrOT49Mwv7Rh/vkr9EV+eNgD0zDftGH++Sv0PQKUpQKUpQKUpQKUpQKUpQKUpQKUpQKUpQKUpQKUpQKUpQKUpQDVRsDhP8AtE38RVuaqNgcJ/2ib+IoK3yibTbD4VGWc4fNNGhlyghA+ZSzXIUAA5tdLqNDwqy5J4oy4KFzIZsy/wBqf1wGIDXsL3AGthfj11U+UrFPHhY2jIzrOhUboyZyEk6OTOit29JrdHhe1W3JLGvNgoZJHV2dSSwj3Y+Uwtk1y2ta1zw4njQW9eEOOie2R0bMCwyupuAcpIsdRfS/bXntbBGeCSMNlMiMt+y4t1VS4XkzMJFZ5BYXa6s2dehJGsauRdlCyDpnUlNRrcBDWQc02ct9TY2+bms+p7K0vyhr6TF9V/Uat1wkCrg9n2HFgSesnms+pPXWn+UZfSYvqf6jUFTyUX0yL6JPu3r15dr6Uv1KfeS185JL6bF9En3T17cvl9LX6lPvJaCl2IgOKwwPXiMP1kf3ydY1Fdt2tNhcKmeVpBfRVE0pZz2Kua5P8OuuJbM3gxEJjXM6SJIB9UwkN9RpZavuUvKKQOcyuZ3AJeQAKiksAEQMQBcGwv8AObniG04fl3hWnihMOKVp3VB6TfLnNgWAkuBc1ufmuPtk8aX4q4NyZJOPwpJJJxEJJJJJO8XUk8a/QtBE81x9snjS/FTzXH2yeNL8VS6UETzXH2yeNL8VPNcfbJ40vxVLpQRPNcfbJ40vxU81x9snjS/FUulBE81x9snjS/FTzXH2yeNL8VS6UETzXH2yeNL8VPNcfbJ40vxVLpQRPNcfbJ40vxU81x9snjS/FUulBE81x9snjS/FTzXH2yeNL8VS6UETzXH2yeNL8VPNcfbJ40vxVLpQRPNcfbJ40vxU81x9snjS/FUulBE81x9snjS/FTzXH2yeNL8VS6UETzXH2yeNL8VPNcfbJ40vxVLpQQ/NcfbJ40vxVD5OoFWcC+mIm4kk8R1nU1cGqjYHCf8AaJv4igrvKArth440hSdpplQRyBDESUkIModG6AKg6WNwLEVebIjZYI1dYlZVClYb7pSNLJcA5Ra3CtZ8pOxsTi4BHHFHImdGF1Z2D/pF1TMilOkvSzdHU2OlrXkNgXg2fh43QoyqboVClbsxsVDMF48Mx+mgva+Pexta/Vfhfqrxx2NSGNpHNlQXJqi2dyyEu7Yx2R9CVfeFXyySWAQdIZYjqOsiwtrQR8IPRNm343H/AImIrUPKQvpMX1P9Rq2vZ7s2H2dpZbi1+LHms+tuofTqewder+UtfSovqf6jUFTyPX06L6Jfunr38oK+lr9Sn3k1Y8i19Oh+iX7p6keUNfTF+oT7yagqOTA9Mj/yy/yV95br6UPqk/nlr05Lr6ZF/ll/kr7y4T0ofVJ/PLQVnJw2xuFOuk8PAEn+0XqGprvfnFOyTwZfhrhPJsem4X9oh+8Wu9YrFxxIXkZUReLMbAdQ1+mg8/OKdkngy/DTzinZJ4Mvw1XQctMA8iRrOueU5UUq4zHjYXHGrugi+cU7JPBl+GnnFOyTwZfhqVSgi+cU7JPBl+GnnFOyTwZfhqVSgi+cU7JPBl+GnnFOyTwZfhqVSgi+cU7JPBl+GnnFOyTwZfhqVSgi+cU7JPBl+GnnFOyTwZfhqVSgi+cU7JPBl+GnnFOyTwZfhqVSgi+cU7JPBl+GnnFOyTwZfhqVSgi+cU7JPBl+GnnFOyTwZfhqVSgi+cU7JPBl+GnnFOyTwZfhqVSgi+cU7JPBl+GnnFOyTwZfhqVSginaKdkngy/DUHk61xOddcRNxBB4jqOoq4NVGwOE/wC0TfxFBT+UPlAuHjjRcUMPMzrIt4pnWRY2GZHMKkqpuL9vDtq65L4szYOGQyCUyLmLhGQG5J0RukAOGuumutROUnNZ5YcJPHI/OMzKyMyZDGCb50YONCR0b8deNXGAwEcESxRLlSMWUXJsPpOpPzmgkVEh2VAjB1jUMoKggagEkn/cn95qXXxlBBB1B0IoNXwP/bbN+kf+LiK1PymD0qL6n+o1bZs1QMNswDtAH2TEVq3lOHpcX1P9RqCr5Ej0+H6JfunqT5Rl9NX6hPvJq8eQ4/6hD9Ev3T1K8pA9NX6iP7yagquSSXxsX+WX+Q16cvI7YsfUp/PLWXI1b4+L/LN92a9/KClsYPqY/wCeag13ZU+7xMDhSxSWN8oB1CMGPDgLddbJyo5VbwhpDnfjHEFZI4xwzdIXJ4jNxOoFheq3kqnpa/5JP+FOXSekR/Uj7ySghcl5mfaWFZjcmZP9OOgHUK79X595OuExmHYsECyoSx4KBe5Otb5yk5UTPG36QpBwLBCkklzoAASVU6acT12FxQdGpXBuTmLZ9pYXJeMb0AC5P6r6sAdfo4Cu3bmf1q+F+agl0qJuZ/Wr4P5qbif1q+F+agl0qJuJ/Wr4X5qbif1q+F+agl0qJuJ/Wr4X5qbif1q+F+agl0qJuJ/Wr4X5qbif1q+F+agl0qJuJ/Wr4X5qbif1q+F+agl0qJuJ/Wr4X5qbif1q+F+agl0qJuJ/Wr4X5qbif1q+F+agl0qJuJ/Wr4X5qbif1q+F+agl0qJuJ/Wr4X5qbif1q+F+agl1UbA4T/tE38RUzcT+tXwvzVC5Og5Z7m55xNc2t1jqoKXl5sTE4l4VgjYBgVmxCSqskcYIYpErMo3jH9c/JA01rY9hIVw6KY3iygqEd87AKxUFnucxIAN7njxqfSgi7UF4ZLKz9FugrZWbT5Ia4sTwvetc2ZgMZnjP6RNG6UhzKiZZBu92HuRvDGRc3yqLtfSttr4xsOF7dWmvza0Gp7IwwEGzWJJYkanqHNZ9FHUP/TWueU8elxfU/wBRq2nZZ9H2Z1ajTs9ExFav5T/+8i+p/qNQVvIUf9Qh+iX7p6l+UoenL9RH95NUXkL/APUYP/u/dPUzymD05fqI/vJ6CByHX/qEP+Wb7s1J8oq+mj6mP+eavHkKP+ow/wCWb7s1K8pK+nD6iP8AnmoK3kdFfGL9XL/wrPygQ2xMf1I+9kr25BJfHr9VL/wr38pMdsXF9QPvZKDX+TmDWTFoGBICSOLMwsymMKQVINxmP76z5YwZcQq3YgRKwDOz2LPKCRmJtcKo/wBKn8iYM2OUf4U380NZ8v8AD5cYo/wI/vMRQUnJmRY8bhnY2VJQSbHhlbqGp+it35XcqnZSGLQwm4CC4km4/KtqAR+rf/MeoajydwCy4uNWUMMspsQCLhNDY9dZ8rdmpFiQFVVG7Q2CgcWk7PoH7qCHsGcvtDCEAIBPFZRpxYDUjif9q7dtfbcOFQNKflaKoF2cgXIVev6eA6zXD9kRyjEwmJczxuJbaWtGVJJuy34jS441a8oNtS7wgq++YAvJJkJCm+UIEJUDQ6cB2Em9BvuD8pWGkxEUG6nV5mCi+6IFwSC2VyQNOytnxmNjhQySMERdSxOg6h/rfS1cE2DKYsZBJlZykmcgXJNgbknq4i5Pb9ArYuU/KZpGBdt5KNVQKyxw367NYkkdfE//ABBtQdEw3LXASSJGswzynKilJFzG17DMoHAVeVwTk1LbaOGkkYf2q3ZiAAMr2HYB81dL5RctsqlcMVIX5U5sY14fI6nPVe9h850oNwpXKdgeULFSY6FJJgIGZg7OkaXAjdgb5RlF1HE61ccp+Wbsh3TGGEaGU6SSfNGDqt7HqzHqtxIb9elcc5I8p8Qdow7zESiAmQESzsVP6KQjPnJF7gWA/wB66Jtjllh4F/RlZpDwRHBH0u4uEH7z2A0F/StBwXlUV8THC8KIJGytJzm6x6MdbooJ6NrX0rZdo8rcHCmbeLIToEjZXZj9ANgPnJA+eguaVqWD8pmDknSFlkjaS/SkMQVbKz9IhzluFNr8auMZypwcSFjNG1uCowkYnsCpcn/29Ba0rWMH5RcBJMsWZ0Z7kbxMi6Atqx0XQG1+NTto8rcHCmbeLITwSNld2+gA2A+ckD56C5pWpYDyl4OXELAVkiZs3SkMQUZVLWZg5ykgaCrDa3LHCwLdWEzngkbKx+lmvZR9P+l6C9NVGwOE/wC0TfxFUmyvKZh5sQIHQxEhiXaWPIpX9Um+jfNVzyblVlnZSGBxE1iCCDqOBFBc0pSgVAl2zEs26a4PeI6IOVnCluo5FZuyw41PqBLsWJ5t6wJPdJuhOVkDFbanIzL2WPC9jQaxsjbcTJs5FZSIz03zqFDc1nGQXN2OuttBwvfSqbyhkTY6FIirs0OgDr6xrkm9gB1k10MbOwxJAjiJXQ9BNNL66aaEVl5rw/qovDX3UGlbB5OwYOXDyPMjzM7hrSDIgMEhKqL9LUDpH/QCqzl/+n2iiRFXZoI7AOttJJrkm9lUXFyfcK6ONmYf1UWn+Gvur75rw/qovDX3UGkbE5PwYLEYV2mR5XMoYhxkQbljlUX11Hyjqfm4VW8vF3+0VSEq7NDHoHWwGea5Zr2VRca//wAro42bhiSBHFccegmnXrp2Vl5rw/qovDX3UGmbA2BBgsRAzTI8jrMHIcBFGVDlUX11/WOp+bhVX5QF3+PiSIq7NALAOoGkklyWJsoHaf46V0YbMw/qotP8NfdX3zXh/VReGvuoNL2BsCDBYiAtMjySJOHYOAi/2RCqL8L9Z1NuoaVU8u4t/tFEhKuxgj/XUAWkxFyzE2UC/H91zYV0hdnYY3tHEbGx6CaGwNjppoR++svNeH9VF4a+6g0jZPJ3DYOfDEzJJK5mDtnAVRuj0VF9Be2p1NvoAquW+G320FjhKOzQx8HWwGeW7M3BVF+P8TpXSxszD+qi8NfdX3zXh/VReGvuoNG2TyYw+FngzTI8kiTZ2DgIthEQqi/C/wCsdT8w0qj5V4De7SMUJRmMUJ/tFCqLyAszfqqO39wJ0rqa7OwxvaOI2NjZE0PYdONZea8P6qLw191BomzOS2Gws8F5keR0nztnAUW3VlVb8L9Z1P8AsKHlHs3fbSeKEoxyQm+cBVGXVmb9Vf8A0A11gbMw5/uotP8ADX3V9814f1UXhr7qDnZ5GwxtFEuIjLyJK0r/AKIghWhAjVXvlTpm/W1tTbo1S7X2ZNNjDhlkWXdiNgS0aImZb5nK6C3AGxPUBxrri7OwxvaOI2Nj0E0PYdOOtZea8P6qLw191Bz+LkNg4niXfBpMkrs4lCC6tCFCqDoAGbjc316hai23sZnx24jfeWjjYF5gVQOXDMXY6DQfOeoGuuDZmHPCKLw091ffNeH9VF4a+6g0JNix4EImH3E2JnDlp3dAI0TJmESkMFuXHG/C5vYCtfxUc8k7YSJY0fotI4nBvnGbO0thk+c2JJ0FdbXZ2GPCOI2JGiJxGhHDjWXmvD+qi8NfdQaFhtlYfZiKsKJisVMr3kvFliRcobKjONLuugN26zYVRTNLNO0MK5ZmymWWR4hlDagkqWVRbgBw4BeNusjZmHP91F4a+6vvmvD+qi8NfdQaNhdnYTZSARoMXiZg15LBlUArmJAJKrdhoLljxOlxQSyyYnENHCBv7DeyyhY1iUgMvQ1Cix0AHtG5rqy7Owx4RxGxsbIhsRxHDjWXmrD+qi8NfdQaJDs/D7NASBFxWKmVmedjE2RQQCQruOJYdEHW1ydBVAyy4id4YQEkuu+mkeIFbqGUkxkqOiRYD6ABa46yNmYc/wB1F4a+6vvmvD+qi8NfdQaDFs2LZ43OESOeeRM8uIZ4rqpawEaO1hrfS/Vc5jVFLDLLM2HiVImFmmkaVDYOAczSA24HqJY2sAAL11eLBYV75UhbKSpsiGxHEG3A/NXp5rg9VH4a+6g1PkzyQhjS0QOVgM2JZF3ko7sCm+6iv18TxHU1bhhMJHEgSNQqKLBQLAV7UoFKUoFRsbisqvlaMOqM4DvlUAA2Z7ahLjU1JrTcRsCbEYob9VDjKzSLGWidVbQIzENG5W6NG2ZWBBtxoJuwsMxmZ1EkZLs86li0Tl4xbcsBldSSGz3uAoUgA2F1tHGFEfIUMoRnVGYC9us3I6NyNdPpqXWqYnZEs07CZCsjqAJYy+4aJZL5ZEJ1kAdhlbMrXJ7QAh8nMJJJjHlDKcjXllWNlWXMpAVGuQyMN3JlYtkJ6LWaw2ramMKRybsx71UZ1DsAAB+swJHRHHiOFrjjUvLYaAfwrRDsafEYzLOFLgRySOIboiizBFYtoxu8Z1IdeKaXIWHJtZHmdlZrrKxncZhDMSpVd0hJsSBG5OY2BABsbDYdo4srHJkaMSJGXGdrKvGzPrcJcHXTgalMLA5QL62HAE/Oa02DZs02JZJrmXLC8kihlhyAht20WYrI2sii99BewOrBnyZ2dOcU8rZUs7GTLrvDIpbLmGjLdlcBrtH8kMVOmx7VxhSKTdvEsiIWG8ayqO+4uDlFj1jhxqab9VaTHyexE2LviBHmXdyM6oWD5CBYA23eYLlKEuGVQ2VGABCw5M4WTOzdKP8ASSGZd5njdnAYbsAWGrZibkqRluw1FxtfH7uCco8YkijZxmIIU2bIWFx0SVPEi9jrU172NrXsbX4X6r1qWB2PM+IbfgbzNDI8iO+6kCaawHoiQ7tRqWsAGGU9Gg8+R2z8QZWnZdyrliVsbzbwBw2trqGZipcB1HROljWybYx27gmKPGskcbMM+oU2OQutwbEjtF6n1oexth4rEYky4mNUKOrGTd2MrRnIyqCbopCR3BzqxAdCDQWfJDDTfLKSQoTIzRu+ZZDIVkV4wQCi6v8AKAbXpC9XO2caUhm3bxiWOMuMzKAuhszZiAB0TqSBpx41YVpGytmYqfESNPEVOdc0uZljlEL/ACThibElQgD9JbXIsRqEnkzsqUYmSXooAz5wDmLlwHylwFWUKzaMVutilyNavNuY5kglMTxiREzdJlAUH9Y5iANL2zWFxrpVg97G1r20vwv1X+atM2fsCeTEhsQEDrupZGtnuwstlcBAuYRreMh10UizC5Cy5PYF1kZluih5t6m83itI5V/0ZyqLAs12te4IN7Xqw2/jzHhp2jZRJEhbVk0Njlvm0BNiBfS9WEwbKcls1jluCRe2lwNbXrVNm7Flea8wyyhoZZiJGeOQquW2TKqbz9GhJscotY8KDDkVgJd5JNYRxsXGWz3kzFXUuWVcxTMy5yobipJyhje8oNomLDzNGy7yJQ1syX1IsBn0DMLhb8SRVk4NjbjbT6eqtF5PbHnxGJ3s6bsxMjtmjJZnClHXOQoIzRrJYBluUKkGgteSED2zqHjjvLeNndwzM4ZWTOqlVALA3AJJN72zG02zjGEbCGSNHDIjOxUiLMRqVJFyQRZbi+YfQZ+IVijBCAxByk8AbaE/61p/JrATzSbyWN4mR0eQMzlXYRlCN2QsecOocyKCNVynqATOR+yHiLPfKhDK0dmDFww1fgrlbMokABdWUtqtzbbaxjLE+7kjR1yBncraJXYAuVJANhcgEi9uvhUzFmQRvuwC+VsgPAtY5b/Ne1atg+TEjYovKwLRukjOYQDL0RYqynKBdBmjIYBow62JFBO5M7PaPUF1UGUSxszEb0uG6AIACfKIbUtnF9Repu3tovHBK0LRmSPLcMyi2YjQ5mUZiDoCRcka61OxhkEb7sKZMpyBuBa3Rv8ANetd2bsBt8S5bOkokkJzbuYbuyOsf9mr3AuRcgx6WBFBH5C7NmW8rDdqQyslmBdrqczX0JU51D2DEGzXK3N1yi2luoiqSIs0hVYwTqxZ1XojK1jrYMVIBIvpVtUbEYBHZWI1Vla4sCclyoY8SATe3aKDWeRexp1YzSjdt0kZAhBctldiWNsyK5fKCpK3YBytq2+lKBSlKBSlKBSlKBSlKBSlKBSlKBSlKBUc4+EEgyJdTY9NdD2HXQ68KyxkLPG6qxRnVlDDipIIDD5xe9aDjeRWIk2bFhub4ffwCFd9vB08k0LyMDlzdMRljm67ceNB0Slc1n5LbcZsRaYqJCrRjnbmxSSZhnIA0ZGjU5MtrDu9KRjOSm1nMoXEOqSYiJ9MS283I3odEcrlWxaJhp+rlN7AkOhVhHMrEhWBKmxsQbHsNuBrXNi7Ix0c2LaSS6zawFpC5RumPk2C5dEIsBa5GoANapsnkJtaNgWlyCSaGSYx4k7yQx4VIyxd0II3yFipvcP81B06SZVtmYDMbC5AuTwAvxNeK7ShLqgdS0il1AYHMosCwtxGtady35KY/F4uF4mRoITA4jaVkyvFMXkYAAgsyFQD1W6r1r78h9ubmNEkCmODdXGLcEtzeSMEWAygSlH6zxN/1aDrVfL1zEckduAylJ2G8SZVvi3YDNzdowAQcpuk4zDhvAfokYjkTtATq6SSML4EF2xjiXdwtLzhWygKxZXXUcSO25oOj18DA3+bQ/N1/wACK1Pk7sDHwY2V5Zi+HIkVAZWcst4twCrfJZFSQE/rF769VZg9gY9sl2eyR4hJFEzwk4ppcwmJGkqNGbDXQEcOoN/ZgOOn/wC9B/vX2uVYHkntaGzYmR5YwhWSPnMkufNg1isIzxY4lQ1/nBuNa6VsiKVcPCsxvKscYkN73cKA5v19K9BLpSlApSlApSlApSlApSlApSlApSlApSlApSlApSlApSlApSlApSlApSlApSlApSlAr5X2lApSlApSlApSlApSlApSlApSl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g8QEBQUEhQTFRQQFxUVFhUYERUWGBUYFRYVFRQXFxUXICYeFxkjGRQWIDIgIykpOC4sFyAxNTA2NSYrLCsBCQoKDAwMDQwMDSkYHhgpKSkpKSkpKSkpKSkpKSkpKSkpKSkpKSkpKSkpKSkpKSkpKSkpKSkpKSkpKSkpKSkpKf/AABEIALEBHQMBIgACEQEDEQH/xAAcAAEAAgMBAQEAAAAAAAAAAAAABAUCBgcDAQj/xABMEAACAQIDAwcHCAcHBAEFAAABAgMAEQQSIQUTMQYUIkFRUpMHFSRTktHSMmFxc5Sz0+IjQnSRsbLDM0NjcoGhwiU0tPBiNYOk4fH/xAAUAQEAAAAAAAAAAAAAAAAAAAAA/8QAFBEBAAAAAAAAAAAAAAAAAAAAAP/aAAwDAQACEQMRAD8A7jSlKBSqPbmGkMqsqSum5xCsqS5ASd0UXVgAxswDW0111qu2Xs/GiSM9NLBtZDmREyyjdbtXuwDmMi5vlUXYHo0Gy43HJCuZzxNlAF2ZjwVVGrMewVVYfGY2WaRLxQhFjcKYzK1pDILMwdRfocBca8Txr15OxbyJMRIc0syAknggaxyRj9Vb/STYXJsKq9qco0wmLn6JkkaLD5UBtwM9yzfqjUfOb6A0F3zbGeui+zN+LTm2M9dF9mb8WtHi8qc/OYoTFCd5LHG+WR+hndUPEfKGa9v32rpN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sZ66L7M34tObYz10X2ZvxasaUFdzbGeui+zN+LTm2M9dF9mb8WrGlBXc2xnrovszfi05tjPXRfZm/FqxpQV3N8Z66L7M34tNjYySRZN4VLRyyR3VSoIU6HKSbHXtqxNVGwOE/7RN/EUFvSoe09rQYZVaZwgkdY10Ju7myjQf79QBJr2wmMjlQPGwZWvYjgbEg/wC4I/0oPasXawJsTbqHE/RUPHbZihbK+YXR5L5SRljKhteGbpjSvDD8pMO7BbsCbg5lsFdcxaNjwDgI5t2KdeFBSNtKeHZmE3GVXmWNAzj5A3TyE216VktrexN9bWrn3KjaM8JEfRUyAu0iszO2pU3d9bm3Hj2EVu02IDYLAAAkArduq/Np9B2mtF5eD0iP6r/m1BUbDIGKw3UBPB/p+mSv0Lz6Lvp7a++vz3sQelYf6/D/AHyV+hu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c+i76e2vvrLmkfcX2RTmkfcX2RQY8+i76e2vvpz6Lvp7a++suaR9xfZFOaR9xfZFBjz6Lvp7a++nPou+ntr76y5pH3F9kU5pH3F9kUGPPou+ntr76ruTzAicggg4ibUfSKsjhI+4vsiq7k8oAnA09Im/iKCl8qU6Jg0Miwum+TMkxIRxlc2OWORuIB6IB04gXq35GYsS4CBxHHGpXopGGCKoZlUIGANrAcQPoqr8osjiKADmuRpgrc4kkiS+Ryt5EIsuhBB+UDbrsbLkSF5hBlMZAU2MbOyHpNfKzkswv+sePHroJm0tixzsC5YWSSOwIAIlyXJ0vcZBax/fUeDkvArBjmf5TMGylXd84aRlt8oiRxYWHS4aCrivji4Otvn7Pn1oNLnHoGz/pX/wAaetB5eD0iP6r/AJtW/Sj0DZ/0rr2+iz1ofLwekR/Vf82oKbYY9Lw31+H++SuzcoeVohJjgAeUaMT8iL/N3m/+IOnWR18b2LgjNiI0zFNS2YDUGMFxwIPFRwNWHKyaWNlgzAx5A9ljyA3ZxYi5uOjf/XWguMF5Qsc+LgjWfOjzQo5MUVmDyIrBbIDwJ6V/o7a7BX512DfnmGtx5xh+u398nXrX6B3k/cj8VvgoJNKjbyfuR+K3wU3k/cj8VvgoJNKjbyfuR+K3wU3k/cj8VvgoJNKjbyfuR+K3wU3k/cj8VvgoJNKjbyfuR+K3wU3k/cj8VvgoJNKjbyfuR+K3wU3k/cj8VvgoJNKjbyfuR+K3wU3k/cj8VvgoJNKjbyfuR+K3wU3k/cj8VvgoJNKjbyfuR+K3wU3k/cj8VvgoJNKjbyfuR+K3wU3k/cj8VvgoJNKjbyfuR+K3wU3k/cj8VvgoJNKjbyfuR+K3wU3k/cj8VvgoJNKjbyfuR+K3wU3k/cj8VvgoJJqo2Bwn/aJv4ip28n7kfit8FQOTpNp72B5xNexv1jrsKCr8pf8A2Q/SBP0sZs2HlnSXKS27eOIFipy3Nh+r89WvJKUvgoSWzErx3LQj5RFhE3SRRwAOtgKhcquT2FxLxtiIZ5RGGAMU0i5LkXJSN1ZuHEA8Ktdh4GGDDpHAGEag5QxcsASTqZOle5PHWgy21M6YeVkJDKjFSFzEEDSw6613ZO2MYzoOlJfNZSoUMgEpDmULYkOsaZgACGvl1rb6xdgASdANSey1BpO7fmezyx61AUcB6NPx7zfP+4VpXL5fSIvqv+bVvYIOB2dbgSp//FnrSPKAvpEX1X9RqCr5Kj0yP6JPu2r25cj0pfqV+8lrDkqPTI/ok+7avXlyPSl+pX7yWgrOT49Mwv7Rh/vkr9EV+eNgD0zDftGH++Sv0PQKUpQKUpQKUpQKUpQKUpQKUpQKUpQKUpQKUpQKUpQKUpQKUpQDVRsDhP8AtE38RVuaqNgcJ/2ib+IoK3yibTbD4VGWc4fNNGhlyghA+ZSzXIUAA5tdLqNDwqy5J4oy4KFzIZsy/wBqf1wGIDXsL3AGthfj11U+UrFPHhY2jIzrOhUboyZyEk6OTOit29JrdHhe1W3JLGvNgoZJHV2dSSwj3Y+Uwtk1y2ta1zw4njQW9eEOOie2R0bMCwyupuAcpIsdRfS/bXntbBGeCSMNlMiMt+y4t1VS4XkzMJFZ5BYXa6s2dehJGsauRdlCyDpnUlNRrcBDWQc02ct9TY2+bms+p7K0vyhr6TF9V/Uat1wkCrg9n2HFgSesnms+pPXWn+UZfSYvqf6jUFTyUX0yL6JPu3r15dr6Uv1KfeS185JL6bF9En3T17cvl9LX6lPvJaCl2IgOKwwPXiMP1kf3ydY1Fdt2tNhcKmeVpBfRVE0pZz2Kua5P8OuuJbM3gxEJjXM6SJIB9UwkN9RpZavuUvKKQOcyuZ3AJeQAKiksAEQMQBcGwv8AObniG04fl3hWnihMOKVp3VB6TfLnNgWAkuBc1ufmuPtk8aX4q4NyZJOPwpJJJxEJJJJJO8XUk8a/QtBE81x9snjS/FTzXH2yeNL8VS6UETzXH2yeNL8VPNcfbJ40vxVLpQRPNcfbJ40vxU81x9snjS/FUulBE81x9snjS/FTzXH2yeNL8VS6UETzXH2yeNL8VPNcfbJ40vxVLpQRPNcfbJ40vxU81x9snjS/FUulBE81x9snjS/FTzXH2yeNL8VS6UETzXH2yeNL8VPNcfbJ40vxVLpQRPNcfbJ40vxU81x9snjS/FUulBE81x9snjS/FTzXH2yeNL8VS6UETzXH2yeNL8VPNcfbJ40vxVLpQQ/NcfbJ40vxVD5OoFWcC+mIm4kk8R1nU1cGqjYHCf8AaJv4igrvKArth440hSdpplQRyBDESUkIModG6AKg6WNwLEVebIjZYI1dYlZVClYb7pSNLJcA5Ra3CtZ8pOxsTi4BHHFHImdGF1Z2D/pF1TMilOkvSzdHU2OlrXkNgXg2fh43QoyqboVClbsxsVDMF48Mx+mgva+Pexta/Vfhfqrxx2NSGNpHNlQXJqi2dyyEu7Yx2R9CVfeFXyySWAQdIZYjqOsiwtrQR8IPRNm343H/AImIrUPKQvpMX1P9Rq2vZ7s2H2dpZbi1+LHms+tuofTqewder+UtfSovqf6jUFTyPX06L6Jfunr38oK+lr9Sn3k1Y8i19Oh+iX7p6keUNfTF+oT7yagqOTA9Mj/yy/yV95br6UPqk/nlr05Lr6ZF/ll/kr7y4T0ofVJ/PLQVnJw2xuFOuk8PAEn+0XqGprvfnFOyTwZfhrhPJsem4X9oh+8Wu9YrFxxIXkZUReLMbAdQ1+mg8/OKdkngy/DTzinZJ4Mvw1XQctMA8iRrOueU5UUq4zHjYXHGrugi+cU7JPBl+GnnFOyTwZfhqVSgi+cU7JPBl+GnnFOyTwZfhqVSgi+cU7JPBl+GnnFOyTwZfhqVSgi+cU7JPBl+GnnFOyTwZfhqVSgi+cU7JPBl+GnnFOyTwZfhqVSgi+cU7JPBl+GnnFOyTwZfhqVSgi+cU7JPBl+GnnFOyTwZfhqVSgi+cU7JPBl+GnnFOyTwZfhqVSgi+cU7JPBl+GnnFOyTwZfhqVSgi+cU7JPBl+GnnFOyTwZfhqVSginaKdkngy/DUHk61xOddcRNxBB4jqOoq4NVGwOE/wC0TfxFBT+UPlAuHjjRcUMPMzrIt4pnWRY2GZHMKkqpuL9vDtq65L4szYOGQyCUyLmLhGQG5J0RukAOGuumutROUnNZ5YcJPHI/OMzKyMyZDGCb50YONCR0b8deNXGAwEcESxRLlSMWUXJsPpOpPzmgkVEh2VAjB1jUMoKggagEkn/cn95qXXxlBBB1B0IoNXwP/bbN+kf+LiK1PymD0qL6n+o1bZs1QMNswDtAH2TEVq3lOHpcX1P9RqCr5Ej0+H6JfunqT5Rl9NX6hPvJq8eQ4/6hD9Ev3T1K8pA9NX6iP7yagquSSXxsX+WX+Q16cvI7YsfUp/PLWXI1b4+L/LN92a9/KClsYPqY/wCeag13ZU+7xMDhSxSWN8oB1CMGPDgLddbJyo5VbwhpDnfjHEFZI4xwzdIXJ4jNxOoFheq3kqnpa/5JP+FOXSekR/Uj7ySghcl5mfaWFZjcmZP9OOgHUK79X595OuExmHYsECyoSx4KBe5Otb5yk5UTPG36QpBwLBCkklzoAASVU6acT12FxQdGpXBuTmLZ9pYXJeMb0AC5P6r6sAdfo4Cu3bmf1q+F+agl0qJuZ/Wr4P5qbif1q+F+agl0qJuJ/Wr4X5qbif1q+F+agl0qJuJ/Wr4X5qbif1q+F+agl0qJuJ/Wr4X5qbif1q+F+agl0qJuJ/Wr4X5qbif1q+F+agl0qJuJ/Wr4X5qbif1q+F+agl0qJuJ/Wr4X5qbif1q+F+agl0qJuJ/Wr4X5qbif1q+F+agl0qJuJ/Wr4X5qbif1q+F+agl1UbA4T/tE38RUzcT+tXwvzVC5Og5Z7m55xNc2t1jqoKXl5sTE4l4VgjYBgVmxCSqskcYIYpErMo3jH9c/JA01rY9hIVw6KY3iygqEd87AKxUFnucxIAN7njxqfSgi7UF4ZLKz9FugrZWbT5Ia4sTwvetc2ZgMZnjP6RNG6UhzKiZZBu92HuRvDGRc3yqLtfSttr4xsOF7dWmvza0Gp7IwwEGzWJJYkanqHNZ9FHUP/TWueU8elxfU/wBRq2nZZ9H2Z1ajTs9ExFav5T/+8i+p/qNQVvIUf9Qh+iX7p6l+UoenL9RH95NUXkL/APUYP/u/dPUzymD05fqI/vJ6CByHX/qEP+Wb7s1J8oq+mj6mP+eavHkKP+ow/wCWb7s1K8pK+nD6iP8AnmoK3kdFfGL9XL/wrPygQ2xMf1I+9kr25BJfHr9VL/wr38pMdsXF9QPvZKDX+TmDWTFoGBICSOLMwsymMKQVINxmP76z5YwZcQq3YgRKwDOz2LPKCRmJtcKo/wBKn8iYM2OUf4U380NZ8v8AD5cYo/wI/vMRQUnJmRY8bhnY2VJQSbHhlbqGp+it35XcqnZSGLQwm4CC4km4/KtqAR+rf/MeoajydwCy4uNWUMMspsQCLhNDY9dZ8rdmpFiQFVVG7Q2CgcWk7PoH7qCHsGcvtDCEAIBPFZRpxYDUjif9q7dtfbcOFQNKflaKoF2cgXIVev6eA6zXD9kRyjEwmJczxuJbaWtGVJJuy34jS441a8oNtS7wgq++YAvJJkJCm+UIEJUDQ6cB2Em9BvuD8pWGkxEUG6nV5mCi+6IFwSC2VyQNOytnxmNjhQySMERdSxOg6h/rfS1cE2DKYsZBJlZykmcgXJNgbknq4i5Pb9ArYuU/KZpGBdt5KNVQKyxw367NYkkdfE//ABBtQdEw3LXASSJGswzynKilJFzG17DMoHAVeVwTk1LbaOGkkYf2q3ZiAAMr2HYB81dL5RctsqlcMVIX5U5sY14fI6nPVe9h850oNwpXKdgeULFSY6FJJgIGZg7OkaXAjdgb5RlF1HE61ccp+Wbsh3TGGEaGU6SSfNGDqt7HqzHqtxIb9elcc5I8p8Qdow7zESiAmQESzsVP6KQjPnJF7gWA/wB66Jtjllh4F/RlZpDwRHBH0u4uEH7z2A0F/StBwXlUV8THC8KIJGytJzm6x6MdbooJ6NrX0rZdo8rcHCmbeLIToEjZXZj9ANgPnJA+eguaVqWD8pmDknSFlkjaS/SkMQVbKz9IhzluFNr8auMZypwcSFjNG1uCowkYnsCpcn/29Ba0rWMH5RcBJMsWZ0Z7kbxMi6Atqx0XQG1+NTto8rcHCmbeLITwSNld2+gA2A+ckD56C5pWpYDyl4OXELAVkiZs3SkMQUZVLWZg5ykgaCrDa3LHCwLdWEzngkbKx+lmvZR9P+l6C9NVGwOE/wC0TfxFUmyvKZh5sQIHQxEhiXaWPIpX9Um+jfNVzyblVlnZSGBxE1iCCDqOBFBc0pSgVAl2zEs26a4PeI6IOVnCluo5FZuyw41PqBLsWJ5t6wJPdJuhOVkDFbanIzL2WPC9jQaxsjbcTJs5FZSIz03zqFDc1nGQXN2OuttBwvfSqbyhkTY6FIirs0OgDr6xrkm9gB1k10MbOwxJAjiJXQ9BNNL66aaEVl5rw/qovDX3UGlbB5OwYOXDyPMjzM7hrSDIgMEhKqL9LUDpH/QCqzl/+n2iiRFXZoI7AOttJJrkm9lUXFyfcK6ONmYf1UWn+Gvur75rw/qovDX3UGkbE5PwYLEYV2mR5XMoYhxkQbljlUX11Hyjqfm4VW8vF3+0VSEq7NDHoHWwGea5Zr2VRca//wAro42bhiSBHFccegmnXrp2Vl5rw/qovDX3UGmbA2BBgsRAzTI8jrMHIcBFGVDlUX11/WOp+bhVX5QF3+PiSIq7NALAOoGkklyWJsoHaf46V0YbMw/qotP8NfdX3zXh/VReGvuoNL2BsCDBYiAtMjySJOHYOAi/2RCqL8L9Z1NuoaVU8u4t/tFEhKuxgj/XUAWkxFyzE2UC/H91zYV0hdnYY3tHEbGx6CaGwNjppoR++svNeH9VF4a+6g0jZPJ3DYOfDEzJJK5mDtnAVRuj0VF9Be2p1NvoAquW+G320FjhKOzQx8HWwGeW7M3BVF+P8TpXSxszD+qi8NfdX3zXh/VReGvuoNG2TyYw+FngzTI8kiTZ2DgIthEQqi/C/wCsdT8w0qj5V4De7SMUJRmMUJ/tFCqLyAszfqqO39wJ0rqa7OwxvaOI2NjZE0PYdONZea8P6qLw191BomzOS2Gws8F5keR0nztnAUW3VlVb8L9Z1P8AsKHlHs3fbSeKEoxyQm+cBVGXVmb9Vf8A0A11gbMw5/uotP8ADX3V9814f1UXhr7qDnZ5GwxtFEuIjLyJK0r/AKIghWhAjVXvlTpm/W1tTbo1S7X2ZNNjDhlkWXdiNgS0aImZb5nK6C3AGxPUBxrri7OwxvaOI2Nj0E0PYdOOtZea8P6qLw191Bz+LkNg4niXfBpMkrs4lCC6tCFCqDoAGbjc316hai23sZnx24jfeWjjYF5gVQOXDMXY6DQfOeoGuuDZmHPCKLw091ffNeH9VF4a+6g0JNix4EImH3E2JnDlp3dAI0TJmESkMFuXHG/C5vYCtfxUc8k7YSJY0fotI4nBvnGbO0thk+c2JJ0FdbXZ2GPCOI2JGiJxGhHDjWXmvD+qi8NfdQaFhtlYfZiKsKJisVMr3kvFliRcobKjONLuugN26zYVRTNLNO0MK5ZmymWWR4hlDagkqWVRbgBw4BeNusjZmHP91F4a+6vvmvD+qi8NfdQaNhdnYTZSARoMXiZg15LBlUArmJAJKrdhoLljxOlxQSyyYnENHCBv7DeyyhY1iUgMvQ1Cix0AHtG5rqy7Owx4RxGxsbIhsRxHDjWXmrD+qi8NfdQaJDs/D7NASBFxWKmVmedjE2RQQCQruOJYdEHW1ydBVAyy4id4YQEkuu+mkeIFbqGUkxkqOiRYD6ABa46yNmYc/wB1F4a+6vvmvD+qi8NfdQaDFs2LZ43OESOeeRM8uIZ4rqpawEaO1hrfS/Vc5jVFLDLLM2HiVImFmmkaVDYOAczSA24HqJY2sAAL11eLBYV75UhbKSpsiGxHEG3A/NXp5rg9VH4a+6g1PkzyQhjS0QOVgM2JZF3ko7sCm+6iv18TxHU1bhhMJHEgSNQqKLBQLAV7UoFKUoFRsbisqvlaMOqM4DvlUAA2Z7ahLjU1JrTcRsCbEYob9VDjKzSLGWidVbQIzENG5W6NG2ZWBBtxoJuwsMxmZ1EkZLs86li0Tl4xbcsBldSSGz3uAoUgA2F1tHGFEfIUMoRnVGYC9us3I6NyNdPpqXWqYnZEs07CZCsjqAJYy+4aJZL5ZEJ1kAdhlbMrXJ7QAh8nMJJJjHlDKcjXllWNlWXMpAVGuQyMN3JlYtkJ6LWaw2ramMKRybsx71UZ1DsAAB+swJHRHHiOFrjjUvLYaAfwrRDsafEYzLOFLgRySOIboiizBFYtoxu8Z1IdeKaXIWHJtZHmdlZrrKxncZhDMSpVd0hJsSBG5OY2BABsbDYdo4srHJkaMSJGXGdrKvGzPrcJcHXTgalMLA5QL62HAE/Oa02DZs02JZJrmXLC8kihlhyAht20WYrI2sii99BewOrBnyZ2dOcU8rZUs7GTLrvDIpbLmGjLdlcBrtH8kMVOmx7VxhSKTdvEsiIWG8ayqO+4uDlFj1jhxqab9VaTHyexE2LviBHmXdyM6oWD5CBYA23eYLlKEuGVQ2VGABCw5M4WTOzdKP8ASSGZd5njdnAYbsAWGrZibkqRluw1FxtfH7uCco8YkijZxmIIU2bIWFx0SVPEi9jrU172NrXsbX4X6r1qWB2PM+IbfgbzNDI8iO+6kCaawHoiQ7tRqWsAGGU9Gg8+R2z8QZWnZdyrliVsbzbwBw2trqGZipcB1HROljWybYx27gmKPGskcbMM+oU2OQutwbEjtF6n1oexth4rEYky4mNUKOrGTd2MrRnIyqCbopCR3BzqxAdCDQWfJDDTfLKSQoTIzRu+ZZDIVkV4wQCi6v8AKAbXpC9XO2caUhm3bxiWOMuMzKAuhszZiAB0TqSBpx41YVpGytmYqfESNPEVOdc0uZljlEL/ACThibElQgD9JbXIsRqEnkzsqUYmSXooAz5wDmLlwHylwFWUKzaMVutilyNavNuY5kglMTxiREzdJlAUH9Y5iANL2zWFxrpVg97G1r20vwv1X+atM2fsCeTEhsQEDrupZGtnuwstlcBAuYRreMh10UizC5Cy5PYF1kZluih5t6m83itI5V/0ZyqLAs12te4IN7Xqw2/jzHhp2jZRJEhbVk0Njlvm0BNiBfS9WEwbKcls1jluCRe2lwNbXrVNm7Flea8wyyhoZZiJGeOQquW2TKqbz9GhJscotY8KDDkVgJd5JNYRxsXGWz3kzFXUuWVcxTMy5yobipJyhje8oNomLDzNGy7yJQ1syX1IsBn0DMLhb8SRVk4NjbjbT6eqtF5PbHnxGJ3s6bsxMjtmjJZnClHXOQoIzRrJYBluUKkGgteSED2zqHjjvLeNndwzM4ZWTOqlVALA3AJJN72zG02zjGEbCGSNHDIjOxUiLMRqVJFyQRZbi+YfQZ+IVijBCAxByk8AbaE/61p/JrATzSbyWN4mR0eQMzlXYRlCN2QsecOocyKCNVynqATOR+yHiLPfKhDK0dmDFww1fgrlbMokABdWUtqtzbbaxjLE+7kjR1yBncraJXYAuVJANhcgEi9uvhUzFmQRvuwC+VsgPAtY5b/Ne1atg+TEjYovKwLRukjOYQDL0RYqynKBdBmjIYBow62JFBO5M7PaPUF1UGUSxszEb0uG6AIACfKIbUtnF9Repu3tovHBK0LRmSPLcMyi2YjQ5mUZiDoCRcka61OxhkEb7sKZMpyBuBa3Rv8ANetd2bsBt8S5bOkokkJzbuYbuyOsf9mr3AuRcgx6WBFBH5C7NmW8rDdqQyslmBdrqczX0JU51D2DEGzXK3N1yi2luoiqSIs0hVYwTqxZ1XojK1jrYMVIBIvpVtUbEYBHZWI1Vla4sCclyoY8SATe3aKDWeRexp1YzSjdt0kZAhBctldiWNsyK5fKCpK3YBytq2+lKBSlKBSlKBSlKBSlKBSlKBSlKBSlKBUc4+EEgyJdTY9NdD2HXQ68KyxkLPG6qxRnVlDDipIIDD5xe9aDjeRWIk2bFhub4ffwCFd9vB08k0LyMDlzdMRljm67ceNB0Slc1n5LbcZsRaYqJCrRjnbmxSSZhnIA0ZGjU5MtrDu9KRjOSm1nMoXEOqSYiJ9MS283I3odEcrlWxaJhp+rlN7AkOhVhHMrEhWBKmxsQbHsNuBrXNi7Ix0c2LaSS6zawFpC5RumPk2C5dEIsBa5GoANapsnkJtaNgWlyCSaGSYx4k7yQx4VIyxd0II3yFipvcP81B06SZVtmYDMbC5AuTwAvxNeK7ShLqgdS0il1AYHMosCwtxGtady35KY/F4uF4mRoITA4jaVkyvFMXkYAAgsyFQD1W6r1r78h9ubmNEkCmODdXGLcEtzeSMEWAygSlH6zxN/1aDrVfL1zEckduAylJ2G8SZVvi3YDNzdowAQcpuk4zDhvAfokYjkTtATq6SSML4EF2xjiXdwtLzhWygKxZXXUcSO25oOj18DA3+bQ/N1/wACK1Pk7sDHwY2V5Zi+HIkVAZWcst4twCrfJZFSQE/rF769VZg9gY9sl2eyR4hJFEzwk4ppcwmJGkqNGbDXQEcOoN/ZgOOn/wC9B/vX2uVYHkntaGzYmR5YwhWSPnMkufNg1isIzxY4lQ1/nBuNa6VsiKVcPCsxvKscYkN73cKA5v19K9BLpSlApSlApSlApSlApSlApSlApSlApSlApSlApSlApSlApSlApSlApSlApSlApSlAr5X2lApSlApSlApSlApSlApSlApSl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94850" cy="266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de seta reta 8"/>
          <p:cNvCxnSpPr/>
          <p:nvPr/>
        </p:nvCxnSpPr>
        <p:spPr>
          <a:xfrm>
            <a:off x="4546370" y="130753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023373" y="1070239"/>
            <a:ext cx="41184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Exponencial negativa (J-investido)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554614"/>
              </p:ext>
            </p:extLst>
          </p:nvPr>
        </p:nvGraphicFramePr>
        <p:xfrm>
          <a:off x="251520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ector de seta reta 13"/>
          <p:cNvCxnSpPr/>
          <p:nvPr/>
        </p:nvCxnSpPr>
        <p:spPr>
          <a:xfrm>
            <a:off x="4698770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206093" y="4489773"/>
            <a:ext cx="25282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Distribuição normal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457508"/>
            <a:ext cx="74983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ESTATÍSTICAS ASSOCIADAS AO DIÂMETRO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340768"/>
            <a:ext cx="3164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Aritmética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11560" y="2223985"/>
                <a:ext cx="2341025" cy="844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𝐷𝐴𝑃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23985"/>
                <a:ext cx="2341025" cy="8449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940313" y="2114596"/>
                <a:ext cx="2215863" cy="954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𝑐𝑙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313" y="2114596"/>
                <a:ext cx="2215863" cy="9543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216937" y="2401724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67544" y="3862209"/>
                <a:ext cx="8572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𝐷𝐴𝑃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2209"/>
                <a:ext cx="85722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73818" y="4995632"/>
                <a:ext cx="475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𝑐𝑙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8" y="4995632"/>
                <a:ext cx="475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82139" y="5743708"/>
                <a:ext cx="3379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39" y="5743708"/>
                <a:ext cx="33797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44688" y="4385428"/>
                <a:ext cx="294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88" y="4385428"/>
                <a:ext cx="29469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1317352" y="3803328"/>
            <a:ext cx="6964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diâmetro a 1,30 m do solo da i-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ésima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árvore;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97297" y="4363943"/>
            <a:ext cx="406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número total de árvores;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83024" y="4947170"/>
            <a:ext cx="613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centro da i-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ésima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classe de diâmetro; e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25860" y="5721682"/>
            <a:ext cx="3935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frequência na i-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ésima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e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457508"/>
            <a:ext cx="74983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ESTATÍSTICAS ASSOCIADAS AO DIÂMETRO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340768"/>
            <a:ext cx="6452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quadrática ou diâmetro médio (q)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11560" y="2204864"/>
                <a:ext cx="274902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𝐷𝐴𝑃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2749022" cy="12730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415266" y="2204864"/>
                <a:ext cx="2499723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𝑐𝑙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pt-B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66" y="2204864"/>
                <a:ext cx="2499723" cy="1273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341730" y="4437112"/>
                <a:ext cx="144623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730" y="4437112"/>
                <a:ext cx="1446230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6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457508"/>
            <a:ext cx="74983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ESTATÍSTICAS ASSOCIADAS AO DIÂMETRO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053927" y="2329010"/>
                <a:ext cx="2854436" cy="1676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𝐷𝐴𝑃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27" y="2329010"/>
                <a:ext cx="2854436" cy="16762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11560" y="1340768"/>
                <a:ext cx="4602927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pt-B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Diâmetro equivalente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pt-B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340768"/>
                <a:ext cx="4602927" cy="556434"/>
              </a:xfrm>
              <a:prstGeom prst="rect">
                <a:avLst/>
              </a:prstGeom>
              <a:blipFill rotWithShape="0">
                <a:blip r:embed="rId3"/>
                <a:stretch>
                  <a:fillRect l="-2252" t="-12088" r="-1589" b="-24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199629" y="2729279"/>
                <a:ext cx="2778261" cy="875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𝑜𝑢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40000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629" y="2729279"/>
                <a:ext cx="2778261" cy="8757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6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98" y="1396772"/>
            <a:ext cx="5116490" cy="38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96870" y="692696"/>
            <a:ext cx="261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Vamos exercitar!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07904" y="1886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 1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747861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Têm se os seguintes dados de DAP: 6,5 – 8,0 – 11,5 – 7,0 – 16,5 – 13,5 – 6,0 – 8,5 – 16,0 – 12,0 – 10,5 – 11,0 – 9,0 – 13,0 – 9,5 – 14,0 – 11,5 – 11,0.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2636912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uma amplitude de classe de 2,5 cm e diâmetro mínimo de medição igual a 5,0 cm, elabore a tabela e o gráfico de distribuição diamétrica com base nos dados acima.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07904" y="1886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 2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94334"/>
              </p:ext>
            </p:extLst>
          </p:nvPr>
        </p:nvGraphicFramePr>
        <p:xfrm>
          <a:off x="1355812" y="692696"/>
          <a:ext cx="657639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/>
                <a:gridCol w="2456160"/>
                <a:gridCol w="2512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Árvore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(N°)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(cm)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Espessura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Casca (mm)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3528" y="37170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Calcular os diâmetros sem casca de cada árvore.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2930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Considerando os diâmetros com casca, calcular: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4869160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2.1) A média aritmética dos diâmetros; O diâmetro médio ou diâmetro quadrático; O diâmetro equivalente; A área basal de duas maneiras diferentes; A área seccional média de duas maneiras diferentes.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119675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Mesmo sendo possível obter vários diâmetros ao longo de um fuste de uma árvores e até mesmo de galhos, a medida mais usual é o Diâmetro com casca à altura do peito (DAP).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G:\PICTURES\Ambé\PICT01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/>
          <a:stretch/>
        </p:blipFill>
        <p:spPr bwMode="auto">
          <a:xfrm>
            <a:off x="179186" y="3429000"/>
            <a:ext cx="21065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276713" cy="245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699792" y="313492"/>
            <a:ext cx="33843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DIÂMETRO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1321604"/>
            <a:ext cx="396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Porque 1,30 m?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2189182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Facilidade no manuseio dos instrumentos de medição;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Deformações são, geralmente, reduzidas nesta altura.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7878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EUA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544522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Europa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615601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Japão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41490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Pelo Sistema Internacional de Unidades (SI):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547664" y="501317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57332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547664" y="64533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339752" y="4797152"/>
            <a:ext cx="212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DAP = 1,37 m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5517232"/>
            <a:ext cx="209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DAP = 1,29 m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339752" y="620769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DAP = 1,25 m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55326"/>
            <a:ext cx="818580" cy="11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2699792" y="313492"/>
            <a:ext cx="33843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DIÂMETRO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1600" y="5786680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stoque e tomada de decisões.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07581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Razões para a escolha do DAP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84518" y="1754232"/>
            <a:ext cx="38314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Facilmente avaliada;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2833772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Confiabilidade;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9592" y="3769876"/>
            <a:ext cx="3174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Controle de erro;</a:t>
            </a:r>
          </a:p>
        </p:txBody>
      </p:sp>
      <p:sp>
        <p:nvSpPr>
          <p:cNvPr id="9" name="Retângulo 8"/>
          <p:cNvSpPr/>
          <p:nvPr/>
        </p:nvSpPr>
        <p:spPr>
          <a:xfrm>
            <a:off x="928844" y="4777988"/>
            <a:ext cx="5011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Base para outros cálculos; 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99792" y="313492"/>
            <a:ext cx="33843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DIÂMETRO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5" t="3943" r="2246" b="3934"/>
          <a:stretch/>
        </p:blipFill>
        <p:spPr bwMode="auto">
          <a:xfrm>
            <a:off x="35496" y="1556792"/>
            <a:ext cx="2909454" cy="389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347864" y="171300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C= 2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699792" y="32849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275856" y="306896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Circunferência à Altura do Peito (CAP)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03848" y="357301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Fita métrica graduada em centímetros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63888" y="450912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D= 2</a:t>
            </a:r>
            <a:r>
              <a:rPr lang="el-GR" sz="40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r/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= 2r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63888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Diâmetro à Altura do Peito (DAP)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Diâmetro e Circunferência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09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Diâmetro e Circunferência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2474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Instrumentos usuais de medição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1700808"/>
            <a:ext cx="232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Suta;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4784"/>
            <a:ext cx="3199351" cy="21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4077072"/>
            <a:ext cx="442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Fita métrica ou diamétrica;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7216"/>
            <a:ext cx="3234116" cy="21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encrypted-tbn3.gstatic.com/images?q=tbn:ANd9GcR0rwgVFECvm8eyzt_P1G3WlRQkTJnyubUmIlMgwGJ3_WMK0T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48" y="1875487"/>
            <a:ext cx="36957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www.proceedings.scielo.br/img/eventos/agrener/n6v1/059f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 bwMode="auto">
          <a:xfrm>
            <a:off x="5421589" y="4489927"/>
            <a:ext cx="3398883" cy="22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09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Diâmetro e Circunferência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2474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Erros de medição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170080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Falta de paralelismo dos braços da suta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0604"/>
            <a:ext cx="4896544" cy="30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563282" y="2325483"/>
            <a:ext cx="33291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x  / L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x = L .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 = d + x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 = d + (L .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x = D – d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Cálculo do erro em %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100 . (L .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tag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)/D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= 100 . (D-d)/D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09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Diâmetro e Circunferência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14656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- Erros de medição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755576" y="2996952"/>
            <a:ext cx="2863953" cy="3384376"/>
            <a:chOff x="2771800" y="2689431"/>
            <a:chExt cx="2736304" cy="2016224"/>
          </a:xfrm>
        </p:grpSpPr>
        <p:cxnSp>
          <p:nvCxnSpPr>
            <p:cNvPr id="3" name="Conector reto 2"/>
            <p:cNvCxnSpPr/>
            <p:nvPr/>
          </p:nvCxnSpPr>
          <p:spPr>
            <a:xfrm>
              <a:off x="2771800" y="4705655"/>
              <a:ext cx="27363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V="1">
              <a:off x="3450256" y="2689431"/>
              <a:ext cx="159922" cy="20162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H="1" flipV="1">
              <a:off x="4424862" y="2689431"/>
              <a:ext cx="140894" cy="20162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 flipV="1">
              <a:off x="3555369" y="3543523"/>
              <a:ext cx="939940" cy="2455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3530217" y="3637894"/>
              <a:ext cx="96509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 flipV="1">
              <a:off x="4495309" y="3425920"/>
              <a:ext cx="294276" cy="2088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4841564" y="3138623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1564" y="3138623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CaixaDeTexto 32"/>
            <p:cNvSpPr txBox="1"/>
            <p:nvPr/>
          </p:nvSpPr>
          <p:spPr>
            <a:xfrm>
              <a:off x="4067944" y="3296949"/>
              <a:ext cx="2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pt-B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4499992" y="2574196"/>
            <a:ext cx="3096344" cy="3879140"/>
            <a:chOff x="3999130" y="1124744"/>
            <a:chExt cx="3345187" cy="4690102"/>
          </a:xfrm>
        </p:grpSpPr>
        <p:cxnSp>
          <p:nvCxnSpPr>
            <p:cNvPr id="37" name="Conector reto 36"/>
            <p:cNvCxnSpPr/>
            <p:nvPr/>
          </p:nvCxnSpPr>
          <p:spPr>
            <a:xfrm>
              <a:off x="4716016" y="5805264"/>
              <a:ext cx="259228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V="1">
              <a:off x="5044244" y="1465620"/>
              <a:ext cx="463860" cy="43295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 flipV="1">
              <a:off x="6300192" y="1465620"/>
              <a:ext cx="432048" cy="43396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V="1">
              <a:off x="5436096" y="1124744"/>
              <a:ext cx="0" cy="467043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V="1">
              <a:off x="6372200" y="1124744"/>
              <a:ext cx="0" cy="469010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5508104" y="1465620"/>
              <a:ext cx="79208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5204166" y="4509120"/>
              <a:ext cx="1399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>
              <a:off x="5260268" y="4005064"/>
              <a:ext cx="12559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>
              <a:off x="5308201" y="3469795"/>
              <a:ext cx="11600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CaixaDeTexto 86"/>
            <p:cNvSpPr txBox="1"/>
            <p:nvPr/>
          </p:nvSpPr>
          <p:spPr>
            <a:xfrm>
              <a:off x="5724128" y="30596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d’</a:t>
              </a:r>
              <a:endParaRPr lang="pt-BR" dirty="0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5724128" y="41490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d’</a:t>
              </a:r>
              <a:endParaRPr lang="pt-BR" dirty="0"/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5724128" y="364502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  <p:cxnSp>
          <p:nvCxnSpPr>
            <p:cNvPr id="91" name="Conector de seta reta 90"/>
            <p:cNvCxnSpPr/>
            <p:nvPr/>
          </p:nvCxnSpPr>
          <p:spPr>
            <a:xfrm flipV="1">
              <a:off x="6604130" y="4333746"/>
              <a:ext cx="344134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ector reto 94"/>
            <p:cNvCxnSpPr/>
            <p:nvPr/>
          </p:nvCxnSpPr>
          <p:spPr>
            <a:xfrm>
              <a:off x="4716016" y="3230120"/>
              <a:ext cx="0" cy="1495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/>
            <p:nvPr/>
          </p:nvCxnSpPr>
          <p:spPr>
            <a:xfrm>
              <a:off x="4587906" y="4522207"/>
              <a:ext cx="2562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>
              <a:off x="4587906" y="4014356"/>
              <a:ext cx="2562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>
              <a:off x="4572000" y="3469795"/>
              <a:ext cx="2562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ixaDeTexto 100"/>
                <p:cNvSpPr txBox="1"/>
                <p:nvPr/>
              </p:nvSpPr>
              <p:spPr>
                <a:xfrm>
                  <a:off x="3999130" y="3576592"/>
                  <a:ext cx="680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1" name="CaixaDeTexto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130" y="3576592"/>
                  <a:ext cx="68076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aixaDeTexto 101"/>
                <p:cNvSpPr txBox="1"/>
                <p:nvPr/>
              </p:nvSpPr>
              <p:spPr>
                <a:xfrm>
                  <a:off x="4076464" y="4056747"/>
                  <a:ext cx="58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2" name="CaixaDeTexto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464" y="4056747"/>
                  <a:ext cx="58458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aixaDeTexto 102"/>
                <p:cNvSpPr txBox="1"/>
                <p:nvPr/>
              </p:nvSpPr>
              <p:spPr>
                <a:xfrm>
                  <a:off x="6961905" y="4047304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3" name="CaixaDeTexto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905" y="4047304"/>
                  <a:ext cx="3824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5" name="CaixaDeTexto 104"/>
          <p:cNvSpPr txBox="1"/>
          <p:nvPr/>
        </p:nvSpPr>
        <p:spPr>
          <a:xfrm>
            <a:off x="1863778" y="2389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6042725" y="217259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Situações de Campo e Pontos de Medição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54032"/>
            <a:ext cx="6300000" cy="273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79"/>
            <a:ext cx="6300000" cy="252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596</Words>
  <Application>Microsoft Office PowerPoint</Application>
  <PresentationFormat>Apresentação na tela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Diâmetro e Circunferência</vt:lpstr>
      <vt:lpstr>Apresentação do PowerPoint</vt:lpstr>
      <vt:lpstr>Apresentação do PowerPoint</vt:lpstr>
      <vt:lpstr>Apresentação do PowerPoint</vt:lpstr>
      <vt:lpstr>Situações de Campo e Pontos de Medição</vt:lpstr>
      <vt:lpstr>Situações de Campo e Pontos de Medição</vt:lpstr>
      <vt:lpstr>Área seccional/transversal e basal</vt:lpstr>
      <vt:lpstr>Distribuição Diamétrica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RenatoRibeiro</dc:creator>
  <cp:lastModifiedBy>Renato Ribeiro</cp:lastModifiedBy>
  <cp:revision>49</cp:revision>
  <dcterms:created xsi:type="dcterms:W3CDTF">2014-04-02T22:41:15Z</dcterms:created>
  <dcterms:modified xsi:type="dcterms:W3CDTF">2017-06-02T13:10:09Z</dcterms:modified>
</cp:coreProperties>
</file>