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nato Bezerra da Silva Ribeiro" userId="da7b4daa2a169ece" providerId="LiveId" clId="{D87F2C2C-064C-4FCF-BC7E-87E873EABDF5}"/>
    <pc:docChg chg="modSld">
      <pc:chgData name="Renato Bezerra da Silva Ribeiro" userId="da7b4daa2a169ece" providerId="LiveId" clId="{D87F2C2C-064C-4FCF-BC7E-87E873EABDF5}" dt="2023-08-05T09:59:57.756" v="5" actId="1076"/>
      <pc:docMkLst>
        <pc:docMk/>
      </pc:docMkLst>
      <pc:sldChg chg="modSp mod">
        <pc:chgData name="Renato Bezerra da Silva Ribeiro" userId="da7b4daa2a169ece" providerId="LiveId" clId="{D87F2C2C-064C-4FCF-BC7E-87E873EABDF5}" dt="2023-08-05T09:59:57.756" v="5" actId="1076"/>
        <pc:sldMkLst>
          <pc:docMk/>
          <pc:sldMk cId="1332285563" sldId="256"/>
        </pc:sldMkLst>
        <pc:spChg chg="mod">
          <ac:chgData name="Renato Bezerra da Silva Ribeiro" userId="da7b4daa2a169ece" providerId="LiveId" clId="{D87F2C2C-064C-4FCF-BC7E-87E873EABDF5}" dt="2023-08-05T09:59:57.756" v="5" actId="1076"/>
          <ac:spMkLst>
            <pc:docMk/>
            <pc:sldMk cId="1332285563" sldId="256"/>
            <ac:spMk id="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D13C4-B2AA-42F8-990A-BDCF20AA6360}" type="datetimeFigureOut">
              <a:rPr lang="pt-BR" smtClean="0"/>
              <a:t>05/08/2023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A9BA-A1DD-4C22-A674-6DAB6049E8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351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D13C4-B2AA-42F8-990A-BDCF20AA6360}" type="datetimeFigureOut">
              <a:rPr lang="pt-BR" smtClean="0"/>
              <a:t>05/08/2023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A9BA-A1DD-4C22-A674-6DAB6049E8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9246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D13C4-B2AA-42F8-990A-BDCF20AA6360}" type="datetimeFigureOut">
              <a:rPr lang="pt-BR" smtClean="0"/>
              <a:t>05/08/2023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A9BA-A1DD-4C22-A674-6DAB6049E8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705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D13C4-B2AA-42F8-990A-BDCF20AA6360}" type="datetimeFigureOut">
              <a:rPr lang="pt-BR" smtClean="0"/>
              <a:t>05/08/2023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A9BA-A1DD-4C22-A674-6DAB6049E8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986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D13C4-B2AA-42F8-990A-BDCF20AA6360}" type="datetimeFigureOut">
              <a:rPr lang="pt-BR" smtClean="0"/>
              <a:t>05/08/2023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A9BA-A1DD-4C22-A674-6DAB6049E8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4777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D13C4-B2AA-42F8-990A-BDCF20AA6360}" type="datetimeFigureOut">
              <a:rPr lang="pt-BR" smtClean="0"/>
              <a:t>05/08/2023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A9BA-A1DD-4C22-A674-6DAB6049E8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9127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D13C4-B2AA-42F8-990A-BDCF20AA6360}" type="datetimeFigureOut">
              <a:rPr lang="pt-BR" smtClean="0"/>
              <a:t>05/08/2023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A9BA-A1DD-4C22-A674-6DAB6049E8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1186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D13C4-B2AA-42F8-990A-BDCF20AA6360}" type="datetimeFigureOut">
              <a:rPr lang="pt-BR" smtClean="0"/>
              <a:t>05/08/2023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A9BA-A1DD-4C22-A674-6DAB6049E8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9609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D13C4-B2AA-42F8-990A-BDCF20AA6360}" type="datetimeFigureOut">
              <a:rPr lang="pt-BR" smtClean="0"/>
              <a:t>05/08/2023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A9BA-A1DD-4C22-A674-6DAB6049E8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2253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D13C4-B2AA-42F8-990A-BDCF20AA6360}" type="datetimeFigureOut">
              <a:rPr lang="pt-BR" smtClean="0"/>
              <a:t>05/08/2023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A9BA-A1DD-4C22-A674-6DAB6049E8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522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D13C4-B2AA-42F8-990A-BDCF20AA6360}" type="datetimeFigureOut">
              <a:rPr lang="pt-BR" smtClean="0"/>
              <a:t>05/08/2023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A9BA-A1DD-4C22-A674-6DAB6049E8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6944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D13C4-B2AA-42F8-990A-BDCF20AA6360}" type="datetimeFigureOut">
              <a:rPr lang="pt-BR" smtClean="0"/>
              <a:t>05/08/2023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FA9BA-A1DD-4C22-A674-6DAB6049E8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3736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282074" y="908720"/>
            <a:ext cx="43760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cap="small" dirty="0">
                <a:latin typeface="Times New Roman" pitchFamily="18" charset="0"/>
                <a:cs typeface="Times New Roman" pitchFamily="18" charset="0"/>
              </a:rPr>
              <a:t>Universidade Federal do Oeste do Pará</a:t>
            </a:r>
          </a:p>
          <a:p>
            <a:pPr algn="ctr"/>
            <a:r>
              <a:rPr lang="pt-BR" cap="small" dirty="0">
                <a:latin typeface="Times New Roman" pitchFamily="18" charset="0"/>
                <a:cs typeface="Times New Roman" pitchFamily="18" charset="0"/>
              </a:rPr>
              <a:t>Instituto de Biodiversidade e Florestas</a:t>
            </a:r>
          </a:p>
          <a:p>
            <a:pPr algn="ctr"/>
            <a:r>
              <a:rPr lang="pt-BR" cap="small" dirty="0">
                <a:latin typeface="Times New Roman" pitchFamily="18" charset="0"/>
                <a:cs typeface="Times New Roman" pitchFamily="18" charset="0"/>
              </a:rPr>
              <a:t>Curso de Engenharia Florestal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654152" y="616530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cap="small" dirty="0">
                <a:latin typeface="Times New Roman" pitchFamily="18" charset="0"/>
                <a:cs typeface="Times New Roman" pitchFamily="18" charset="0"/>
              </a:rPr>
              <a:t>Santarém –  Pará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355976" y="4581128"/>
            <a:ext cx="449674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600" dirty="0">
                <a:latin typeface="Times New Roman" pitchFamily="18" charset="0"/>
                <a:cs typeface="Times New Roman" pitchFamily="18" charset="0"/>
              </a:rPr>
              <a:t>Renato Bezerra da Silva Ribeiro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360040" y="2178730"/>
            <a:ext cx="87484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>
                <a:latin typeface="Times New Roman" pitchFamily="18" charset="0"/>
                <a:cs typeface="Times New Roman" pitchFamily="18" charset="0"/>
              </a:rPr>
              <a:t>MENSURAÇÃO FLORESTAL</a:t>
            </a:r>
          </a:p>
          <a:p>
            <a:pPr algn="ctr"/>
            <a:endParaRPr lang="pt-BR" sz="3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t-BR" sz="3600" dirty="0">
                <a:latin typeface="Times New Roman" pitchFamily="18" charset="0"/>
                <a:cs typeface="Times New Roman" pitchFamily="18" charset="0"/>
              </a:rPr>
              <a:t>Capítulo 1 – Princípios e Unidades de Medida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4672" y="60984"/>
            <a:ext cx="807368" cy="847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28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123728" y="332656"/>
            <a:ext cx="4608512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Erros de medição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23528" y="1700808"/>
            <a:ext cx="84249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Erros grosseiros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– do ponto de vista da teoria dos erros, não são considerados erros e sim enganos que o operador comete durante a medição ou nos cálculos durante a análise dos dados.</a:t>
            </a:r>
          </a:p>
        </p:txBody>
      </p:sp>
    </p:spTree>
    <p:extLst>
      <p:ext uri="{BB962C8B-B14F-4D97-AF65-F5344CB8AC3E}">
        <p14:creationId xmlns:p14="http://schemas.microsoft.com/office/powerpoint/2010/main" val="3601007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547664" y="332656"/>
            <a:ext cx="5976664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Exatidão </a:t>
            </a:r>
            <a:r>
              <a:rPr lang="pt-BR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versus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 Precisão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39552" y="1268760"/>
            <a:ext cx="80648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Exatidão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– é um conceito qualitativo e refere-se a quanto os valores medidos se aproximam do verdadeiro valor da grandeza.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41974" y="2852936"/>
            <a:ext cx="8722514" cy="49244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600" b="1" dirty="0">
                <a:latin typeface="Arial" panose="020B0604020202020204" pitchFamily="34" charset="0"/>
                <a:cs typeface="Arial" panose="020B0604020202020204" pitchFamily="34" charset="0"/>
              </a:rPr>
              <a:t>&gt; Exatidão = próximo do valor verdadeiro da grandeza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539552" y="4077072"/>
            <a:ext cx="80648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Precisão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– é um conceito qualitativo e usada para caracterizar a magnitude dos erros presentes na medida.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755576" y="5672861"/>
            <a:ext cx="7632848" cy="49244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600" b="1" dirty="0">
                <a:latin typeface="Arial" panose="020B0604020202020204" pitchFamily="34" charset="0"/>
                <a:cs typeface="Arial" panose="020B0604020202020204" pitchFamily="34" charset="0"/>
              </a:rPr>
              <a:t>&lt; magnitude dos erros =  &gt; precisão da medida</a:t>
            </a:r>
          </a:p>
        </p:txBody>
      </p:sp>
    </p:spTree>
    <p:extLst>
      <p:ext uri="{BB962C8B-B14F-4D97-AF65-F5344CB8AC3E}">
        <p14:creationId xmlns:p14="http://schemas.microsoft.com/office/powerpoint/2010/main" val="2650276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547664" y="332656"/>
            <a:ext cx="5976664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Exatidão </a:t>
            </a:r>
            <a:r>
              <a:rPr lang="pt-BR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versus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 Precisão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86806"/>
            <a:ext cx="8872802" cy="3498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4341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547664" y="332656"/>
            <a:ext cx="5976664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Algarismos significativos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51520" y="1397094"/>
            <a:ext cx="856895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Está relacionado com o número de dígitos com que deve ser escrito o número associado ao valor de uma medida, dependendo da precisão do instrumento.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810" y="3212976"/>
            <a:ext cx="8583662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0835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547664" y="332656"/>
            <a:ext cx="5976664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Algarismos significativos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39552" y="1556792"/>
            <a:ext cx="16438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Régua A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275856" y="1537628"/>
            <a:ext cx="16738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L= 5 cm?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539552" y="2348880"/>
            <a:ext cx="1683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Régua B 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3203848" y="2276872"/>
            <a:ext cx="1973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L= 5,3 cm?</a:t>
            </a:r>
          </a:p>
        </p:txBody>
      </p:sp>
      <p:cxnSp>
        <p:nvCxnSpPr>
          <p:cNvPr id="10" name="Conector de seta reta 9"/>
          <p:cNvCxnSpPr/>
          <p:nvPr/>
        </p:nvCxnSpPr>
        <p:spPr>
          <a:xfrm>
            <a:off x="2223026" y="1818402"/>
            <a:ext cx="62078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>
            <a:off x="2332791" y="2610490"/>
            <a:ext cx="62078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5148064" y="1682805"/>
            <a:ext cx="3816424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? Algarismo significativo duvidoso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827584" y="3573016"/>
            <a:ext cx="4824536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Algarismo significativo exato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2217804" y="5056145"/>
            <a:ext cx="19960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L= </a:t>
            </a:r>
            <a:r>
              <a:rPr lang="pt-BR" sz="3200" u="sng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,3 cm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6526298" y="4620974"/>
            <a:ext cx="19960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L= 5,</a:t>
            </a:r>
            <a:r>
              <a:rPr lang="pt-BR" sz="3200" u="sng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cm</a:t>
            </a:r>
          </a:p>
        </p:txBody>
      </p:sp>
      <p:cxnSp>
        <p:nvCxnSpPr>
          <p:cNvPr id="17" name="Conector de seta reta 16"/>
          <p:cNvCxnSpPr/>
          <p:nvPr/>
        </p:nvCxnSpPr>
        <p:spPr>
          <a:xfrm>
            <a:off x="7380312" y="2996952"/>
            <a:ext cx="0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/>
          <p:nvPr/>
        </p:nvCxnSpPr>
        <p:spPr>
          <a:xfrm>
            <a:off x="3203848" y="4365104"/>
            <a:ext cx="0" cy="5482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2781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 animBg="1"/>
      <p:bldP spid="13" grpId="0" animBg="1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547664" y="332656"/>
            <a:ext cx="5976664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Critérios de arredondamento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95536" y="1754813"/>
            <a:ext cx="84969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É necessário para que os resultados tenham um número apropriado de algarismos significativos;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95535" y="3916213"/>
            <a:ext cx="84969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É realizado no algarismo menos significativo de um número, ou seja, naquele mais à direita do número;</a:t>
            </a:r>
          </a:p>
        </p:txBody>
      </p:sp>
    </p:spTree>
    <p:extLst>
      <p:ext uri="{BB962C8B-B14F-4D97-AF65-F5344CB8AC3E}">
        <p14:creationId xmlns:p14="http://schemas.microsoft.com/office/powerpoint/2010/main" val="166619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547664" y="332656"/>
            <a:ext cx="5976664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Critérios de arredondamento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772816"/>
            <a:ext cx="87129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Se o algarismo à direita daquele que será o menos significativo do resultado for igual ou menor que 4, o resultado deverá ser arredondado para baixo;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79512" y="4437112"/>
            <a:ext cx="87129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Se o algarismo à direita daquele que será o menos significativo do resultado for maior ou igual a 5, o resultado deverá ser arredondado para cima;</a:t>
            </a:r>
          </a:p>
        </p:txBody>
      </p:sp>
    </p:spTree>
    <p:extLst>
      <p:ext uri="{BB962C8B-B14F-4D97-AF65-F5344CB8AC3E}">
        <p14:creationId xmlns:p14="http://schemas.microsoft.com/office/powerpoint/2010/main" val="3344769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547664" y="332656"/>
            <a:ext cx="5976664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Critérios de arredondamento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987824" y="1916832"/>
            <a:ext cx="2952328" cy="5232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EXEMPLOS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316977" y="3411578"/>
            <a:ext cx="1534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40,399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339752" y="4347682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7,650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339752" y="5220489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0,4340</a:t>
            </a:r>
          </a:p>
        </p:txBody>
      </p:sp>
      <p:cxnSp>
        <p:nvCxnSpPr>
          <p:cNvPr id="10" name="Conector de seta reta 9"/>
          <p:cNvCxnSpPr/>
          <p:nvPr/>
        </p:nvCxnSpPr>
        <p:spPr>
          <a:xfrm>
            <a:off x="4067944" y="3723069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>
            <a:off x="4067944" y="4659173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/>
          <p:nvPr/>
        </p:nvCxnSpPr>
        <p:spPr>
          <a:xfrm>
            <a:off x="4067944" y="5652537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CaixaDeTexto 12"/>
          <p:cNvSpPr txBox="1"/>
          <p:nvPr/>
        </p:nvSpPr>
        <p:spPr>
          <a:xfrm>
            <a:off x="5341313" y="3411578"/>
            <a:ext cx="7674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5364088" y="4347682"/>
            <a:ext cx="7674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7,7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5364088" y="5292497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0,43</a:t>
            </a:r>
          </a:p>
        </p:txBody>
      </p:sp>
    </p:spTree>
    <p:extLst>
      <p:ext uri="{BB962C8B-B14F-4D97-AF65-F5344CB8AC3E}">
        <p14:creationId xmlns:p14="http://schemas.microsoft.com/office/powerpoint/2010/main" val="3185652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3" grpId="0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547664" y="332656"/>
            <a:ext cx="5976664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Símbolos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23528" y="1340768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(1959) - Internacional Union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Forestry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(IUFRO)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79512" y="2699042"/>
            <a:ext cx="8784976" cy="39703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C= circunferência qualquer;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C c/c= circunferência com casca;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C s/c= circunferência sem casca;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CAP= circunferência com casca medida a 1,30 m do solo;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d= diâmetro qualquer;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d c/c = diâmetro com casca;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d s/c= diâmetro sem casca;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DAP= diâmetro com casca medido a 1,30 m do solo;</a:t>
            </a:r>
          </a:p>
        </p:txBody>
      </p:sp>
    </p:spTree>
    <p:extLst>
      <p:ext uri="{BB962C8B-B14F-4D97-AF65-F5344CB8AC3E}">
        <p14:creationId xmlns:p14="http://schemas.microsoft.com/office/powerpoint/2010/main" val="1087025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23528" y="1340768"/>
            <a:ext cx="8496944" cy="48320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= espessura de casca;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 ou H= altura qualquer;</a:t>
            </a:r>
          </a:p>
          <a:p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Ht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= altura total;</a:t>
            </a:r>
          </a:p>
          <a:p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Hc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= altura comercial;</a:t>
            </a:r>
          </a:p>
          <a:p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Hf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= altura do fuste;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N ou n= número de árvores;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AB ou G= área basal por hectare;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N/ha ou N.ha</a:t>
            </a:r>
            <a:r>
              <a:rPr lang="pt-BR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= número de árvores por hectare;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AS ou g= área seccional;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g= área transversal medida a 1,30 m do solo (DAP);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V= volume qualquer;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547664" y="332656"/>
            <a:ext cx="5976664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Símbolos</a:t>
            </a:r>
          </a:p>
        </p:txBody>
      </p:sp>
    </p:spTree>
    <p:extLst>
      <p:ext uri="{BB962C8B-B14F-4D97-AF65-F5344CB8AC3E}">
        <p14:creationId xmlns:p14="http://schemas.microsoft.com/office/powerpoint/2010/main" val="3605049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123728" y="332656"/>
            <a:ext cx="4608512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Tipos de Medidas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268760"/>
            <a:ext cx="8712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8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Três fatores determinam a escolha das medidas a serem realizadas nas árvores (</a:t>
            </a:r>
            <a:r>
              <a:rPr lang="pt-BR" sz="28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Spurr</a:t>
            </a:r>
            <a:r>
              <a:rPr lang="pt-BR" sz="28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1952)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357612" y="2473732"/>
            <a:ext cx="47083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Facilidade e a velocidade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331640" y="3553852"/>
            <a:ext cx="62840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Exatidão com que podem ser feitas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331640" y="4653136"/>
            <a:ext cx="714818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Correlação entre as medidas e as características às quais se desejam uma estimativa</a:t>
            </a:r>
          </a:p>
        </p:txBody>
      </p:sp>
    </p:spTree>
    <p:extLst>
      <p:ext uri="{BB962C8B-B14F-4D97-AF65-F5344CB8AC3E}">
        <p14:creationId xmlns:p14="http://schemas.microsoft.com/office/powerpoint/2010/main" val="2857092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547664" y="332656"/>
            <a:ext cx="5976664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Símbolos</a:t>
            </a:r>
          </a:p>
        </p:txBody>
      </p:sp>
      <p:sp>
        <p:nvSpPr>
          <p:cNvPr id="5" name="Retângulo 4"/>
          <p:cNvSpPr/>
          <p:nvPr/>
        </p:nvSpPr>
        <p:spPr>
          <a:xfrm>
            <a:off x="323528" y="1340768"/>
            <a:ext cx="8496944" cy="48320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V c/c= volume com casca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V s/c= volume sem casca;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VT c/c= volume total com casca;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VT s/c= volume total sem casca;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V/ha= volume por hectare;</a:t>
            </a:r>
          </a:p>
          <a:p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</a:rPr>
              <a:t>θ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= ângulos;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L= comprimento de uma seção do fuste ou distância;</a:t>
            </a:r>
          </a:p>
          <a:p>
            <a:r>
              <a:rPr lang="pt-BR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fe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= fator de empilhamento;</a:t>
            </a:r>
          </a:p>
          <a:p>
            <a:r>
              <a:rPr lang="pt-BR" sz="2800" i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ou </a:t>
            </a:r>
            <a:r>
              <a:rPr lang="pt-BR" sz="2800" i="1" dirty="0">
                <a:latin typeface="Arial" panose="020B0604020202020204" pitchFamily="34" charset="0"/>
                <a:cs typeface="Arial" panose="020B0604020202020204" pitchFamily="34" charset="0"/>
              </a:rPr>
              <a:t>ff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= fator de forma;</a:t>
            </a:r>
          </a:p>
          <a:p>
            <a:r>
              <a:rPr lang="pt-BR" sz="2800" i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= quociente de forma.</a:t>
            </a:r>
          </a:p>
        </p:txBody>
      </p:sp>
    </p:spTree>
    <p:extLst>
      <p:ext uri="{BB962C8B-B14F-4D97-AF65-F5344CB8AC3E}">
        <p14:creationId xmlns:p14="http://schemas.microsoft.com/office/powerpoint/2010/main" val="975563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123728" y="332656"/>
            <a:ext cx="4608512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Tipos de Medidas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268760"/>
            <a:ext cx="8712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8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As medidas podem ser </a:t>
            </a:r>
            <a:r>
              <a:rPr lang="pt-BR" sz="2800" b="1" u="sng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diretas</a:t>
            </a:r>
            <a:r>
              <a:rPr lang="pt-BR" sz="28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e </a:t>
            </a:r>
            <a:r>
              <a:rPr lang="pt-BR" sz="2800" b="1" u="sng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indiretas</a:t>
            </a:r>
            <a:r>
              <a:rPr lang="pt-BR" sz="28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(Silva e Paula Neto, 1979)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51520" y="2978949"/>
            <a:ext cx="8712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Medidas diretas – faz se na realidade uma determinação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467544" y="4365104"/>
            <a:ext cx="8064896" cy="18158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: Diâmetros e as circunferências dos fustes e dos galhos das árvores, os comprimentos das toras, a espessura de casca e as alturas das árvores abatidas, entre outras.</a:t>
            </a:r>
          </a:p>
        </p:txBody>
      </p:sp>
    </p:spTree>
    <p:extLst>
      <p:ext uri="{BB962C8B-B14F-4D97-AF65-F5344CB8AC3E}">
        <p14:creationId xmlns:p14="http://schemas.microsoft.com/office/powerpoint/2010/main" val="1952933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51520" y="1394773"/>
            <a:ext cx="8424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Medidas indiretas – referem-se à estimação (medição aproximada)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123728" y="332656"/>
            <a:ext cx="4608512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Tipos de Medidas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187624" y="2780928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: Altura e o volume das árvores em pé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70" y="3861048"/>
            <a:ext cx="3749240" cy="2808311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3967" y="3861048"/>
            <a:ext cx="4464901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032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123728" y="332656"/>
            <a:ext cx="4608512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Unidades de Medida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268760"/>
            <a:ext cx="8712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8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No Brasil, o sistema adotado desde 1962 é o </a:t>
            </a:r>
            <a:r>
              <a:rPr lang="pt-BR" sz="2800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Sistema Internacional de Unidades (SI)</a:t>
            </a:r>
            <a:r>
              <a:rPr lang="pt-BR" sz="28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860476"/>
              </p:ext>
            </p:extLst>
          </p:nvPr>
        </p:nvGraphicFramePr>
        <p:xfrm>
          <a:off x="1403648" y="3732232"/>
          <a:ext cx="646838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7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Grandeza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de Medida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Símbolo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Comprimento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Metro</a:t>
                      </a:r>
                      <a:r>
                        <a:rPr lang="pt-BR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quadrado; Hectare</a:t>
                      </a:r>
                      <a:endParaRPr lang="pt-B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m²; ha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Volume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Metro cúbico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Quilograma;</a:t>
                      </a:r>
                      <a:r>
                        <a:rPr lang="pt-BR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Tonelada</a:t>
                      </a:r>
                      <a:endParaRPr lang="pt-B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kg ; 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Ângulo</a:t>
                      </a:r>
                      <a:r>
                        <a:rPr lang="pt-BR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plano</a:t>
                      </a:r>
                      <a:endParaRPr lang="pt-B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Massa específica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Quilograma por metro cúbico; Grama</a:t>
                      </a:r>
                      <a:r>
                        <a:rPr lang="pt-BR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 centímetro cúbico</a:t>
                      </a:r>
                      <a:endParaRPr lang="pt-B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kg/m³ ; g/cm³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179512" y="2546901"/>
            <a:ext cx="8712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As principais grandezas físicas medidas ou estimadas, com suas unidades de medida:</a:t>
            </a:r>
          </a:p>
        </p:txBody>
      </p:sp>
    </p:spTree>
    <p:extLst>
      <p:ext uri="{BB962C8B-B14F-4D97-AF65-F5344CB8AC3E}">
        <p14:creationId xmlns:p14="http://schemas.microsoft.com/office/powerpoint/2010/main" val="157029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123728" y="332656"/>
            <a:ext cx="4608512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Unidades de Medida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1268760"/>
            <a:ext cx="8712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As medidas necessitam, em alguns casos, ser convertidas pelos seguintes motivos: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79512" y="2332037"/>
            <a:ext cx="8865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Alguns instrumentos de medição fornecem estimativas em </a:t>
            </a:r>
            <a:r>
              <a:rPr lang="pt-BR" sz="2800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Sistema Inglês </a:t>
            </a:r>
            <a:r>
              <a:rPr lang="pt-BR" sz="28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(polegadas, pés e etc.)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79512" y="3844205"/>
            <a:ext cx="8865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Para apresentação em unidade diferente da originalmente medida (metro quadrado em hectare).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79512" y="5356373"/>
            <a:ext cx="8865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Para efetuar cálculos com duas medidas com unidades diferentes (diâmetro em centímetros e espessura da casca em milímetros).</a:t>
            </a:r>
          </a:p>
        </p:txBody>
      </p:sp>
    </p:spTree>
    <p:extLst>
      <p:ext uri="{BB962C8B-B14F-4D97-AF65-F5344CB8AC3E}">
        <p14:creationId xmlns:p14="http://schemas.microsoft.com/office/powerpoint/2010/main" val="606314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828784" y="548680"/>
            <a:ext cx="5363969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Alguns exemplos de conversões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361306" y="1988840"/>
            <a:ext cx="4298926" cy="344709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1 cm = 10 mm</a:t>
            </a:r>
          </a:p>
          <a:p>
            <a:pPr algn="ctr">
              <a:spcAft>
                <a:spcPts val="1200"/>
              </a:spcAft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1 m = 100 cm</a:t>
            </a:r>
          </a:p>
          <a:p>
            <a:pPr algn="ctr">
              <a:spcAft>
                <a:spcPts val="1200"/>
              </a:spcAft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1 polegada = 2,54 cm</a:t>
            </a:r>
          </a:p>
          <a:p>
            <a:pPr algn="ctr">
              <a:spcAft>
                <a:spcPts val="1200"/>
              </a:spcAft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1 pé = 30,48 cm</a:t>
            </a:r>
          </a:p>
          <a:p>
            <a:pPr algn="ctr">
              <a:spcAft>
                <a:spcPts val="1200"/>
              </a:spcAft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1 hectare = 10.000 m²</a:t>
            </a:r>
          </a:p>
          <a:p>
            <a:pPr algn="ctr">
              <a:spcAft>
                <a:spcPts val="1200"/>
              </a:spcAft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1 acre = 0,4047 ha</a:t>
            </a:r>
          </a:p>
        </p:txBody>
      </p:sp>
    </p:spTree>
    <p:extLst>
      <p:ext uri="{BB962C8B-B14F-4D97-AF65-F5344CB8AC3E}">
        <p14:creationId xmlns:p14="http://schemas.microsoft.com/office/powerpoint/2010/main" val="2068535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123728" y="332656"/>
            <a:ext cx="4608512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Erros de medição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395536" y="1412776"/>
            <a:ext cx="84249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É a diferença entre valor da medida e o valor exato da grandeza em questão. Quanto maior a incerteza sobre o valor da medida, maior o erro de medida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323528" y="3212976"/>
            <a:ext cx="84249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Para realizar a medida de uma grandeza física de forma correta, deve-se: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23528" y="4437112"/>
            <a:ext cx="87655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1. Escolher um instrumento adequado para a medida;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23528" y="5075892"/>
            <a:ext cx="58635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2. Aprender a utilizar o instrumento;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23528" y="5786100"/>
            <a:ext cx="84969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3. Aprender a ler a escala de medida desse instrumento.</a:t>
            </a:r>
          </a:p>
        </p:txBody>
      </p:sp>
    </p:spTree>
    <p:extLst>
      <p:ext uri="{BB962C8B-B14F-4D97-AF65-F5344CB8AC3E}">
        <p14:creationId xmlns:p14="http://schemas.microsoft.com/office/powerpoint/2010/main" val="2440825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123728" y="332656"/>
            <a:ext cx="4608512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Erros de medição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23528" y="1902311"/>
            <a:ext cx="84249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Erros Estatísticos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– resultantes de variações aleatórias da medida, devido a fatores não controláveis.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: a presença de corrente de ar numa medida de massa utilizando balança muito sensível.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23528" y="4709462"/>
            <a:ext cx="84249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Erros Sistemáticos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– têm causas diversas e influem na medida sempre num mesmo sentido,  para mais ou para menos.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: a falta de calibração de um instrumento.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95536" y="1124744"/>
            <a:ext cx="46233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Dividido em três categorias:</a:t>
            </a:r>
          </a:p>
        </p:txBody>
      </p:sp>
    </p:spTree>
    <p:extLst>
      <p:ext uri="{BB962C8B-B14F-4D97-AF65-F5344CB8AC3E}">
        <p14:creationId xmlns:p14="http://schemas.microsoft.com/office/powerpoint/2010/main" val="1100433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3612</TotalTime>
  <Words>1014</Words>
  <Application>Microsoft Office PowerPoint</Application>
  <PresentationFormat>Apresentação na tela (4:3)</PresentationFormat>
  <Paragraphs>132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RenatoRibeiro</dc:creator>
  <cp:lastModifiedBy>Renato Bezerra da Silva Ribeiro</cp:lastModifiedBy>
  <cp:revision>50</cp:revision>
  <dcterms:created xsi:type="dcterms:W3CDTF">2014-04-02T22:41:15Z</dcterms:created>
  <dcterms:modified xsi:type="dcterms:W3CDTF">2023-08-05T10:00:00Z</dcterms:modified>
</cp:coreProperties>
</file>