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7" r:id="rId3"/>
    <p:sldId id="260" r:id="rId4"/>
    <p:sldId id="259" r:id="rId5"/>
    <p:sldId id="258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10" r:id="rId16"/>
    <p:sldId id="309" r:id="rId17"/>
    <p:sldId id="311" r:id="rId18"/>
    <p:sldId id="270" r:id="rId19"/>
    <p:sldId id="30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22" r:id="rId46"/>
    <p:sldId id="296" r:id="rId47"/>
    <p:sldId id="323" r:id="rId48"/>
    <p:sldId id="297" r:id="rId49"/>
    <p:sldId id="326" r:id="rId50"/>
    <p:sldId id="298" r:id="rId51"/>
    <p:sldId id="299" r:id="rId52"/>
    <p:sldId id="300" r:id="rId53"/>
    <p:sldId id="301" r:id="rId54"/>
    <p:sldId id="302" r:id="rId55"/>
    <p:sldId id="313" r:id="rId56"/>
    <p:sldId id="319" r:id="rId57"/>
    <p:sldId id="321" r:id="rId58"/>
    <p:sldId id="303" r:id="rId59"/>
    <p:sldId id="304" r:id="rId60"/>
    <p:sldId id="318" r:id="rId61"/>
    <p:sldId id="316" r:id="rId62"/>
    <p:sldId id="327" r:id="rId63"/>
    <p:sldId id="305" r:id="rId64"/>
    <p:sldId id="314" r:id="rId65"/>
    <p:sldId id="306" r:id="rId66"/>
    <p:sldId id="325" r:id="rId67"/>
    <p:sldId id="315" r:id="rId68"/>
    <p:sldId id="328" r:id="rId69"/>
    <p:sldId id="324" r:id="rId70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651" y="-91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A51878B2-D965-4630-9782-BC410AE39C57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F0E5260-EB19-4452-9470-89CCA91881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8236FA-388A-488F-A151-72945DAA1CD7}" type="datetimeFigureOut">
              <a:rPr lang="pt-BR"/>
              <a:pPr>
                <a:defRPr/>
              </a:pPr>
              <a:t>15/03/2023</a:t>
            </a:fld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C0CF9-BB7F-4F5C-8AE7-FAEA8F1BB7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A densidade de elétrons na regiào de sobreposição de um orbital s com um orbital 2sp</a:t>
            </a:r>
            <a:r>
              <a:rPr lang="en-US" sz="2400" baseline="30000" smtClean="0"/>
              <a:t>3</a:t>
            </a:r>
            <a:r>
              <a:rPr lang="en-US" sz="2400" smtClean="0"/>
              <a:t> é maior que na sobreposição entre o orbital s e o 3 sp</a:t>
            </a:r>
            <a:r>
              <a:rPr lang="en-US" sz="2400" baseline="30000" smtClean="0"/>
              <a:t>3</a:t>
            </a:r>
            <a:endParaRPr lang="pt-BR" sz="2400" smtClean="0"/>
          </a:p>
          <a:p>
            <a:endParaRPr lang="pt-BR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243888" y="6453188"/>
            <a:ext cx="9001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63B65397-6D4E-4F9E-AAB6-127F26E98C46}" type="slidenum">
              <a:rPr lang="pt-BR" sz="1600" b="1">
                <a:solidFill>
                  <a:schemeClr val="bg1"/>
                </a:solidFill>
                <a:cs typeface="+mn-cs"/>
              </a:rPr>
              <a:pPr algn="ctr">
                <a:defRPr/>
              </a:pPr>
              <a:t>‹nº›</a:t>
            </a:fld>
            <a:r>
              <a:rPr lang="pt-BR" sz="1400">
                <a:solidFill>
                  <a:schemeClr val="tx2"/>
                </a:solidFill>
                <a:cs typeface="+mn-cs"/>
              </a:rPr>
              <a:t> </a:t>
            </a:r>
          </a:p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52400"/>
            <a:ext cx="152400" cy="6324600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991600" y="152400"/>
            <a:ext cx="152400" cy="63246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33375"/>
          </a:xfrm>
          <a:prstGeom prst="rect">
            <a:avLst/>
          </a:prstGeom>
          <a:gradFill rotWithShape="0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6500813"/>
            <a:ext cx="721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t-BR" sz="1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Md BT"/>
              </a:rPr>
              <a:t>LabSelen :  Laboratório de Síntese de Substâncias Quirais de Selênio</a:t>
            </a:r>
            <a:endParaRPr lang="pt-BR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7380288" y="0"/>
            <a:ext cx="176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bg1"/>
                </a:solidFill>
                <a:cs typeface="+mn-cs"/>
              </a:rPr>
              <a:t>Prof. Braga</a:t>
            </a:r>
            <a:endParaRPr lang="pt-BR">
              <a:cs typeface="+mn-cs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152400" y="0"/>
            <a:ext cx="4184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Química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Orgânica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+mn-cs"/>
              </a:rPr>
              <a:t>Teórica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 A</a:t>
            </a:r>
            <a:endParaRPr lang="pt-BR" dirty="0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.br/imgres?imgurl=http://www.oamador.com/wp-content/uploads/2008/01/comprimidos1.jpg&amp;imgrefurl=http://www.oamador.com/sociedade/2008/01/cada-vez-mais-portugueses-testam-novos-medicamentos/&amp;usg=__4mgGfdJOCpkmJPyXHrk8j97JR6Y=&amp;h=400&amp;w=400&amp;sz=179&amp;hl=pt-BR&amp;start=8&amp;tbnid=NnEBM3z0h9vNbM:&amp;tbnh=124&amp;tbnw=124&amp;prev=/images?q=MEDICAMENTOS&amp;gbv=2&amp;hl=pt-BR&amp;sa=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png"/><Relationship Id="rId5" Type="http://schemas.openxmlformats.org/officeDocument/2006/relationships/image" Target="../media/image72.wmf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comprimidos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57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ixaDeTexto 6"/>
          <p:cNvSpPr txBox="1">
            <a:spLocks noChangeArrowheads="1"/>
          </p:cNvSpPr>
          <p:nvPr/>
        </p:nvSpPr>
        <p:spPr bwMode="auto">
          <a:xfrm>
            <a:off x="381000" y="2986088"/>
            <a:ext cx="853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ESTRUTURA ELETRÔNICA E LIGAÇÃO QUÍMICA</a:t>
            </a:r>
            <a:endParaRPr lang="pt-BR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9"/>
          <p:cNvSpPr txBox="1">
            <a:spLocks noChangeArrowheads="1"/>
          </p:cNvSpPr>
          <p:nvPr/>
        </p:nvSpPr>
        <p:spPr bwMode="auto">
          <a:xfrm>
            <a:off x="304800" y="871538"/>
            <a:ext cx="8545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1- Use os símbolos </a:t>
            </a:r>
            <a:r>
              <a:rPr lang="pt-BR" sz="2000">
                <a:sym typeface="Symbol" pitchFamily="18" charset="2"/>
              </a:rPr>
              <a:t></a:t>
            </a:r>
            <a:r>
              <a:rPr lang="pt-BR" sz="2000" baseline="30000">
                <a:sym typeface="Symbol" pitchFamily="18" charset="2"/>
              </a:rPr>
              <a:t>+ </a:t>
            </a:r>
            <a:r>
              <a:rPr lang="pt-BR" sz="2000">
                <a:sym typeface="Symbol" pitchFamily="18" charset="2"/>
              </a:rPr>
              <a:t>e </a:t>
            </a:r>
            <a:r>
              <a:rPr lang="pt-BR" sz="2000" baseline="30000">
                <a:sym typeface="Symbol" pitchFamily="18" charset="2"/>
              </a:rPr>
              <a:t>-</a:t>
            </a:r>
            <a:r>
              <a:rPr lang="pt-BR" sz="2000">
                <a:sym typeface="Symbol" pitchFamily="18" charset="2"/>
              </a:rPr>
              <a:t> para mostrar a direção da polaridade da ligação</a:t>
            </a:r>
            <a:br>
              <a:rPr lang="pt-BR" sz="2000">
                <a:sym typeface="Symbol" pitchFamily="18" charset="2"/>
              </a:rPr>
            </a:br>
            <a:r>
              <a:rPr lang="pt-BR" sz="2000">
                <a:sym typeface="Symbol" pitchFamily="18" charset="2"/>
              </a:rPr>
              <a:t> indicada em cada uma das seguintes substâncias abaixo.</a:t>
            </a:r>
          </a:p>
        </p:txBody>
      </p:sp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381000" y="1828800"/>
            <a:ext cx="2224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Exemplo:    H</a:t>
            </a:r>
            <a:r>
              <a:rPr lang="pt-BR" baseline="-25000"/>
              <a:t>3</a:t>
            </a:r>
            <a:r>
              <a:rPr lang="pt-BR"/>
              <a:t>C-OH</a:t>
            </a:r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1828800" y="1600200"/>
            <a:ext cx="38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sym typeface="Symbol" pitchFamily="18" charset="2"/>
              </a:rPr>
              <a:t></a:t>
            </a:r>
            <a:r>
              <a:rPr lang="pt-BR" baseline="30000">
                <a:solidFill>
                  <a:srgbClr val="FF0000"/>
                </a:solidFill>
                <a:sym typeface="Symbol" pitchFamily="18" charset="2"/>
              </a:rPr>
              <a:t>+</a:t>
            </a:r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2133600" y="1600200"/>
            <a:ext cx="34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0000"/>
                </a:solidFill>
                <a:sym typeface="Symbol" pitchFamily="18" charset="2"/>
              </a:rPr>
              <a:t></a:t>
            </a:r>
            <a:r>
              <a:rPr lang="pt-BR" baseline="30000">
                <a:solidFill>
                  <a:srgbClr val="FF0000"/>
                </a:solidFill>
                <a:sym typeface="Symbol" pitchFamily="18" charset="2"/>
              </a:rPr>
              <a:t>-</a:t>
            </a:r>
          </a:p>
        </p:txBody>
      </p:sp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381000" y="2209800"/>
            <a:ext cx="147478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pt-BR"/>
              <a:t>HO-H</a:t>
            </a:r>
          </a:p>
          <a:p>
            <a:pPr marL="342900" indent="-342900">
              <a:buFontTx/>
              <a:buAutoNum type="alphaUcPeriod"/>
            </a:pPr>
            <a:endParaRPr lang="pt-BR"/>
          </a:p>
          <a:p>
            <a:pPr marL="342900" indent="-342900"/>
            <a:r>
              <a:rPr lang="pt-BR"/>
              <a:t>B. F-Br</a:t>
            </a:r>
          </a:p>
          <a:p>
            <a:pPr marL="342900" indent="-342900"/>
            <a:endParaRPr lang="pt-BR"/>
          </a:p>
          <a:p>
            <a:pPr marL="342900" indent="-342900"/>
            <a:r>
              <a:rPr lang="pt-BR"/>
              <a:t>C. H</a:t>
            </a:r>
            <a:r>
              <a:rPr lang="pt-BR" baseline="-25000"/>
              <a:t>3</a:t>
            </a:r>
            <a:r>
              <a:rPr lang="pt-BR"/>
              <a:t>C-NH</a:t>
            </a:r>
            <a:r>
              <a:rPr lang="pt-BR" baseline="-25000"/>
              <a:t>2</a:t>
            </a:r>
          </a:p>
          <a:p>
            <a:pPr marL="342900" indent="-342900"/>
            <a:endParaRPr lang="pt-BR"/>
          </a:p>
          <a:p>
            <a:pPr marL="342900" indent="-342900"/>
            <a:r>
              <a:rPr lang="pt-BR"/>
              <a:t>D. H</a:t>
            </a:r>
            <a:r>
              <a:rPr lang="pt-BR" baseline="-25000"/>
              <a:t>3</a:t>
            </a:r>
            <a:r>
              <a:rPr lang="pt-BR"/>
              <a:t>C-Cl</a:t>
            </a:r>
            <a:endParaRPr lang="pt-BR" baseline="-25000"/>
          </a:p>
          <a:p>
            <a:pPr marL="342900" indent="-342900"/>
            <a:endParaRPr lang="pt-BR" baseline="-25000"/>
          </a:p>
          <a:p>
            <a:pPr marL="342900" indent="-342900"/>
            <a:r>
              <a:rPr lang="pt-BR"/>
              <a:t>E. HO-Br</a:t>
            </a:r>
          </a:p>
          <a:p>
            <a:pPr marL="342900" indent="-342900"/>
            <a:endParaRPr lang="pt-BR"/>
          </a:p>
          <a:p>
            <a:pPr marL="342900" indent="-342900"/>
            <a:r>
              <a:rPr lang="pt-BR"/>
              <a:t>F. H</a:t>
            </a:r>
            <a:r>
              <a:rPr lang="pt-BR" baseline="-25000"/>
              <a:t>3</a:t>
            </a:r>
            <a:r>
              <a:rPr lang="pt-BR"/>
              <a:t>C-MgCl</a:t>
            </a:r>
          </a:p>
          <a:p>
            <a:pPr marL="342900" indent="-342900"/>
            <a:endParaRPr lang="pt-BR"/>
          </a:p>
          <a:p>
            <a:pPr marL="342900" indent="-342900"/>
            <a:r>
              <a:rPr lang="pt-BR"/>
              <a:t>G. I-Cl</a:t>
            </a:r>
          </a:p>
          <a:p>
            <a:pPr marL="342900" indent="-342900"/>
            <a:endParaRPr lang="pt-BR"/>
          </a:p>
          <a:p>
            <a:pPr marL="342900" indent="-342900"/>
            <a:r>
              <a:rPr lang="pt-BR"/>
              <a:t>D. H</a:t>
            </a:r>
            <a:r>
              <a:rPr lang="pt-BR" baseline="-25000"/>
              <a:t>2</a:t>
            </a:r>
            <a:r>
              <a:rPr lang="pt-BR"/>
              <a:t>N-OH</a:t>
            </a:r>
          </a:p>
          <a:p>
            <a:pPr marL="342900" indent="-342900"/>
            <a:endParaRPr lang="pt-BR"/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2057400" y="212725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Dipolo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Elétrons de Valência</a:t>
            </a:r>
            <a:endParaRPr lang="pt-BR" sz="3200" b="1">
              <a:solidFill>
                <a:srgbClr val="FF0000"/>
              </a:solidFill>
            </a:endParaRP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860901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838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Elétrons de Valência: estão na camada de mais alta energia</a:t>
            </a:r>
          </a:p>
          <a:p>
            <a:pPr>
              <a:spcBef>
                <a:spcPct val="50000"/>
              </a:spcBef>
            </a:pPr>
            <a:r>
              <a:rPr lang="en-US" sz="2800"/>
              <a:t>Nos dá uma boa idëia de como a molécula ou átomo irá se ligar</a:t>
            </a:r>
            <a:endParaRPr lang="pt-BR" sz="2800"/>
          </a:p>
        </p:txBody>
      </p:sp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8150"/>
            <a:ext cx="13716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90800"/>
            <a:ext cx="30194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514600"/>
            <a:ext cx="29718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124200"/>
            <a:ext cx="14430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609600" y="52578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 é um número mágico</a:t>
            </a:r>
            <a:endParaRPr lang="pt-BR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1534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14800"/>
            <a:ext cx="74676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228600" y="304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Estruturas de Lewis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76200" y="5715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-Os átomos de carbono não estão carregados, embora estão dividindo os 4 </a:t>
            </a:r>
            <a:r>
              <a:rPr lang="en-US" sz="2000" b="1"/>
              <a:t>e</a:t>
            </a:r>
            <a:r>
              <a:rPr lang="en-US" sz="2000" b="1" baseline="30000"/>
              <a:t>-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-Pares de elétrons livres são </a:t>
            </a:r>
            <a:r>
              <a:rPr lang="en-US" sz="2000" b="1"/>
              <a:t>e</a:t>
            </a:r>
            <a:r>
              <a:rPr lang="en-US" sz="2000" b="1" baseline="30000"/>
              <a:t>-</a:t>
            </a:r>
            <a:r>
              <a:rPr lang="en-US" sz="2000"/>
              <a:t> de valência que não estão divididos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839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04800" y="8382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Nos Íons os elétrons de valência foram </a:t>
            </a:r>
            <a:r>
              <a:rPr lang="en-US" sz="2800" b="1">
                <a:solidFill>
                  <a:schemeClr val="accent2"/>
                </a:solidFill>
              </a:rPr>
              <a:t>ganhos (-) </a:t>
            </a:r>
            <a:r>
              <a:rPr lang="en-US" sz="2800"/>
              <a:t>ou</a:t>
            </a:r>
            <a:br>
              <a:rPr lang="en-US" sz="2800"/>
            </a:br>
            <a:r>
              <a:rPr lang="en-US" sz="2800" b="1">
                <a:solidFill>
                  <a:schemeClr val="accent2"/>
                </a:solidFill>
              </a:rPr>
              <a:t>perdidos (+)</a:t>
            </a:r>
            <a:endParaRPr lang="pt-BR" sz="2800" b="1">
              <a:solidFill>
                <a:schemeClr val="accent2"/>
              </a:solidFill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Estruturas de Lewis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7772400" y="4038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amônio</a:t>
            </a:r>
            <a:endParaRPr lang="pt-BR"/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7467600" y="2057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Boro-hidreto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2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Carga Formal</a:t>
            </a:r>
            <a:endParaRPr lang="pt-BR" sz="3200" b="1">
              <a:solidFill>
                <a:srgbClr val="FF0000"/>
              </a:solidFill>
            </a:endParaRPr>
          </a:p>
        </p:txBody>
      </p:sp>
      <p:sp>
        <p:nvSpPr>
          <p:cNvPr id="69643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-Até aqui vimos se uma molécula era carregado ou não e, na</a:t>
            </a:r>
            <a:br>
              <a:rPr lang="en-US" sz="2400"/>
            </a:br>
            <a:r>
              <a:rPr lang="en-US" sz="2400"/>
              <a:t>   realidade, sendo a carga espalhada sobre toda a molécula.</a:t>
            </a:r>
            <a:endParaRPr lang="pt-BR" sz="2400"/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328613" y="2667000"/>
          <a:ext cx="8562975" cy="1820863"/>
        </p:xfrm>
        <a:graphic>
          <a:graphicData uri="http://schemas.openxmlformats.org/presentationml/2006/ole">
            <p:oleObj spid="_x0000_s69641" name="CS ChemDraw Drawing" r:id="rId3" imgW="6434355" imgH="1368574" progId="">
              <p:embed/>
            </p:oleObj>
          </a:graphicData>
        </a:graphic>
      </p:graphicFrame>
      <p:sp>
        <p:nvSpPr>
          <p:cNvPr id="69644" name="Text Box 10"/>
          <p:cNvSpPr txBox="1">
            <a:spLocks noChangeArrowheads="1"/>
          </p:cNvSpPr>
          <p:nvPr/>
        </p:nvSpPr>
        <p:spPr bwMode="auto">
          <a:xfrm>
            <a:off x="381000" y="16764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-É útil ‘localizar”/ saber em que átamo a carga está</a:t>
            </a:r>
            <a:br>
              <a:rPr lang="en-US" sz="2400"/>
            </a:br>
            <a:r>
              <a:rPr lang="en-US" sz="2400"/>
              <a:t>   localizada, ou seja, atribuir a </a:t>
            </a:r>
            <a:r>
              <a:rPr lang="en-US" sz="2400" b="1"/>
              <a:t>carga formal</a:t>
            </a:r>
            <a:r>
              <a:rPr lang="en-US" sz="2400"/>
              <a:t> - </a:t>
            </a:r>
            <a:r>
              <a:rPr lang="en-US" sz="2400" b="1"/>
              <a:t>FC</a:t>
            </a:r>
            <a:r>
              <a:rPr lang="en-US" sz="2400"/>
              <a:t> </a:t>
            </a:r>
            <a:endParaRPr lang="pt-BR" sz="2400"/>
          </a:p>
        </p:txBody>
      </p:sp>
      <p:pic>
        <p:nvPicPr>
          <p:cNvPr id="6964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0"/>
            <a:ext cx="866298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6" name="Text Box 12"/>
          <p:cNvSpPr txBox="1">
            <a:spLocks noChangeArrowheads="1"/>
          </p:cNvSpPr>
          <p:nvPr/>
        </p:nvSpPr>
        <p:spPr bwMode="auto">
          <a:xfrm>
            <a:off x="152400" y="43735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EX:</a:t>
            </a:r>
            <a:endParaRPr lang="pt-BR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58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Carga Formal</a:t>
            </a:r>
            <a:endParaRPr lang="pt-BR" sz="2400" b="1">
              <a:solidFill>
                <a:srgbClr val="FF0000"/>
              </a:solidFill>
            </a:endParaRPr>
          </a:p>
        </p:txBody>
      </p:sp>
      <p:sp>
        <p:nvSpPr>
          <p:cNvPr id="70659" name="Text Box 1034"/>
          <p:cNvSpPr txBox="1">
            <a:spLocks noChangeArrowheads="1"/>
          </p:cNvSpPr>
          <p:nvPr/>
        </p:nvSpPr>
        <p:spPr bwMode="auto">
          <a:xfrm>
            <a:off x="3429000" y="4233863"/>
            <a:ext cx="533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sz="2000"/>
              <a:t>Etano ; Metano</a:t>
            </a:r>
          </a:p>
          <a:p>
            <a:pPr>
              <a:buFontTx/>
              <a:buChar char="-"/>
            </a:pPr>
            <a:endParaRPr lang="pt-BR" sz="2000"/>
          </a:p>
          <a:p>
            <a:pPr>
              <a:buFontTx/>
              <a:buChar char="-"/>
            </a:pPr>
            <a:r>
              <a:rPr lang="pt-BR" sz="2000"/>
              <a:t>Cátion metíla (carbocátion)</a:t>
            </a:r>
          </a:p>
          <a:p>
            <a:pPr>
              <a:buFontTx/>
              <a:buChar char="-"/>
            </a:pPr>
            <a:endParaRPr lang="pt-BR" sz="2000"/>
          </a:p>
          <a:p>
            <a:pPr>
              <a:buFontTx/>
              <a:buChar char="-"/>
            </a:pPr>
            <a:r>
              <a:rPr lang="pt-BR" sz="2000"/>
              <a:t>Radical metila</a:t>
            </a:r>
          </a:p>
          <a:p>
            <a:pPr>
              <a:buFontTx/>
              <a:buChar char="-"/>
            </a:pPr>
            <a:endParaRPr lang="pt-BR" sz="2000"/>
          </a:p>
          <a:p>
            <a:pPr>
              <a:buFontTx/>
              <a:buChar char="-"/>
            </a:pPr>
            <a:r>
              <a:rPr lang="pt-BR" sz="2000"/>
              <a:t>Ânion metila (carbânion)</a:t>
            </a:r>
          </a:p>
        </p:txBody>
      </p:sp>
      <p:sp>
        <p:nvSpPr>
          <p:cNvPr id="70660" name="Text Box 12"/>
          <p:cNvSpPr txBox="1">
            <a:spLocks noChangeArrowheads="1"/>
          </p:cNvSpPr>
          <p:nvPr/>
        </p:nvSpPr>
        <p:spPr bwMode="auto">
          <a:xfrm>
            <a:off x="304800" y="3200400"/>
            <a:ext cx="52673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Exercícios: </a:t>
            </a:r>
            <a:r>
              <a:rPr lang="en-US" sz="2400"/>
              <a:t>Atribuir a carga formal </a:t>
            </a:r>
            <a:br>
              <a:rPr lang="en-US" sz="2400"/>
            </a:br>
            <a:r>
              <a:rPr lang="en-US" sz="2400"/>
              <a:t>para o C e O das moléculas abaixo</a:t>
            </a:r>
            <a:endParaRPr lang="pt-BR" sz="2400"/>
          </a:p>
        </p:txBody>
      </p:sp>
      <p:sp>
        <p:nvSpPr>
          <p:cNvPr id="70661" name="Text Box 1031"/>
          <p:cNvSpPr txBox="1">
            <a:spLocks noChangeArrowheads="1"/>
          </p:cNvSpPr>
          <p:nvPr/>
        </p:nvSpPr>
        <p:spPr bwMode="auto">
          <a:xfrm>
            <a:off x="1219200" y="4876800"/>
            <a:ext cx="1208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H</a:t>
            </a:r>
            <a:r>
              <a:rPr lang="pt-BR" b="1" baseline="-25000"/>
              <a:t>2</a:t>
            </a:r>
            <a:r>
              <a:rPr lang="pt-BR" b="1"/>
              <a:t>O</a:t>
            </a:r>
          </a:p>
        </p:txBody>
      </p:sp>
      <p:sp>
        <p:nvSpPr>
          <p:cNvPr id="70662" name="Text Box 1032"/>
          <p:cNvSpPr txBox="1">
            <a:spLocks noChangeArrowheads="1"/>
          </p:cNvSpPr>
          <p:nvPr/>
        </p:nvSpPr>
        <p:spPr bwMode="auto">
          <a:xfrm>
            <a:off x="381000" y="4876800"/>
            <a:ext cx="1385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H</a:t>
            </a:r>
            <a:r>
              <a:rPr lang="pt-BR" b="1" baseline="-25000"/>
              <a:t>3</a:t>
            </a:r>
            <a:r>
              <a:rPr lang="pt-BR" b="1"/>
              <a:t>O</a:t>
            </a:r>
            <a:r>
              <a:rPr lang="pt-BR" b="1" baseline="30000"/>
              <a:t>+</a:t>
            </a:r>
            <a:endParaRPr lang="pt-BR" b="1"/>
          </a:p>
        </p:txBody>
      </p:sp>
      <p:sp>
        <p:nvSpPr>
          <p:cNvPr id="70663" name="Text Box 1033"/>
          <p:cNvSpPr txBox="1">
            <a:spLocks noChangeArrowheads="1"/>
          </p:cNvSpPr>
          <p:nvPr/>
        </p:nvSpPr>
        <p:spPr bwMode="auto">
          <a:xfrm>
            <a:off x="2057400" y="4876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HO</a:t>
            </a:r>
            <a:r>
              <a:rPr lang="pt-BR" b="1" baseline="30000"/>
              <a:t>-</a:t>
            </a: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5"/>
          <p:cNvSpPr txBox="1">
            <a:spLocks noChangeArrowheads="1"/>
          </p:cNvSpPr>
          <p:nvPr/>
        </p:nvSpPr>
        <p:spPr bwMode="auto">
          <a:xfrm>
            <a:off x="2133600" y="42545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Orbitais atômicos</a:t>
            </a:r>
            <a:endParaRPr lang="pt-BR" sz="3600" b="1">
              <a:solidFill>
                <a:srgbClr val="FF0000"/>
              </a:solidFill>
            </a:endParaRPr>
          </a:p>
        </p:txBody>
      </p:sp>
      <p:sp>
        <p:nvSpPr>
          <p:cNvPr id="71682" name="Text Box 6"/>
          <p:cNvSpPr txBox="1">
            <a:spLocks noChangeArrowheads="1"/>
          </p:cNvSpPr>
          <p:nvPr/>
        </p:nvSpPr>
        <p:spPr bwMode="auto">
          <a:xfrm>
            <a:off x="381000" y="1158875"/>
            <a:ext cx="8763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-Até aqui tivemos uma idéia onde os elétrons (e ligações) estão….</a:t>
            </a:r>
          </a:p>
          <a:p>
            <a:pPr>
              <a:spcBef>
                <a:spcPct val="50000"/>
              </a:spcBef>
            </a:pPr>
            <a:r>
              <a:rPr lang="en-US" sz="2400"/>
              <a:t>-Mas, como eles são formados ?</a:t>
            </a:r>
          </a:p>
          <a:p>
            <a:pPr>
              <a:spcBef>
                <a:spcPct val="50000"/>
              </a:spcBef>
            </a:pPr>
            <a:r>
              <a:rPr lang="en-US" sz="2400"/>
              <a:t>-Existe diferentes modelos….veremos uma versão bem simplificada</a:t>
            </a:r>
            <a:endParaRPr lang="pt-BR" sz="2400"/>
          </a:p>
        </p:txBody>
      </p:sp>
      <p:sp>
        <p:nvSpPr>
          <p:cNvPr id="71683" name="Text Box 7"/>
          <p:cNvSpPr txBox="1">
            <a:spLocks noChangeArrowheads="1"/>
          </p:cNvSpPr>
          <p:nvPr/>
        </p:nvSpPr>
        <p:spPr bwMode="auto">
          <a:xfrm>
            <a:off x="381000" y="36734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-Somente dois elétrons por orbital (um de spin </a:t>
            </a:r>
            <a:r>
              <a:rPr lang="pt-BR" sz="2400"/>
              <a:t>+½</a:t>
            </a:r>
            <a:r>
              <a:rPr lang="en-US" sz="2400"/>
              <a:t> e outro de spin </a:t>
            </a:r>
            <a:r>
              <a:rPr lang="pt-BR" sz="2400"/>
              <a:t>-½)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5" descr="FG01_01-36UN"/>
          <p:cNvPicPr>
            <a:picLocks noChangeAspect="1" noChangeArrowheads="1"/>
          </p:cNvPicPr>
          <p:nvPr/>
        </p:nvPicPr>
        <p:blipFill>
          <a:blip r:embed="rId2"/>
          <a:srcRect t="26427" b="23123"/>
          <a:stretch>
            <a:fillRect/>
          </a:stretch>
        </p:blipFill>
        <p:spPr bwMode="auto">
          <a:xfrm>
            <a:off x="228600" y="2971800"/>
            <a:ext cx="85344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4800" y="24384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O Orbital </a:t>
            </a:r>
            <a:r>
              <a:rPr lang="en-US" sz="3200" b="1"/>
              <a:t>S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6994525" y="514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400"/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792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Um orbital é uma região tridimensional em torno do núcleo onde há graande probabilidade de se encontrar elétrons (&gt;90%).</a:t>
            </a:r>
          </a:p>
        </p:txBody>
      </p:sp>
      <p:sp>
        <p:nvSpPr>
          <p:cNvPr id="72709" name="Text Box 10"/>
          <p:cNvSpPr txBox="1">
            <a:spLocks noChangeArrowheads="1"/>
          </p:cNvSpPr>
          <p:nvPr/>
        </p:nvSpPr>
        <p:spPr bwMode="auto">
          <a:xfrm>
            <a:off x="304800" y="3810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Orbitais atômicos</a:t>
            </a:r>
            <a:endParaRPr lang="pt-BR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9"/>
          <p:cNvSpPr txBox="1">
            <a:spLocks noChangeArrowheads="1"/>
          </p:cNvSpPr>
          <p:nvPr/>
        </p:nvSpPr>
        <p:spPr bwMode="auto">
          <a:xfrm>
            <a:off x="381000" y="1600200"/>
            <a:ext cx="411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/>
              <a:t>Consideremos que os elétrons têm propriedades tanto de partículas como de ondas.</a:t>
            </a:r>
          </a:p>
        </p:txBody>
      </p:sp>
      <p:sp>
        <p:nvSpPr>
          <p:cNvPr id="73730" name="Text Box 6"/>
          <p:cNvSpPr txBox="1">
            <a:spLocks noChangeArrowheads="1"/>
          </p:cNvSpPr>
          <p:nvPr/>
        </p:nvSpPr>
        <p:spPr bwMode="auto">
          <a:xfrm>
            <a:off x="4800600" y="1752600"/>
            <a:ext cx="389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Nodo é a região onde uma onda </a:t>
            </a:r>
          </a:p>
          <a:p>
            <a:r>
              <a:rPr lang="pt-BR" sz="2000"/>
              <a:t>estacionária tem amplitude zero.</a:t>
            </a:r>
          </a:p>
        </p:txBody>
      </p:sp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22638"/>
            <a:ext cx="88392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228600" y="784225"/>
            <a:ext cx="86868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500">
                <a:solidFill>
                  <a:srgbClr val="FF0000"/>
                </a:solidFill>
              </a:rPr>
              <a:t>Mudando de Macro para o Micro……chegamos em: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500"/>
              <a:t>Localizar os elétrons e desenhar estruturas de Lewis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500"/>
              <a:t>Atribuir carga formal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500"/>
              <a:t>Descrever as ligações em termo de entrosamento de</a:t>
            </a:r>
            <a:br>
              <a:rPr lang="pt-BR" sz="2500"/>
            </a:br>
            <a:r>
              <a:rPr lang="pt-BR" sz="2500"/>
              <a:t> orbitais e a formação de ligações δ e π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500"/>
              <a:t>Perceber os efeitos de ligações diferentes nas </a:t>
            </a:r>
            <a:br>
              <a:rPr lang="pt-BR" sz="2500"/>
            </a:br>
            <a:r>
              <a:rPr lang="pt-BR" sz="2500"/>
              <a:t>estruturas e propriedades das moléculas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500"/>
              <a:t>Considerar as hibridações de orbitais no C, H, N e 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500"/>
              <a:t>Olhar para a ressonância e o movimento dos elétrons de forma que a Q Org se torne mais amigável (setas curvas)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500"/>
              <a:t>Comparar a acidez de moléculas orgânicas</a:t>
            </a:r>
            <a:endParaRPr lang="pt-BR" sz="2500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4800" y="2587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Objetivo:</a:t>
            </a:r>
            <a:endParaRPr lang="pt-BR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054" descr="FG01_01-38UN"/>
          <p:cNvPicPr>
            <a:picLocks noChangeAspect="1" noChangeArrowheads="1"/>
          </p:cNvPicPr>
          <p:nvPr/>
        </p:nvPicPr>
        <p:blipFill>
          <a:blip r:embed="rId2"/>
          <a:srcRect t="21255" b="26570"/>
          <a:stretch>
            <a:fillRect/>
          </a:stretch>
        </p:blipFill>
        <p:spPr bwMode="auto">
          <a:xfrm>
            <a:off x="1981200" y="914400"/>
            <a:ext cx="701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055" descr="FG01_01-39UN"/>
          <p:cNvPicPr>
            <a:picLocks noChangeAspect="1" noChangeArrowheads="1"/>
          </p:cNvPicPr>
          <p:nvPr/>
        </p:nvPicPr>
        <p:blipFill>
          <a:blip r:embed="rId3"/>
          <a:srcRect t="26570" b="25121"/>
          <a:stretch>
            <a:fillRect/>
          </a:stretch>
        </p:blipFill>
        <p:spPr bwMode="auto">
          <a:xfrm>
            <a:off x="1676400" y="4025900"/>
            <a:ext cx="66294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2053"/>
          <p:cNvSpPr>
            <a:spLocks noChangeArrowheads="1"/>
          </p:cNvSpPr>
          <p:nvPr/>
        </p:nvSpPr>
        <p:spPr bwMode="auto">
          <a:xfrm>
            <a:off x="1981200" y="212725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O Orbital p</a:t>
            </a:r>
          </a:p>
        </p:txBody>
      </p:sp>
      <p:sp>
        <p:nvSpPr>
          <p:cNvPr id="74756" name="Line 2056"/>
          <p:cNvSpPr>
            <a:spLocks noChangeShapeType="1"/>
          </p:cNvSpPr>
          <p:nvPr/>
        </p:nvSpPr>
        <p:spPr bwMode="auto">
          <a:xfrm flipH="1">
            <a:off x="1905000" y="228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74757" name="Text Box 2057"/>
          <p:cNvSpPr txBox="1">
            <a:spLocks noChangeArrowheads="1"/>
          </p:cNvSpPr>
          <p:nvPr/>
        </p:nvSpPr>
        <p:spPr bwMode="auto">
          <a:xfrm>
            <a:off x="76200" y="1905000"/>
            <a:ext cx="17526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600"/>
              <a:t>Cargas + e – apenas indicam</a:t>
            </a:r>
          </a:p>
          <a:p>
            <a:pPr algn="just"/>
            <a:r>
              <a:rPr lang="pt-BR" sz="1600"/>
              <a:t>a fase do orbital</a:t>
            </a:r>
          </a:p>
        </p:txBody>
      </p:sp>
      <p:sp>
        <p:nvSpPr>
          <p:cNvPr id="74758" name="Text Box 2059"/>
          <p:cNvSpPr txBox="1">
            <a:spLocks noChangeArrowheads="1"/>
          </p:cNvSpPr>
          <p:nvPr/>
        </p:nvSpPr>
        <p:spPr bwMode="auto">
          <a:xfrm>
            <a:off x="228600" y="898525"/>
            <a:ext cx="737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Orbitais atômicos p têm dois lobos que estão em fases opostas.</a:t>
            </a:r>
          </a:p>
        </p:txBody>
      </p:sp>
      <p:sp>
        <p:nvSpPr>
          <p:cNvPr id="74759" name="Text Box 2060"/>
          <p:cNvSpPr txBox="1">
            <a:spLocks noChangeArrowheads="1"/>
          </p:cNvSpPr>
          <p:nvPr/>
        </p:nvSpPr>
        <p:spPr bwMode="auto">
          <a:xfrm>
            <a:off x="228600" y="3657600"/>
            <a:ext cx="565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Existem três orbitais atômicos p (2px, 2py e 2pz)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2"/>
          <p:cNvSpPr txBox="1">
            <a:spLocks noChangeArrowheads="1"/>
          </p:cNvSpPr>
          <p:nvPr/>
        </p:nvSpPr>
        <p:spPr bwMode="auto">
          <a:xfrm>
            <a:off x="0" y="2889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Orbitais Moleculares (OM)</a:t>
            </a:r>
            <a:endParaRPr lang="en-US" sz="2800"/>
          </a:p>
        </p:txBody>
      </p:sp>
      <p:sp>
        <p:nvSpPr>
          <p:cNvPr id="125954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3613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 A teoria do orbital molecular (OM) articula a tendência dos átomos em completar o octeto pelo compartilhamento de elétrons (modelo de Lewis) com suas propriedades de onda, designando os elétrons para um volume do espaço chamado orbital.</a:t>
            </a:r>
          </a:p>
          <a:p>
            <a:pPr algn="just">
              <a:buFontTx/>
              <a:buChar char="•"/>
            </a:pPr>
            <a:endParaRPr lang="en-US" sz="2400">
              <a:solidFill>
                <a:schemeClr val="accent2"/>
              </a:solidFill>
            </a:endParaRPr>
          </a:p>
          <a:p>
            <a:pPr algn="just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Ligações covalentes resultam da combinação de orbitais atômicos para formar </a:t>
            </a:r>
            <a:r>
              <a:rPr lang="en-US" sz="2400" b="1" i="1" u="sng">
                <a:solidFill>
                  <a:schemeClr val="accent2"/>
                </a:solidFill>
              </a:rPr>
              <a:t>orbitais moleculares</a:t>
            </a:r>
          </a:p>
        </p:txBody>
      </p:sp>
      <p:pic>
        <p:nvPicPr>
          <p:cNvPr id="125955" name="Picture 1035" descr="FG01_01-40UN"/>
          <p:cNvPicPr>
            <a:picLocks noChangeAspect="1" noChangeArrowheads="1"/>
          </p:cNvPicPr>
          <p:nvPr/>
        </p:nvPicPr>
        <p:blipFill>
          <a:blip r:embed="rId2"/>
          <a:srcRect t="28639" b="32315"/>
          <a:stretch>
            <a:fillRect/>
          </a:stretch>
        </p:blipFill>
        <p:spPr bwMode="auto">
          <a:xfrm>
            <a:off x="457200" y="4114800"/>
            <a:ext cx="79248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3"/>
          <p:cNvSpPr txBox="1">
            <a:spLocks noChangeArrowheads="1"/>
          </p:cNvSpPr>
          <p:nvPr/>
        </p:nvSpPr>
        <p:spPr bwMode="auto">
          <a:xfrm>
            <a:off x="0" y="2127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Orbitais Moleculares (OM)</a:t>
            </a:r>
            <a:endParaRPr lang="en-US" sz="2800"/>
          </a:p>
        </p:txBody>
      </p:sp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6384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Os OMs pertencem a molécula inteira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0" y="4089400"/>
            <a:ext cx="8118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hlink"/>
                </a:solidFill>
              </a:rPr>
              <a:t> </a:t>
            </a:r>
            <a:r>
              <a:rPr lang="en-US" sz="2400" b="1" i="1" u="sng">
                <a:solidFill>
                  <a:schemeClr val="hlink"/>
                </a:solidFill>
              </a:rPr>
              <a:t>Ligação </a:t>
            </a:r>
            <a:r>
              <a:rPr lang="en-US" sz="2400" b="1" i="1" u="sng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400">
                <a:solidFill>
                  <a:schemeClr val="hlink"/>
                </a:solidFill>
              </a:rPr>
              <a:t>: formada pela sobreposição de dois orbitais </a:t>
            </a:r>
            <a:r>
              <a:rPr lang="en-US" sz="2400" b="1" i="1" u="sng">
                <a:solidFill>
                  <a:schemeClr val="hlink"/>
                </a:solidFill>
              </a:rPr>
              <a:t>s</a:t>
            </a:r>
            <a:r>
              <a:rPr lang="en-US" sz="2400">
                <a:solidFill>
                  <a:schemeClr val="hlink"/>
                </a:solidFill>
              </a:rPr>
              <a:t> </a:t>
            </a:r>
          </a:p>
          <a:p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-6350" y="5029200"/>
            <a:ext cx="88074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Força da ligação/</a:t>
            </a:r>
            <a:r>
              <a:rPr lang="pt-BR" sz="2800">
                <a:solidFill>
                  <a:schemeClr val="accent2"/>
                </a:solidFill>
              </a:rPr>
              <a:t>dissociação </a:t>
            </a:r>
            <a:r>
              <a:rPr lang="en-US" sz="2800">
                <a:solidFill>
                  <a:schemeClr val="accent2"/>
                </a:solidFill>
              </a:rPr>
              <a:t>da ligação: energia</a:t>
            </a:r>
          </a:p>
          <a:p>
            <a:r>
              <a:rPr lang="en-US" sz="2800">
                <a:solidFill>
                  <a:schemeClr val="accent2"/>
                </a:solidFill>
              </a:rPr>
              <a:t>  requerida para quebrar a ligação ou energia liberada </a:t>
            </a:r>
          </a:p>
          <a:p>
            <a:r>
              <a:rPr lang="en-US" sz="2800">
                <a:solidFill>
                  <a:schemeClr val="accent2"/>
                </a:solidFill>
              </a:rPr>
              <a:t>  quando uma ligação é formada.</a:t>
            </a:r>
          </a:p>
        </p:txBody>
      </p:sp>
      <p:pic>
        <p:nvPicPr>
          <p:cNvPr id="76805" name="Picture 7" descr="FG01_01-40UN"/>
          <p:cNvPicPr>
            <a:picLocks noChangeAspect="1" noChangeArrowheads="1"/>
          </p:cNvPicPr>
          <p:nvPr/>
        </p:nvPicPr>
        <p:blipFill>
          <a:blip r:embed="rId2"/>
          <a:srcRect t="28639" b="32315"/>
          <a:stretch>
            <a:fillRect/>
          </a:stretch>
        </p:blipFill>
        <p:spPr bwMode="auto">
          <a:xfrm>
            <a:off x="533400" y="1752600"/>
            <a:ext cx="754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077" descr="FG01_002"/>
          <p:cNvPicPr>
            <a:picLocks noChangeAspect="1" noChangeArrowheads="1"/>
          </p:cNvPicPr>
          <p:nvPr/>
        </p:nvPicPr>
        <p:blipFill>
          <a:blip r:embed="rId2"/>
          <a:srcRect t="9941" b="5849"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 Box 3079"/>
          <p:cNvSpPr txBox="1">
            <a:spLocks noChangeArrowheads="1"/>
          </p:cNvSpPr>
          <p:nvPr/>
        </p:nvSpPr>
        <p:spPr bwMode="auto">
          <a:xfrm>
            <a:off x="152400" y="379413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/>
              <a:t>Mudança na energia que ocorre quando dois orbitais atômicos 1s se aproximam um do outro. A distância internuclear no mínimo de energia é o comprimento da ligação covalente H-H.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1905000" y="1676400"/>
            <a:ext cx="114300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repulsão nuclear</a:t>
            </a:r>
            <a:endParaRPr lang="pt-BR"/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>
            <a:off x="2514600" y="2438400"/>
            <a:ext cx="533400" cy="114300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4"/>
          <p:cNvSpPr txBox="1">
            <a:spLocks noChangeArrowheads="1"/>
          </p:cNvSpPr>
          <p:nvPr/>
        </p:nvSpPr>
        <p:spPr bwMode="auto">
          <a:xfrm>
            <a:off x="746125" y="496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400"/>
          </a:p>
        </p:txBody>
      </p:sp>
      <p:sp>
        <p:nvSpPr>
          <p:cNvPr id="78850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Orbitais atômicos podem se combinar de duas maneiras diferentes:</a:t>
            </a:r>
          </a:p>
          <a:p>
            <a:r>
              <a:rPr lang="en-US" sz="2000" b="1" i="1" u="sng">
                <a:solidFill>
                  <a:schemeClr val="hlink"/>
                </a:solidFill>
              </a:rPr>
              <a:t>construtiva e destrutiva.</a:t>
            </a:r>
          </a:p>
          <a:p>
            <a:endParaRPr lang="en-US" sz="2000">
              <a:solidFill>
                <a:schemeClr val="accent2"/>
              </a:solidFill>
            </a:endParaRPr>
          </a:p>
          <a:p>
            <a:r>
              <a:rPr lang="en-US" sz="2000" b="1" i="1" u="sng">
                <a:solidFill>
                  <a:schemeClr val="hlink"/>
                </a:solidFill>
              </a:rPr>
              <a:t>Combinação construtiva: </a:t>
            </a:r>
            <a:r>
              <a:rPr lang="en-US" sz="2000">
                <a:solidFill>
                  <a:schemeClr val="accent2"/>
                </a:solidFill>
              </a:rPr>
              <a:t>Sobreposição em fase forma um </a:t>
            </a:r>
            <a:r>
              <a:rPr lang="en-US" sz="2000" i="1" u="sng">
                <a:solidFill>
                  <a:schemeClr val="accent2"/>
                </a:solidFill>
              </a:rPr>
              <a:t>OM ligante</a:t>
            </a: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8851" name="Rectangle 9"/>
          <p:cNvSpPr>
            <a:spLocks noChangeArrowheads="1"/>
          </p:cNvSpPr>
          <p:nvPr/>
        </p:nvSpPr>
        <p:spPr bwMode="auto">
          <a:xfrm>
            <a:off x="228600" y="18288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u="sng">
                <a:solidFill>
                  <a:schemeClr val="hlink"/>
                </a:solidFill>
              </a:rPr>
              <a:t>Combinação destrutiva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1900">
                <a:solidFill>
                  <a:schemeClr val="accent2"/>
                </a:solidFill>
              </a:rPr>
              <a:t>Sobreposição fora de fase forma um </a:t>
            </a:r>
            <a:r>
              <a:rPr lang="en-US" sz="1900" u="sng">
                <a:solidFill>
                  <a:schemeClr val="accent2"/>
                </a:solidFill>
              </a:rPr>
              <a:t>OM antiligante.</a:t>
            </a:r>
          </a:p>
        </p:txBody>
      </p:sp>
      <p:sp>
        <p:nvSpPr>
          <p:cNvPr id="78852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21336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As funções de onda de dois átomos de hidrogênio podem interagir para reforçar, ou aumentar, uma à outra (acima) ou podem interagir para cancelar uma à outra (abaixo).</a:t>
            </a:r>
          </a:p>
        </p:txBody>
      </p:sp>
      <p:pic>
        <p:nvPicPr>
          <p:cNvPr id="7885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14600"/>
            <a:ext cx="64770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FG01_04"/>
          <p:cNvPicPr>
            <a:picLocks noChangeAspect="1" noChangeArrowheads="1"/>
          </p:cNvPicPr>
          <p:nvPr/>
        </p:nvPicPr>
        <p:blipFill>
          <a:blip r:embed="rId2"/>
          <a:srcRect t="12477" b="7501"/>
          <a:stretch>
            <a:fillRect/>
          </a:stretch>
        </p:blipFill>
        <p:spPr bwMode="auto">
          <a:xfrm>
            <a:off x="381000" y="1219200"/>
            <a:ext cx="81264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746125" y="496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400"/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401638" y="273050"/>
            <a:ext cx="7827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Sobreposição em fase forma um OM, uma sobreposição</a:t>
            </a:r>
          </a:p>
          <a:p>
            <a:r>
              <a:rPr lang="en-US" sz="2400">
                <a:solidFill>
                  <a:schemeClr val="accent2"/>
                </a:solidFill>
              </a:rPr>
              <a:t>fora de fase forma um OM antiligante</a:t>
            </a: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838200" y="6096000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Diagrama de orbital molecular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7" descr="FG01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145463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1295400" y="349250"/>
            <a:ext cx="68500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A ligação </a:t>
            </a:r>
            <a:r>
              <a:rPr lang="en-US" sz="3000" b="1">
                <a:solidFill>
                  <a:srgbClr val="FF0000"/>
                </a:solidFill>
              </a:rPr>
              <a:t>sigma (</a:t>
            </a:r>
            <a:r>
              <a:rPr lang="en-US" sz="3000" b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3000" b="1">
                <a:solidFill>
                  <a:srgbClr val="FF0000"/>
                </a:solidFill>
              </a:rPr>
              <a:t>)</a:t>
            </a:r>
            <a:r>
              <a:rPr lang="en-US" sz="2800" b="1">
                <a:solidFill>
                  <a:schemeClr val="accent2"/>
                </a:solidFill>
              </a:rPr>
              <a:t> é formada através 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 b="1">
                <a:solidFill>
                  <a:schemeClr val="accent2"/>
                </a:solidFill>
              </a:rPr>
              <a:t> sobreposição frontal de dois orbitais </a:t>
            </a:r>
            <a:r>
              <a:rPr lang="en-US" sz="2800" b="1" i="1">
                <a:solidFill>
                  <a:schemeClr val="accent2"/>
                </a:solidFill>
              </a:rPr>
              <a:t>p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1403350" y="5638800"/>
            <a:ext cx="621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Uma ligação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2800">
                <a:solidFill>
                  <a:schemeClr val="accent2"/>
                </a:solidFill>
              </a:rPr>
              <a:t> é mais forte que uma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</a:rPr>
              <a:t>p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026" descr="FG01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121525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1028"/>
          <p:cNvSpPr txBox="1">
            <a:spLocks noChangeArrowheads="1"/>
          </p:cNvSpPr>
          <p:nvPr/>
        </p:nvSpPr>
        <p:spPr bwMode="auto">
          <a:xfrm>
            <a:off x="228600" y="228600"/>
            <a:ext cx="89503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A ligação </a:t>
            </a:r>
            <a:r>
              <a:rPr lang="en-US" sz="3000" b="1">
                <a:solidFill>
                  <a:srgbClr val="FF0000"/>
                </a:solidFill>
              </a:rPr>
              <a:t>pi (</a:t>
            </a:r>
            <a:r>
              <a:rPr lang="en-US" sz="3000" b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3000" b="1">
                <a:solidFill>
                  <a:srgbClr val="FF0000"/>
                </a:solidFill>
              </a:rPr>
              <a:t>)</a:t>
            </a:r>
            <a:r>
              <a:rPr lang="en-US" sz="2800" b="1">
                <a:solidFill>
                  <a:schemeClr val="accent2"/>
                </a:solidFill>
              </a:rPr>
              <a:t> é formada através da sobreposição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lateral de dois orbitais </a:t>
            </a:r>
            <a:r>
              <a:rPr lang="en-US" sz="2800" b="1" i="1">
                <a:solidFill>
                  <a:schemeClr val="accent2"/>
                </a:solidFill>
              </a:rPr>
              <a:t>p </a:t>
            </a:r>
            <a:r>
              <a:rPr lang="en-US" sz="2800" b="1">
                <a:solidFill>
                  <a:schemeClr val="accent2"/>
                </a:solidFill>
              </a:rPr>
              <a:t>paralelos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5" descr="FG01_08-01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6389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855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Exercício: Indique o tipo de orbital molecular (</a:t>
            </a:r>
            <a:r>
              <a:rPr lang="pt-BR" sz="2000" b="1">
                <a:sym typeface="Symbol" pitchFamily="18" charset="2"/>
              </a:rPr>
              <a:t>, </a:t>
            </a:r>
            <a:r>
              <a:rPr lang="pt-BR" sz="2000" b="1" baseline="30000">
                <a:sym typeface="Symbol" pitchFamily="18" charset="2"/>
              </a:rPr>
              <a:t>*</a:t>
            </a:r>
            <a:r>
              <a:rPr lang="pt-BR" sz="2000" b="1">
                <a:sym typeface="Symbol" pitchFamily="18" charset="2"/>
              </a:rPr>
              <a:t>,  ou </a:t>
            </a:r>
            <a:r>
              <a:rPr lang="pt-BR" sz="2000" b="1" baseline="30000">
                <a:sym typeface="Symbol" pitchFamily="18" charset="2"/>
              </a:rPr>
              <a:t>*</a:t>
            </a:r>
            <a:r>
              <a:rPr lang="pt-BR" sz="2000" b="1"/>
              <a:t>) resultante da combinação dos orbitais conforme indicado abaixo: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2"/>
          <p:cNvSpPr txBox="1">
            <a:spLocks noChangeArrowheads="1"/>
          </p:cNvSpPr>
          <p:nvPr/>
        </p:nvSpPr>
        <p:spPr bwMode="auto">
          <a:xfrm>
            <a:off x="0" y="319088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/>
              <a:t>Ligação no Metano e no Etano: Ligação Simples</a:t>
            </a:r>
          </a:p>
        </p:txBody>
      </p:sp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457200" y="5607050"/>
            <a:ext cx="8267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Como explicar </a:t>
            </a:r>
            <a:r>
              <a:rPr lang="en-US" sz="2800"/>
              <a:t>o carbono formando quatro ligações</a:t>
            </a:r>
          </a:p>
          <a:p>
            <a:r>
              <a:rPr lang="en-US" sz="2800"/>
              <a:t>covalentes?</a:t>
            </a:r>
          </a:p>
        </p:txBody>
      </p:sp>
      <p:pic>
        <p:nvPicPr>
          <p:cNvPr id="83971" name="Picture 1" descr="methane_molec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1143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3" descr="eth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143000"/>
            <a:ext cx="1752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ethane"/>
          <p:cNvPicPr>
            <a:picLocks noChangeAspect="1" noChangeArrowheads="1"/>
          </p:cNvPicPr>
          <p:nvPr/>
        </p:nvPicPr>
        <p:blipFill>
          <a:blip r:embed="rId4"/>
          <a:srcRect l="14420" r="39670" b="28847"/>
          <a:stretch>
            <a:fillRect/>
          </a:stretch>
        </p:blipFill>
        <p:spPr bwMode="auto">
          <a:xfrm>
            <a:off x="5791200" y="24384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7" descr="Methane"/>
          <p:cNvPicPr>
            <a:picLocks noChangeAspect="1" noChangeArrowheads="1"/>
          </p:cNvPicPr>
          <p:nvPr/>
        </p:nvPicPr>
        <p:blipFill>
          <a:blip r:embed="rId5"/>
          <a:srcRect l="19565" t="5893" r="25362" b="27187"/>
          <a:stretch>
            <a:fillRect/>
          </a:stretch>
        </p:blipFill>
        <p:spPr bwMode="auto">
          <a:xfrm>
            <a:off x="1550988" y="2667000"/>
            <a:ext cx="2106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9" descr="metha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200400"/>
            <a:ext cx="1406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11" descr="etha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429000"/>
            <a:ext cx="14859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Line 12"/>
          <p:cNvSpPr>
            <a:spLocks noChangeShapeType="1"/>
          </p:cNvSpPr>
          <p:nvPr/>
        </p:nvSpPr>
        <p:spPr bwMode="auto">
          <a:xfrm>
            <a:off x="3733800" y="1447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Tipos de Ligações</a:t>
            </a:r>
            <a:endParaRPr lang="pt-BR" sz="3600">
              <a:solidFill>
                <a:schemeClr val="accent2"/>
              </a:solidFill>
            </a:endParaRPr>
          </a:p>
        </p:txBody>
      </p:sp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2374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A visão dos Químicos/Farmacêuticos no mundo das </a:t>
            </a:r>
            <a:r>
              <a:rPr lang="pt-BR" sz="2000" b="1"/>
              <a:t>ligações </a:t>
            </a:r>
            <a:r>
              <a:rPr lang="pt-BR" sz="2000"/>
              <a:t>é</a:t>
            </a:r>
            <a:r>
              <a:rPr lang="pt-BR" sz="2000" b="1"/>
              <a:t> ligações </a:t>
            </a:r>
            <a:r>
              <a:rPr lang="pt-BR" sz="2000"/>
              <a:t>sendo feitas e quebradas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334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Mas o que significa ligacao química e no que isso implica?</a:t>
            </a:r>
            <a:endParaRPr lang="pt-BR" sz="2400"/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228600" y="31242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Ligaçoes Iônicas:</a:t>
            </a:r>
            <a:endParaRPr lang="pt-BR" sz="3200">
              <a:solidFill>
                <a:srgbClr val="FF0000"/>
              </a:solidFill>
            </a:endParaRP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228600" y="3886200"/>
            <a:ext cx="8686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Um átomo tranfere um elétron para o outro</a:t>
            </a:r>
          </a:p>
          <a:p>
            <a:pPr>
              <a:spcBef>
                <a:spcPct val="50000"/>
              </a:spcBef>
            </a:pPr>
            <a:r>
              <a:rPr lang="en-US" sz="2400"/>
              <a:t>Ligacao Ionica é formada pela atracao entre </a:t>
            </a:r>
            <a:r>
              <a:rPr lang="en-US" sz="2400" b="1"/>
              <a:t>cátions</a:t>
            </a:r>
            <a:r>
              <a:rPr lang="en-US" sz="2400"/>
              <a:t> e </a:t>
            </a:r>
            <a:r>
              <a:rPr lang="en-US" sz="2400" b="1"/>
              <a:t>ânions</a:t>
            </a:r>
            <a:endParaRPr lang="pt-BR" sz="2400" b="1"/>
          </a:p>
        </p:txBody>
      </p:sp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022850"/>
            <a:ext cx="8686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Orbitais híbridos</a:t>
            </a:r>
            <a:r>
              <a:rPr lang="en-US" sz="2000">
                <a:solidFill>
                  <a:schemeClr val="accent2"/>
                </a:solidFill>
              </a:rPr>
              <a:t> são orbitais mistos, resultantes da combinação de orbitais.</a:t>
            </a:r>
            <a:endParaRPr lang="en-US" sz="2000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144463" y="242888"/>
            <a:ext cx="419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Hibridização de orbitais</a:t>
            </a:r>
            <a:endParaRPr lang="pt-BR" sz="2800" b="1" i="1">
              <a:solidFill>
                <a:schemeClr val="accent2"/>
              </a:solidFill>
            </a:endParaRPr>
          </a:p>
        </p:txBody>
      </p:sp>
      <p:pic>
        <p:nvPicPr>
          <p:cNvPr id="39944" name="Picture 9" descr="FG01_11"/>
          <p:cNvPicPr>
            <a:picLocks noChangeAspect="1" noChangeArrowheads="1"/>
          </p:cNvPicPr>
          <p:nvPr/>
        </p:nvPicPr>
        <p:blipFill>
          <a:blip r:embed="rId3"/>
          <a:srcRect t="27185" b="28802"/>
          <a:stretch>
            <a:fillRect/>
          </a:stretch>
        </p:blipFill>
        <p:spPr bwMode="auto">
          <a:xfrm>
            <a:off x="1752600" y="4495800"/>
            <a:ext cx="58674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1" name="Object 13"/>
          <p:cNvGraphicFramePr>
            <a:graphicFrameLocks noChangeAspect="1"/>
          </p:cNvGraphicFramePr>
          <p:nvPr/>
        </p:nvGraphicFramePr>
        <p:xfrm>
          <a:off x="228600" y="2514600"/>
          <a:ext cx="8686800" cy="1752600"/>
        </p:xfrm>
        <a:graphic>
          <a:graphicData uri="http://schemas.openxmlformats.org/presentationml/2006/ole">
            <p:oleObj spid="_x0000_s39941" name="CS ChemDraw Drawing" r:id="rId4" imgW="8509680" imgH="1585440" progId="">
              <p:embed/>
            </p:oleObj>
          </a:graphicData>
        </a:graphic>
      </p:graphicFrame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3962400" y="3962400"/>
            <a:ext cx="1465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quatro orbitais </a:t>
            </a:r>
          </a:p>
          <a:p>
            <a:pPr algn="ctr"/>
            <a:r>
              <a:rPr lang="pt-BR" sz="1400"/>
              <a:t>são hibridizados</a:t>
            </a:r>
          </a:p>
        </p:txBody>
      </p:sp>
      <p:sp>
        <p:nvSpPr>
          <p:cNvPr id="39946" name="Text Box 15"/>
          <p:cNvSpPr txBox="1">
            <a:spLocks noChangeArrowheads="1"/>
          </p:cNvSpPr>
          <p:nvPr/>
        </p:nvSpPr>
        <p:spPr bwMode="auto">
          <a:xfrm>
            <a:off x="174625" y="1752600"/>
            <a:ext cx="896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O carbono no metano está ligado a quatro átomos com ligações semelhantes,</a:t>
            </a:r>
            <a:br>
              <a:rPr lang="pt-BR" sz="2000"/>
            </a:br>
            <a:r>
              <a:rPr lang="pt-BR" sz="2000"/>
              <a:t> de modo que ele hibridiza quatro orbitais – um </a:t>
            </a:r>
            <a:r>
              <a:rPr lang="pt-BR" sz="2000" b="1" i="1"/>
              <a:t>s</a:t>
            </a:r>
            <a:r>
              <a:rPr lang="pt-BR" sz="2000"/>
              <a:t> e três </a:t>
            </a:r>
            <a:r>
              <a:rPr lang="pt-BR" sz="2000" b="1" i="1"/>
              <a:t>p</a:t>
            </a:r>
            <a:r>
              <a:rPr lang="pt-BR" sz="2000"/>
              <a:t>. </a:t>
            </a:r>
          </a:p>
        </p:txBody>
      </p:sp>
      <p:pic>
        <p:nvPicPr>
          <p:cNvPr id="39947" name="Picture 16" descr="metha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9600"/>
            <a:ext cx="1004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5820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FG01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82550" y="349250"/>
            <a:ext cx="901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Os orbitais usados na formação da ligação determinam </a:t>
            </a:r>
          </a:p>
          <a:p>
            <a:r>
              <a:rPr lang="en-US" sz="2800">
                <a:solidFill>
                  <a:schemeClr val="accent2"/>
                </a:solidFill>
              </a:rPr>
              <a:t>os ângulos da ligação</a:t>
            </a:r>
            <a:endParaRPr lang="en-US" sz="2800"/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Ângulo de ligação tetraedraico: 109,5</a:t>
            </a:r>
            <a:r>
              <a:rPr lang="en-US" sz="2800" baseline="3000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247650" y="5486400"/>
            <a:ext cx="8743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Os pares de elétrons espalham-se no espaço o mais</a:t>
            </a:r>
          </a:p>
          <a:p>
            <a:r>
              <a:rPr lang="en-US" sz="2800">
                <a:solidFill>
                  <a:schemeClr val="accent2"/>
                </a:solidFill>
              </a:rPr>
              <a:t>  distante possível um dos outros.</a:t>
            </a:r>
            <a:endParaRPr 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6" descr="FG01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2588"/>
            <a:ext cx="8126413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2889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Orbitais Híbridos do Etano</a:t>
            </a:r>
            <a:endParaRPr 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0" y="1600200"/>
          <a:ext cx="8839200" cy="1946275"/>
        </p:xfrm>
        <a:graphic>
          <a:graphicData uri="http://schemas.openxmlformats.org/presentationml/2006/ole">
            <p:oleObj spid="_x0000_s44034" name="CS ChemDraw Drawing" r:id="rId3" imgW="8337240" imgH="1835640" progId="">
              <p:embed/>
            </p:oleObj>
          </a:graphicData>
        </a:graphic>
      </p:graphicFrame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810000" y="3200400"/>
            <a:ext cx="1465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Três orbitais </a:t>
            </a:r>
          </a:p>
          <a:p>
            <a:pPr algn="ctr"/>
            <a:r>
              <a:rPr lang="pt-BR" sz="1400"/>
              <a:t>são hibridizados</a:t>
            </a:r>
          </a:p>
        </p:txBody>
      </p:sp>
      <p:pic>
        <p:nvPicPr>
          <p:cNvPr id="44036" name="Picture 4" descr="FG01_15"/>
          <p:cNvPicPr>
            <a:picLocks noChangeAspect="1" noChangeArrowheads="1"/>
          </p:cNvPicPr>
          <p:nvPr/>
        </p:nvPicPr>
        <p:blipFill>
          <a:blip r:embed="rId4"/>
          <a:srcRect t="16667" b="29488"/>
          <a:stretch>
            <a:fillRect/>
          </a:stretch>
        </p:blipFill>
        <p:spPr bwMode="auto">
          <a:xfrm>
            <a:off x="1447800" y="3657600"/>
            <a:ext cx="6477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52400" y="2889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Um Carbono Hibridizado </a:t>
            </a:r>
            <a:r>
              <a:rPr lang="en-US" sz="4000" i="1"/>
              <a:t>sp</a:t>
            </a:r>
            <a:r>
              <a:rPr lang="en-US" sz="4000" i="1" baseline="30000"/>
              <a:t>2</a:t>
            </a:r>
            <a:endParaRPr lang="en-US" sz="4000" i="1"/>
          </a:p>
        </p:txBody>
      </p:sp>
      <p:pic>
        <p:nvPicPr>
          <p:cNvPr id="44038" name="Picture 7" descr="thumb_Ethe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57200"/>
            <a:ext cx="1123950" cy="947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381000" y="59436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Vista frontal</a:t>
            </a: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7315200" y="58674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Vista superior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107950" y="1143000"/>
            <a:ext cx="7359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O carbono no eteno está ligado a três átomos, de modo que ele</a:t>
            </a:r>
            <a:br>
              <a:rPr lang="pt-BR" sz="2000"/>
            </a:br>
            <a:r>
              <a:rPr lang="pt-BR" sz="2000"/>
              <a:t> hibridiza três orbitais – um </a:t>
            </a:r>
            <a:r>
              <a:rPr lang="pt-BR" sz="2000" b="1" i="1"/>
              <a:t>s</a:t>
            </a:r>
            <a:r>
              <a:rPr lang="pt-BR" sz="2000"/>
              <a:t> e dois </a:t>
            </a:r>
            <a:r>
              <a:rPr lang="pt-BR" sz="2000" b="1" i="1"/>
              <a:t>p</a:t>
            </a:r>
            <a:r>
              <a:rPr lang="pt-BR" sz="2000"/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4"/>
          <p:cNvSpPr txBox="1">
            <a:spLocks noChangeArrowheads="1"/>
          </p:cNvSpPr>
          <p:nvPr/>
        </p:nvSpPr>
        <p:spPr bwMode="auto">
          <a:xfrm>
            <a:off x="228600" y="53340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O ângulo de ligação no carbono </a:t>
            </a:r>
            <a:r>
              <a:rPr lang="en-US" sz="2800" i="1">
                <a:solidFill>
                  <a:schemeClr val="accent2"/>
                </a:solidFill>
              </a:rPr>
              <a:t>sp</a:t>
            </a:r>
            <a:r>
              <a:rPr lang="en-US" sz="2800" baseline="30000">
                <a:solidFill>
                  <a:schemeClr val="accent2"/>
                </a:solidFill>
              </a:rPr>
              <a:t>2</a:t>
            </a:r>
            <a:r>
              <a:rPr lang="en-US" sz="2800">
                <a:solidFill>
                  <a:schemeClr val="accent2"/>
                </a:solidFill>
              </a:rPr>
              <a:t> é 120</a:t>
            </a:r>
            <a:r>
              <a:rPr lang="en-US" sz="2800" baseline="3000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90114" name="Text Box 5"/>
          <p:cNvSpPr txBox="1">
            <a:spLocks noChangeArrowheads="1"/>
          </p:cNvSpPr>
          <p:nvPr/>
        </p:nvSpPr>
        <p:spPr bwMode="auto">
          <a:xfrm>
            <a:off x="269875" y="5867400"/>
            <a:ext cx="5216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O carbono </a:t>
            </a:r>
            <a:r>
              <a:rPr lang="en-US" sz="2800" i="1">
                <a:solidFill>
                  <a:schemeClr val="accent2"/>
                </a:solidFill>
              </a:rPr>
              <a:t>sp</a:t>
            </a:r>
            <a:r>
              <a:rPr lang="en-US" sz="2800" baseline="30000">
                <a:solidFill>
                  <a:schemeClr val="accent2"/>
                </a:solidFill>
              </a:rPr>
              <a:t>2</a:t>
            </a:r>
            <a:r>
              <a:rPr lang="en-US" sz="2800">
                <a:solidFill>
                  <a:schemeClr val="accent2"/>
                </a:solidFill>
              </a:rPr>
              <a:t> é trigonal plano</a:t>
            </a:r>
          </a:p>
        </p:txBody>
      </p:sp>
      <p:pic>
        <p:nvPicPr>
          <p:cNvPr id="90115" name="Picture 8" descr="FG01_16"/>
          <p:cNvPicPr>
            <a:picLocks noChangeAspect="1" noChangeArrowheads="1"/>
          </p:cNvPicPr>
          <p:nvPr/>
        </p:nvPicPr>
        <p:blipFill>
          <a:blip r:embed="rId2"/>
          <a:srcRect t="31859" b="31563"/>
          <a:stretch>
            <a:fillRect/>
          </a:stretch>
        </p:blipFill>
        <p:spPr bwMode="auto">
          <a:xfrm>
            <a:off x="228600" y="2514600"/>
            <a:ext cx="861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9"/>
          <p:cNvSpPr txBox="1">
            <a:spLocks noChangeArrowheads="1"/>
          </p:cNvSpPr>
          <p:nvPr/>
        </p:nvSpPr>
        <p:spPr bwMode="auto">
          <a:xfrm>
            <a:off x="0" y="2889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Ligação no Eteno: Ligação Dupla</a:t>
            </a:r>
          </a:p>
        </p:txBody>
      </p:sp>
      <p:pic>
        <p:nvPicPr>
          <p:cNvPr id="90117" name="Picture 10" descr="thumb_Eth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0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19"/>
          <p:cNvSpPr txBox="1">
            <a:spLocks noChangeArrowheads="1"/>
          </p:cNvSpPr>
          <p:nvPr/>
        </p:nvSpPr>
        <p:spPr bwMode="auto">
          <a:xfrm>
            <a:off x="152400" y="2889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Um Carbono Hibridizado </a:t>
            </a:r>
            <a:r>
              <a:rPr lang="en-US" sz="4000" i="1"/>
              <a:t>sp</a:t>
            </a:r>
            <a:r>
              <a:rPr lang="en-US" sz="4000" i="1" baseline="30000"/>
              <a:t>3</a:t>
            </a:r>
            <a:endParaRPr lang="en-US" sz="4000" i="1"/>
          </a:p>
        </p:txBody>
      </p:sp>
      <p:graphicFrame>
        <p:nvGraphicFramePr>
          <p:cNvPr id="46083" name="Object 20"/>
          <p:cNvGraphicFramePr>
            <a:graphicFrameLocks noChangeAspect="1"/>
          </p:cNvGraphicFramePr>
          <p:nvPr/>
        </p:nvGraphicFramePr>
        <p:xfrm>
          <a:off x="609600" y="2133600"/>
          <a:ext cx="8048625" cy="1771650"/>
        </p:xfrm>
        <a:graphic>
          <a:graphicData uri="http://schemas.openxmlformats.org/presentationml/2006/ole">
            <p:oleObj spid="_x0000_s46083" name="CS ChemDraw Drawing" r:id="rId3" imgW="8336880" imgH="1835640" progId="">
              <p:embed/>
            </p:oleObj>
          </a:graphicData>
        </a:graphic>
      </p:graphicFrame>
      <p:sp>
        <p:nvSpPr>
          <p:cNvPr id="46085" name="Text Box 21"/>
          <p:cNvSpPr txBox="1">
            <a:spLocks noChangeArrowheads="1"/>
          </p:cNvSpPr>
          <p:nvPr/>
        </p:nvSpPr>
        <p:spPr bwMode="auto">
          <a:xfrm>
            <a:off x="4191000" y="3657600"/>
            <a:ext cx="1465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/>
              <a:t>dois orbitais </a:t>
            </a:r>
          </a:p>
          <a:p>
            <a:pPr algn="ctr"/>
            <a:r>
              <a:rPr lang="pt-BR" sz="1400"/>
              <a:t>são hibridizados</a:t>
            </a:r>
          </a:p>
        </p:txBody>
      </p:sp>
      <p:pic>
        <p:nvPicPr>
          <p:cNvPr id="46086" name="Picture 23" descr="FG01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86200"/>
            <a:ext cx="32004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25" descr="ethy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609600"/>
            <a:ext cx="2057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26"/>
          <p:cNvSpPr txBox="1">
            <a:spLocks noChangeArrowheads="1"/>
          </p:cNvSpPr>
          <p:nvPr/>
        </p:nvSpPr>
        <p:spPr bwMode="auto">
          <a:xfrm>
            <a:off x="152400" y="1143000"/>
            <a:ext cx="8337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/>
              <a:t>O carbono no etino está ligado a dois átomos, de modo que ele hibridiza</a:t>
            </a:r>
            <a:br>
              <a:rPr lang="pt-BR" sz="2000"/>
            </a:br>
            <a:r>
              <a:rPr lang="pt-BR" sz="2000"/>
              <a:t> dois orbitais – um </a:t>
            </a:r>
            <a:r>
              <a:rPr lang="pt-BR" sz="2000" b="1" i="1"/>
              <a:t>s</a:t>
            </a:r>
            <a:r>
              <a:rPr lang="pt-BR" sz="2000"/>
              <a:t> e um </a:t>
            </a:r>
            <a:r>
              <a:rPr lang="pt-BR" sz="2000" b="1" i="1"/>
              <a:t>p</a:t>
            </a:r>
            <a:r>
              <a:rPr lang="pt-BR" sz="2000"/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FG01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0" y="2889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Ligação no Etino: Ligação Tripla</a:t>
            </a:r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76200" y="60198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Ângulo de ligação do carbono </a:t>
            </a:r>
            <a:r>
              <a:rPr lang="en-US" sz="2800" i="1">
                <a:solidFill>
                  <a:schemeClr val="accent2"/>
                </a:solidFill>
              </a:rPr>
              <a:t>sp</a:t>
            </a:r>
            <a:r>
              <a:rPr lang="en-US" sz="2800">
                <a:solidFill>
                  <a:schemeClr val="accent2"/>
                </a:solidFill>
              </a:rPr>
              <a:t>: 180</a:t>
            </a:r>
            <a:r>
              <a:rPr lang="en-US" sz="2800" baseline="30000">
                <a:solidFill>
                  <a:schemeClr val="accent2"/>
                </a:solidFill>
              </a:rPr>
              <a:t>°</a:t>
            </a:r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14288" y="5500688"/>
            <a:ext cx="9053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Uma ligação tripla consiste em uma ligação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2800">
                <a:solidFill>
                  <a:schemeClr val="accent2"/>
                </a:solidFill>
              </a:rPr>
              <a:t> e duas </a:t>
            </a:r>
            <a:r>
              <a:rPr lang="en-US" sz="2800">
                <a:solidFill>
                  <a:schemeClr val="accent2"/>
                </a:solidFill>
                <a:latin typeface="Symbol" pitchFamily="18" charset="2"/>
              </a:rPr>
              <a:t>p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0" y="2127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Resumo</a:t>
            </a:r>
          </a:p>
        </p:txBody>
      </p:sp>
      <p:sp>
        <p:nvSpPr>
          <p:cNvPr id="93186" name="Text Box 3"/>
          <p:cNvSpPr txBox="1">
            <a:spLocks noChangeArrowheads="1"/>
          </p:cNvSpPr>
          <p:nvPr/>
        </p:nvSpPr>
        <p:spPr bwMode="auto">
          <a:xfrm>
            <a:off x="142875" y="4724400"/>
            <a:ext cx="557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Uma ligação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2000">
                <a:solidFill>
                  <a:schemeClr val="accent2"/>
                </a:solidFill>
              </a:rPr>
              <a:t> é mais fraca que uma ligação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s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152400" y="51054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Quanto maior a densidade de elétrons na região de sobreposição dos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  orbitais, mais forte a ligação</a:t>
            </a: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152400" y="57753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Quanto maior o caráter </a:t>
            </a:r>
            <a:r>
              <a:rPr lang="en-US" sz="2000" i="1" u="sng">
                <a:solidFill>
                  <a:schemeClr val="accent2"/>
                </a:solidFill>
              </a:rPr>
              <a:t>s</a:t>
            </a:r>
            <a:r>
              <a:rPr lang="en-US" sz="2000">
                <a:solidFill>
                  <a:schemeClr val="accent2"/>
                </a:solidFill>
              </a:rPr>
              <a:t>, mais curta e mais forte a ligação</a:t>
            </a:r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147638" y="6172200"/>
            <a:ext cx="640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Quanto maior o caráter </a:t>
            </a:r>
            <a:r>
              <a:rPr lang="en-US" sz="2000" i="1" u="sng">
                <a:solidFill>
                  <a:schemeClr val="accent2"/>
                </a:solidFill>
              </a:rPr>
              <a:t>s</a:t>
            </a:r>
            <a:r>
              <a:rPr lang="en-US" sz="2000">
                <a:solidFill>
                  <a:schemeClr val="accent2"/>
                </a:solidFill>
              </a:rPr>
              <a:t>, maior é o ângulo de ligação</a:t>
            </a:r>
          </a:p>
        </p:txBody>
      </p:sp>
      <p:pic>
        <p:nvPicPr>
          <p:cNvPr id="93190" name="Picture 7" descr="FG01_TB07"/>
          <p:cNvPicPr>
            <a:picLocks noChangeAspect="1" noChangeArrowheads="1"/>
          </p:cNvPicPr>
          <p:nvPr/>
        </p:nvPicPr>
        <p:blipFill>
          <a:blip r:embed="rId2"/>
          <a:srcRect t="19408" b="17877"/>
          <a:stretch>
            <a:fillRect/>
          </a:stretch>
        </p:blipFill>
        <p:spPr bwMode="auto">
          <a:xfrm>
            <a:off x="304800" y="762000"/>
            <a:ext cx="85344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4582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Exercícios: </a:t>
            </a:r>
          </a:p>
          <a:p>
            <a:r>
              <a:rPr lang="en-US" sz="2200"/>
              <a:t>1- Qual das ligações em uma ligação dupla carbono-carbono tem</a:t>
            </a:r>
            <a:br>
              <a:rPr lang="en-US" sz="2200"/>
            </a:br>
            <a:r>
              <a:rPr lang="en-US" sz="2200"/>
              <a:t> sobreposição de orbital mais efetiva: a ligação sigma ou a ligação pi?</a:t>
            </a:r>
          </a:p>
          <a:p>
            <a:endParaRPr lang="en-US" sz="2200"/>
          </a:p>
          <a:p>
            <a:r>
              <a:rPr lang="en-US" sz="2200"/>
              <a:t>2- Por que é esperado que uma ligação sigma C-C, formada pela</a:t>
            </a:r>
            <a:br>
              <a:rPr lang="en-US" sz="2200"/>
            </a:br>
            <a:r>
              <a:rPr lang="en-US" sz="2200"/>
              <a:t>     sobreposição </a:t>
            </a:r>
            <a:r>
              <a:rPr lang="en-US" sz="2200" i="1"/>
              <a:t>sp</a:t>
            </a:r>
            <a:r>
              <a:rPr lang="en-US" sz="2200" i="1" baseline="30000"/>
              <a:t>2</a:t>
            </a:r>
            <a:r>
              <a:rPr lang="en-US" sz="2200" i="1"/>
              <a:t>-sp</a:t>
            </a:r>
            <a:r>
              <a:rPr lang="en-US" sz="2200" i="1" baseline="30000"/>
              <a:t>2</a:t>
            </a:r>
            <a:r>
              <a:rPr lang="en-US" sz="2200"/>
              <a:t>, seja mais forte que uma ligação sigma</a:t>
            </a:r>
            <a:br>
              <a:rPr lang="en-US" sz="2200"/>
            </a:br>
            <a:r>
              <a:rPr lang="en-US" sz="2200"/>
              <a:t>     formada pela sobreposição </a:t>
            </a:r>
            <a:r>
              <a:rPr lang="en-US" sz="2200" i="1"/>
              <a:t>sp</a:t>
            </a:r>
            <a:r>
              <a:rPr lang="en-US" sz="2200" i="1" baseline="30000"/>
              <a:t>3</a:t>
            </a:r>
            <a:r>
              <a:rPr lang="en-US" sz="2200" i="1"/>
              <a:t>-sp</a:t>
            </a:r>
            <a:r>
              <a:rPr lang="en-US" sz="2200" i="1" baseline="30000"/>
              <a:t>3</a:t>
            </a:r>
            <a:r>
              <a:rPr lang="en-US" sz="2200"/>
              <a:t>?</a:t>
            </a:r>
          </a:p>
          <a:p>
            <a:endParaRPr lang="en-US" sz="2200"/>
          </a:p>
          <a:p>
            <a:r>
              <a:rPr lang="en-US" sz="2200"/>
              <a:t>3- Qual é a hibridização de cada átomo de carbono na substância</a:t>
            </a:r>
            <a:br>
              <a:rPr lang="en-US" sz="2200"/>
            </a:br>
            <a:r>
              <a:rPr lang="en-US" sz="2200"/>
              <a:t>    abaixo?</a:t>
            </a:r>
          </a:p>
        </p:txBody>
      </p:sp>
      <p:graphicFrame>
        <p:nvGraphicFramePr>
          <p:cNvPr id="49155" name="Object 4"/>
          <p:cNvGraphicFramePr>
            <a:graphicFrameLocks noChangeAspect="1"/>
          </p:cNvGraphicFramePr>
          <p:nvPr/>
        </p:nvGraphicFramePr>
        <p:xfrm>
          <a:off x="2438400" y="4495800"/>
          <a:ext cx="3938588" cy="1419225"/>
        </p:xfrm>
        <a:graphic>
          <a:graphicData uri="http://schemas.openxmlformats.org/presentationml/2006/ole">
            <p:oleObj spid="_x0000_s49155" name="CS ChemDraw Drawing" r:id="rId3" imgW="2392653" imgH="8625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2"/>
          <p:cNvGrpSpPr>
            <a:grpSpLocks/>
          </p:cNvGrpSpPr>
          <p:nvPr/>
        </p:nvGrpSpPr>
        <p:grpSpPr bwMode="auto">
          <a:xfrm>
            <a:off x="228600" y="5300663"/>
            <a:ext cx="8631238" cy="1100137"/>
            <a:chOff x="192" y="1296"/>
            <a:chExt cx="5437" cy="693"/>
          </a:xfrm>
        </p:grpSpPr>
        <p:pic>
          <p:nvPicPr>
            <p:cNvPr id="1843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344"/>
              <a:ext cx="15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1344"/>
              <a:ext cx="861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1344"/>
              <a:ext cx="861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296"/>
              <a:ext cx="1152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1392"/>
              <a:ext cx="1021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4" name="Text Box 13"/>
          <p:cNvSpPr txBox="1">
            <a:spLocks noChangeArrowheads="1"/>
          </p:cNvSpPr>
          <p:nvPr/>
        </p:nvSpPr>
        <p:spPr bwMode="auto">
          <a:xfrm>
            <a:off x="304800" y="3429000"/>
            <a:ext cx="396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Ligaçao Covalente</a:t>
            </a:r>
            <a:endParaRPr lang="pt-BR" sz="3600">
              <a:solidFill>
                <a:srgbClr val="FF0000"/>
              </a:solidFill>
            </a:endParaRPr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304800" y="4267200"/>
            <a:ext cx="7772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Dois elétrons são divididos por dois átomos</a:t>
            </a:r>
          </a:p>
          <a:p>
            <a:pPr>
              <a:spcBef>
                <a:spcPct val="50000"/>
              </a:spcBef>
            </a:pPr>
            <a:r>
              <a:rPr lang="en-US" sz="2000"/>
              <a:t>Assim, a ligação (e a linha </a:t>
            </a:r>
            <a:r>
              <a:rPr lang="en-US" sz="2000" b="1"/>
              <a:t>—</a:t>
            </a:r>
            <a:r>
              <a:rPr lang="en-US" sz="2000"/>
              <a:t> ) representa dois elétrons</a:t>
            </a:r>
            <a:endParaRPr lang="pt-BR" sz="2000"/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Compostos iônicos são formados quando um elemento  eletropositivo transfere elétron(s) para um elemento  eletronegativo</a:t>
            </a:r>
          </a:p>
        </p:txBody>
      </p:sp>
      <p:pic>
        <p:nvPicPr>
          <p:cNvPr id="18437" name="Picture 8" descr="FG01_000-0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143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FG01_18-02UN"/>
          <p:cNvPicPr>
            <a:picLocks noChangeAspect="1" noChangeArrowheads="1"/>
          </p:cNvPicPr>
          <p:nvPr/>
        </p:nvPicPr>
        <p:blipFill>
          <a:blip r:embed="rId2"/>
          <a:srcRect t="28151" b="30130"/>
          <a:stretch>
            <a:fillRect/>
          </a:stretch>
        </p:blipFill>
        <p:spPr bwMode="auto">
          <a:xfrm>
            <a:off x="152400" y="22860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5175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Ligação no Cátion Metila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027" descr="FG01_18-03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2625"/>
            <a:ext cx="82296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1026"/>
          <p:cNvSpPr>
            <a:spLocks noChangeArrowheads="1"/>
          </p:cNvSpPr>
          <p:nvPr/>
        </p:nvSpPr>
        <p:spPr bwMode="auto">
          <a:xfrm>
            <a:off x="0" y="533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Ligação no Radical Metila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3" descr="FG01_18-04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4350"/>
            <a:ext cx="8458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Ligação no Ânion Metila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Ligação na Água</a:t>
            </a:r>
          </a:p>
        </p:txBody>
      </p:sp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70119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381000" y="57753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chemeClr val="accent2"/>
                </a:solidFill>
              </a:rPr>
              <a:t>Seria esperado um ângulo de 90</a:t>
            </a:r>
            <a:r>
              <a:rPr lang="pt-BR" sz="2000" baseline="30000">
                <a:solidFill>
                  <a:schemeClr val="accent2"/>
                </a:solidFill>
              </a:rPr>
              <a:t>º</a:t>
            </a:r>
            <a:r>
              <a:rPr lang="pt-BR" sz="2000">
                <a:solidFill>
                  <a:schemeClr val="accent2"/>
                </a:solidFill>
              </a:rPr>
              <a:t> se os elétrons estivessem em orbital p. No entanto o ângulo é de 105,5</a:t>
            </a:r>
            <a:r>
              <a:rPr lang="pt-BR" sz="2000" baseline="30000">
                <a:solidFill>
                  <a:schemeClr val="accent2"/>
                </a:solidFill>
              </a:rPr>
              <a:t>º</a:t>
            </a:r>
            <a:r>
              <a:rPr lang="pt-BR" sz="2000">
                <a:solidFill>
                  <a:schemeClr val="accent2"/>
                </a:solidFill>
              </a:rPr>
              <a:t> indicando que houve hibridação.</a:t>
            </a:r>
          </a:p>
        </p:txBody>
      </p:sp>
      <p:pic>
        <p:nvPicPr>
          <p:cNvPr id="983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81350"/>
            <a:ext cx="8153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1295400" y="212725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Ligação na Amônia</a:t>
            </a:r>
            <a:endParaRPr lang="en-US" sz="2800"/>
          </a:p>
        </p:txBody>
      </p:sp>
      <p:pic>
        <p:nvPicPr>
          <p:cNvPr id="993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01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81400"/>
            <a:ext cx="64246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74152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295400" y="365125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Ligação no Íon Amônio</a:t>
            </a:r>
            <a:endParaRPr lang="en-US" sz="2800"/>
          </a:p>
        </p:txBody>
      </p:sp>
      <p:sp>
        <p:nvSpPr>
          <p:cNvPr id="102403" name="Text Box 8"/>
          <p:cNvSpPr txBox="1">
            <a:spLocks noChangeArrowheads="1"/>
          </p:cNvSpPr>
          <p:nvPr/>
        </p:nvSpPr>
        <p:spPr bwMode="auto">
          <a:xfrm>
            <a:off x="381000" y="1158875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Todos os ângulos no íon amônio São de 109,5</a:t>
            </a:r>
            <a:r>
              <a:rPr lang="en-US" sz="2400" baseline="30000"/>
              <a:t>o</a:t>
            </a:r>
            <a:r>
              <a:rPr lang="en-US" sz="2400"/>
              <a:t>, porque ele tem 4 ligações idênticas e nenhum par de elétrons livre</a:t>
            </a:r>
            <a:endParaRPr lang="pt-BR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3" name="Text Box 2"/>
          <p:cNvSpPr txBox="1">
            <a:spLocks noChangeArrowheads="1"/>
          </p:cNvSpPr>
          <p:nvPr/>
        </p:nvSpPr>
        <p:spPr bwMode="auto">
          <a:xfrm>
            <a:off x="26988" y="288925"/>
            <a:ext cx="9117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Ligação em Haletos de Hidrogênio</a:t>
            </a:r>
          </a:p>
        </p:txBody>
      </p:sp>
      <p:pic>
        <p:nvPicPr>
          <p:cNvPr id="1003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169545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047750"/>
            <a:ext cx="7086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419600"/>
            <a:ext cx="52816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5562600" y="5791200"/>
          <a:ext cx="198438" cy="319088"/>
        </p:xfrm>
        <a:graphic>
          <a:graphicData uri="http://schemas.openxmlformats.org/presentationml/2006/ole">
            <p:oleObj spid="_x0000_s100362" name="CS ChemDraw Drawing" r:id="rId7" imgW="198093" imgH="3186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82688"/>
            <a:ext cx="7239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10000"/>
            <a:ext cx="4086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Text Box 7"/>
          <p:cNvSpPr txBox="1">
            <a:spLocks noChangeArrowheads="1"/>
          </p:cNvSpPr>
          <p:nvPr/>
        </p:nvSpPr>
        <p:spPr bwMode="auto">
          <a:xfrm>
            <a:off x="762000" y="457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Algumas hibridações em átomos de C, N e O</a:t>
            </a:r>
            <a:endParaRPr lang="pt-BR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2"/>
          <p:cNvSpPr txBox="1">
            <a:spLocks noChangeArrowheads="1"/>
          </p:cNvSpPr>
          <p:nvPr/>
        </p:nvSpPr>
        <p:spPr bwMode="auto">
          <a:xfrm>
            <a:off x="185738" y="762000"/>
            <a:ext cx="86629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A soma de todos os vetores individuais das ligações de dipolo 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determina o momento de dipolo resultante da molécula</a:t>
            </a:r>
            <a:r>
              <a:rPr lang="en-US" sz="2800"/>
              <a:t> </a:t>
            </a:r>
          </a:p>
        </p:txBody>
      </p:sp>
      <p:sp>
        <p:nvSpPr>
          <p:cNvPr id="105474" name="Text Box 6"/>
          <p:cNvSpPr txBox="1">
            <a:spLocks noChangeArrowheads="1"/>
          </p:cNvSpPr>
          <p:nvPr/>
        </p:nvSpPr>
        <p:spPr bwMode="auto">
          <a:xfrm>
            <a:off x="1371600" y="3048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Momento de Dipolo Molecular</a:t>
            </a:r>
            <a:endParaRPr lang="en-US" sz="3200">
              <a:latin typeface="Times New Roman" pitchFamily="18" charset="0"/>
            </a:endParaRPr>
          </a:p>
        </p:txBody>
      </p:sp>
      <p:pic>
        <p:nvPicPr>
          <p:cNvPr id="1054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27525"/>
            <a:ext cx="80533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24200"/>
            <a:ext cx="78486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627188"/>
            <a:ext cx="27432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05200"/>
            <a:ext cx="69913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838200"/>
            <a:ext cx="57388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98450"/>
            <a:ext cx="8991600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5"/>
          <p:cNvSpPr txBox="1">
            <a:spLocks noChangeArrowheads="1"/>
          </p:cNvSpPr>
          <p:nvPr/>
        </p:nvSpPr>
        <p:spPr bwMode="auto">
          <a:xfrm>
            <a:off x="152400" y="441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Exercício: Qual das seguintes moléculas se espera que tenha momento de</a:t>
            </a:r>
          </a:p>
          <a:p>
            <a:r>
              <a:rPr lang="en-US" sz="2000"/>
              <a:t>dipolo zero (para entregar na próxima aula)?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07522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15700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A- CH</a:t>
            </a:r>
            <a:r>
              <a:rPr lang="pt-BR" baseline="-25000"/>
              <a:t>3</a:t>
            </a:r>
            <a:r>
              <a:rPr lang="pt-BR"/>
              <a:t>CH</a:t>
            </a:r>
            <a:r>
              <a:rPr lang="pt-BR" baseline="-25000"/>
              <a:t>3</a:t>
            </a:r>
          </a:p>
          <a:p>
            <a:endParaRPr lang="pt-BR"/>
          </a:p>
          <a:p>
            <a:r>
              <a:rPr lang="pt-BR"/>
              <a:t>B- H</a:t>
            </a:r>
            <a:r>
              <a:rPr lang="pt-BR" baseline="-25000"/>
              <a:t>2</a:t>
            </a:r>
            <a:r>
              <a:rPr lang="pt-BR"/>
              <a:t>C=O</a:t>
            </a:r>
          </a:p>
          <a:p>
            <a:endParaRPr lang="pt-BR"/>
          </a:p>
          <a:p>
            <a:r>
              <a:rPr lang="pt-BR"/>
              <a:t>C- CH</a:t>
            </a:r>
            <a:r>
              <a:rPr lang="pt-BR" baseline="-25000"/>
              <a:t>2</a:t>
            </a:r>
            <a:r>
              <a:rPr lang="pt-BR"/>
              <a:t>Cl</a:t>
            </a:r>
            <a:r>
              <a:rPr lang="pt-BR" baseline="-25000"/>
              <a:t>2</a:t>
            </a:r>
          </a:p>
          <a:p>
            <a:endParaRPr lang="pt-BR" baseline="-25000"/>
          </a:p>
          <a:p>
            <a:r>
              <a:rPr lang="pt-BR"/>
              <a:t>D- NH</a:t>
            </a:r>
            <a:r>
              <a:rPr lang="pt-BR" baseline="-25000"/>
              <a:t>3</a:t>
            </a:r>
          </a:p>
          <a:p>
            <a:endParaRPr lang="pt-BR" baseline="-25000"/>
          </a:p>
          <a:p>
            <a:r>
              <a:rPr lang="pt-BR"/>
              <a:t>E- H</a:t>
            </a:r>
            <a:r>
              <a:rPr lang="pt-BR" baseline="-25000"/>
              <a:t>2</a:t>
            </a:r>
            <a:r>
              <a:rPr lang="pt-BR"/>
              <a:t>C=CH</a:t>
            </a:r>
            <a:r>
              <a:rPr lang="pt-BR" baseline="-25000"/>
              <a:t>2</a:t>
            </a:r>
          </a:p>
          <a:p>
            <a:endParaRPr lang="pt-BR" baseline="-25000"/>
          </a:p>
          <a:p>
            <a:r>
              <a:rPr lang="pt-BR"/>
              <a:t>F- H</a:t>
            </a:r>
            <a:r>
              <a:rPr lang="pt-BR" baseline="-25000"/>
              <a:t>2</a:t>
            </a:r>
            <a:r>
              <a:rPr lang="pt-BR"/>
              <a:t>C=CHBr</a:t>
            </a:r>
            <a:endParaRPr lang="pt-BR" baseline="-25000"/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2"/>
          <p:cNvSpPr txBox="1">
            <a:spLocks noChangeArrowheads="1"/>
          </p:cNvSpPr>
          <p:nvPr/>
        </p:nvSpPr>
        <p:spPr bwMode="auto">
          <a:xfrm>
            <a:off x="0" y="2889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Ácidos e Bases de Brønsted–Lowry</a:t>
            </a:r>
            <a:endParaRPr lang="en-US" sz="2800"/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Ácidos doam prótons</a:t>
            </a: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6092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Bases recebem prótons</a:t>
            </a:r>
          </a:p>
        </p:txBody>
      </p:sp>
      <p:grpSp>
        <p:nvGrpSpPr>
          <p:cNvPr id="108548" name="Group 13"/>
          <p:cNvGrpSpPr>
            <a:grpSpLocks/>
          </p:cNvGrpSpPr>
          <p:nvPr/>
        </p:nvGrpSpPr>
        <p:grpSpPr bwMode="auto">
          <a:xfrm>
            <a:off x="0" y="4800600"/>
            <a:ext cx="9237663" cy="1585913"/>
            <a:chOff x="0" y="3264"/>
            <a:chExt cx="5819" cy="999"/>
          </a:xfrm>
        </p:grpSpPr>
        <p:sp>
          <p:nvSpPr>
            <p:cNvPr id="108550" name="Text Box 9"/>
            <p:cNvSpPr txBox="1">
              <a:spLocks noChangeArrowheads="1"/>
            </p:cNvSpPr>
            <p:nvPr/>
          </p:nvSpPr>
          <p:spPr bwMode="auto">
            <a:xfrm>
              <a:off x="0" y="3264"/>
              <a:ext cx="3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800"/>
                <a:t> Fortes reagem para dar fracos</a:t>
              </a:r>
            </a:p>
          </p:txBody>
        </p:sp>
        <p:sp>
          <p:nvSpPr>
            <p:cNvPr id="108551" name="Text Box 10"/>
            <p:cNvSpPr txBox="1">
              <a:spLocks noChangeArrowheads="1"/>
            </p:cNvSpPr>
            <p:nvPr/>
          </p:nvSpPr>
          <p:spPr bwMode="auto">
            <a:xfrm>
              <a:off x="0" y="3600"/>
              <a:ext cx="58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800"/>
                <a:t> Quanto mais fraca a base, mais forte o ácido conjugado</a:t>
              </a:r>
            </a:p>
          </p:txBody>
        </p:sp>
        <p:sp>
          <p:nvSpPr>
            <p:cNvPr id="108552" name="Text Box 11"/>
            <p:cNvSpPr txBox="1">
              <a:spLocks noChangeArrowheads="1"/>
            </p:cNvSpPr>
            <p:nvPr/>
          </p:nvSpPr>
          <p:spPr bwMode="auto">
            <a:xfrm>
              <a:off x="0" y="3936"/>
              <a:ext cx="35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800"/>
                <a:t> Bases estáveis são bases fracas</a:t>
              </a:r>
            </a:p>
          </p:txBody>
        </p:sp>
      </p:grpSp>
      <p:pic>
        <p:nvPicPr>
          <p:cNvPr id="10854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8486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4" descr="FG01_19-06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 Ácido de Lewis: substância que aceita um par de elétrons</a:t>
            </a:r>
            <a:endParaRPr lang="en-US" sz="2400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 Base de Lewis: substância que doa um par de elétrons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Ácidos e Bases de Lewis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en-US" sz="3200"/>
              <a:t>Equilíbrio Ácido/Base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867400" y="4479925"/>
            <a:ext cx="2613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</a:rPr>
              <a:t>K</a:t>
            </a:r>
            <a:r>
              <a:rPr lang="en-US" sz="2000" baseline="-25000">
                <a:solidFill>
                  <a:schemeClr val="accent2"/>
                </a:solidFill>
              </a:rPr>
              <a:t>a</a:t>
            </a:r>
            <a:r>
              <a:rPr lang="en-US" sz="2000">
                <a:solidFill>
                  <a:schemeClr val="accent2"/>
                </a:solidFill>
              </a:rPr>
              <a:t>: Constante de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 dissociação do ácido</a:t>
            </a:r>
          </a:p>
        </p:txBody>
      </p:sp>
      <p:graphicFrame>
        <p:nvGraphicFramePr>
          <p:cNvPr id="60420" name="Object 2"/>
          <p:cNvGraphicFramePr>
            <a:graphicFrameLocks noChangeAspect="1"/>
          </p:cNvGraphicFramePr>
          <p:nvPr/>
        </p:nvGraphicFramePr>
        <p:xfrm>
          <a:off x="1295400" y="3276600"/>
          <a:ext cx="4881563" cy="2506663"/>
        </p:xfrm>
        <a:graphic>
          <a:graphicData uri="http://schemas.openxmlformats.org/presentationml/2006/ole">
            <p:oleObj spid="_x0000_s60420" name="CS ChemDraw Drawing" r:id="rId3" imgW="4881600" imgH="2506680" progId="">
              <p:embed/>
            </p:oleObj>
          </a:graphicData>
        </a:graphic>
      </p:graphicFrame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3581400" y="4572000"/>
            <a:ext cx="17526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609600" y="141605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 acidez de um composto é dada pela seu valor de pKa</a:t>
            </a:r>
            <a:endParaRPr lang="pt-BR" sz="2800"/>
          </a:p>
        </p:txBody>
      </p:sp>
      <p:sp>
        <p:nvSpPr>
          <p:cNvPr id="60425" name="Text Box 10"/>
          <p:cNvSpPr txBox="1">
            <a:spLocks noChangeArrowheads="1"/>
          </p:cNvSpPr>
          <p:nvPr/>
        </p:nvSpPr>
        <p:spPr bwMode="auto">
          <a:xfrm>
            <a:off x="1524000" y="533400"/>
            <a:ext cx="601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66CC"/>
                </a:solidFill>
              </a:rPr>
              <a:t>Acidez de um Composto</a:t>
            </a:r>
            <a:endParaRPr lang="pt-BR" sz="4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accent2"/>
                </a:solidFill>
              </a:rPr>
              <a:t>A Equação de Henderson–Hasselbalch </a:t>
            </a:r>
          </a:p>
        </p:txBody>
      </p:sp>
      <p:sp>
        <p:nvSpPr>
          <p:cNvPr id="61448" name="Text Box 3"/>
          <p:cNvSpPr txBox="1">
            <a:spLocks noChangeArrowheads="1"/>
          </p:cNvSpPr>
          <p:nvPr/>
        </p:nvSpPr>
        <p:spPr bwMode="auto">
          <a:xfrm>
            <a:off x="609600" y="39624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Uma substância existe principalmente em sua forma</a:t>
            </a:r>
          </a:p>
          <a:p>
            <a:r>
              <a:rPr lang="en-US" sz="2000">
                <a:solidFill>
                  <a:schemeClr val="accent2"/>
                </a:solidFill>
              </a:rPr>
              <a:t>  ácida quando pH &lt; p</a:t>
            </a:r>
            <a:r>
              <a:rPr lang="en-US" sz="2000" i="1">
                <a:solidFill>
                  <a:schemeClr val="accent2"/>
                </a:solidFill>
              </a:rPr>
              <a:t>K</a:t>
            </a:r>
            <a:r>
              <a:rPr lang="en-US" sz="2000" baseline="-25000">
                <a:solidFill>
                  <a:schemeClr val="accent2"/>
                </a:solidFill>
              </a:rPr>
              <a:t>a</a:t>
            </a:r>
            <a:endParaRPr lang="en-US" sz="2000" i="1" baseline="-25000">
              <a:solidFill>
                <a:schemeClr val="accent2"/>
              </a:solidFill>
            </a:endParaRPr>
          </a:p>
        </p:txBody>
      </p:sp>
      <p:sp>
        <p:nvSpPr>
          <p:cNvPr id="61449" name="Text Box 4"/>
          <p:cNvSpPr txBox="1">
            <a:spLocks noChangeArrowheads="1"/>
          </p:cNvSpPr>
          <p:nvPr/>
        </p:nvSpPr>
        <p:spPr bwMode="auto">
          <a:xfrm>
            <a:off x="4724400" y="4038600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hlink"/>
                </a:solidFill>
              </a:rPr>
              <a:t> Uma substância existe principalmente em sua forma</a:t>
            </a:r>
          </a:p>
          <a:p>
            <a:r>
              <a:rPr lang="en-US" sz="2000">
                <a:solidFill>
                  <a:schemeClr val="hlink"/>
                </a:solidFill>
              </a:rPr>
              <a:t>  básica quando pH &gt; p</a:t>
            </a:r>
            <a:r>
              <a:rPr lang="en-US" sz="2000" i="1">
                <a:solidFill>
                  <a:schemeClr val="hlink"/>
                </a:solidFill>
              </a:rPr>
              <a:t>K</a:t>
            </a:r>
            <a:r>
              <a:rPr lang="en-US" sz="2000" baseline="-25000">
                <a:solidFill>
                  <a:schemeClr val="hlink"/>
                </a:solidFill>
              </a:rPr>
              <a:t>a</a:t>
            </a:r>
          </a:p>
        </p:txBody>
      </p:sp>
      <p:graphicFrame>
        <p:nvGraphicFramePr>
          <p:cNvPr id="61446" name="Object 4"/>
          <p:cNvGraphicFramePr>
            <a:graphicFrameLocks noChangeAspect="1"/>
          </p:cNvGraphicFramePr>
          <p:nvPr/>
        </p:nvGraphicFramePr>
        <p:xfrm>
          <a:off x="2438400" y="1600200"/>
          <a:ext cx="3924300" cy="1257300"/>
        </p:xfrm>
        <a:graphic>
          <a:graphicData uri="http://schemas.openxmlformats.org/presentationml/2006/ole">
            <p:oleObj spid="_x0000_s61446" name="Equation" r:id="rId3" imgW="1307880" imgH="419040" progId="Equation.3">
              <p:embed/>
            </p:oleObj>
          </a:graphicData>
        </a:graphic>
      </p:graphicFrame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228600" y="3124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 Equação de Henderson-Hasselbalch relaciona o pKa e o pH</a:t>
            </a: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2520950" y="990600"/>
            <a:ext cx="3568700" cy="9779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82550" y="2368550"/>
            <a:ext cx="8978900" cy="21971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2590800" y="1136650"/>
            <a:ext cx="3395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4000">
                <a:latin typeface="Arial Rounded MT Bold" pitchFamily="34" charset="0"/>
              </a:rPr>
              <a:t>pK</a:t>
            </a:r>
            <a:r>
              <a:rPr lang="pt-BR" sz="4000" baseline="-25000">
                <a:latin typeface="Arial Rounded MT Bold" pitchFamily="34" charset="0"/>
              </a:rPr>
              <a:t>a</a:t>
            </a:r>
            <a:r>
              <a:rPr lang="pt-BR" sz="4000">
                <a:latin typeface="Arial Rounded MT Bold" pitchFamily="34" charset="0"/>
              </a:rPr>
              <a:t> = - log K</a:t>
            </a:r>
            <a:r>
              <a:rPr lang="pt-BR" sz="4000" baseline="-25000">
                <a:latin typeface="Arial Rounded MT Bold" pitchFamily="34" charset="0"/>
              </a:rPr>
              <a:t>a</a:t>
            </a:r>
          </a:p>
        </p:txBody>
      </p:sp>
      <p:sp>
        <p:nvSpPr>
          <p:cNvPr id="112644" name="Line 5"/>
          <p:cNvSpPr>
            <a:spLocks noChangeShapeType="1"/>
          </p:cNvSpPr>
          <p:nvPr/>
        </p:nvSpPr>
        <p:spPr bwMode="auto">
          <a:xfrm>
            <a:off x="762000" y="3581400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136525" y="272732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pK</a:t>
            </a:r>
            <a:r>
              <a:rPr lang="pt-BR" sz="2400" baseline="-25000">
                <a:latin typeface="Arial Rounded MT Bold" pitchFamily="34" charset="0"/>
              </a:rPr>
              <a:t>a</a:t>
            </a:r>
          </a:p>
        </p:txBody>
      </p:sp>
      <p:sp>
        <p:nvSpPr>
          <p:cNvPr id="112646" name="Line 7"/>
          <p:cNvSpPr>
            <a:spLocks noChangeShapeType="1"/>
          </p:cNvSpPr>
          <p:nvPr/>
        </p:nvSpPr>
        <p:spPr bwMode="auto">
          <a:xfrm>
            <a:off x="23622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47" name="Line 8"/>
          <p:cNvSpPr>
            <a:spLocks noChangeShapeType="1"/>
          </p:cNvSpPr>
          <p:nvPr/>
        </p:nvSpPr>
        <p:spPr bwMode="auto">
          <a:xfrm>
            <a:off x="28194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48" name="Line 9"/>
          <p:cNvSpPr>
            <a:spLocks noChangeShapeType="1"/>
          </p:cNvSpPr>
          <p:nvPr/>
        </p:nvSpPr>
        <p:spPr bwMode="auto">
          <a:xfrm>
            <a:off x="32766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49" name="Line 10"/>
          <p:cNvSpPr>
            <a:spLocks noChangeShapeType="1"/>
          </p:cNvSpPr>
          <p:nvPr/>
        </p:nvSpPr>
        <p:spPr bwMode="auto">
          <a:xfrm>
            <a:off x="37338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0" name="Line 11"/>
          <p:cNvSpPr>
            <a:spLocks noChangeShapeType="1"/>
          </p:cNvSpPr>
          <p:nvPr/>
        </p:nvSpPr>
        <p:spPr bwMode="auto">
          <a:xfrm>
            <a:off x="41910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1" name="Line 12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2" name="Line 13"/>
          <p:cNvSpPr>
            <a:spLocks noChangeShapeType="1"/>
          </p:cNvSpPr>
          <p:nvPr/>
        </p:nvSpPr>
        <p:spPr bwMode="auto">
          <a:xfrm>
            <a:off x="52578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3" name="Line 14"/>
          <p:cNvSpPr>
            <a:spLocks noChangeShapeType="1"/>
          </p:cNvSpPr>
          <p:nvPr/>
        </p:nvSpPr>
        <p:spPr bwMode="auto">
          <a:xfrm>
            <a:off x="57150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4" name="Line 15"/>
          <p:cNvSpPr>
            <a:spLocks noChangeShapeType="1"/>
          </p:cNvSpPr>
          <p:nvPr/>
        </p:nvSpPr>
        <p:spPr bwMode="auto">
          <a:xfrm>
            <a:off x="61722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5" name="Line 16"/>
          <p:cNvSpPr>
            <a:spLocks noChangeShapeType="1"/>
          </p:cNvSpPr>
          <p:nvPr/>
        </p:nvSpPr>
        <p:spPr bwMode="auto">
          <a:xfrm>
            <a:off x="66294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6" name="Line 17"/>
          <p:cNvSpPr>
            <a:spLocks noChangeShapeType="1"/>
          </p:cNvSpPr>
          <p:nvPr/>
        </p:nvSpPr>
        <p:spPr bwMode="auto">
          <a:xfrm>
            <a:off x="71628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7" name="Line 18"/>
          <p:cNvSpPr>
            <a:spLocks noChangeShapeType="1"/>
          </p:cNvSpPr>
          <p:nvPr/>
        </p:nvSpPr>
        <p:spPr bwMode="auto">
          <a:xfrm>
            <a:off x="76962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8" name="Line 19"/>
          <p:cNvSpPr>
            <a:spLocks noChangeShapeType="1"/>
          </p:cNvSpPr>
          <p:nvPr/>
        </p:nvSpPr>
        <p:spPr bwMode="auto">
          <a:xfrm>
            <a:off x="81534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59" name="Line 20"/>
          <p:cNvSpPr>
            <a:spLocks noChangeShapeType="1"/>
          </p:cNvSpPr>
          <p:nvPr/>
        </p:nvSpPr>
        <p:spPr bwMode="auto">
          <a:xfrm>
            <a:off x="86106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60" name="Rectangle 21"/>
          <p:cNvSpPr>
            <a:spLocks noChangeArrowheads="1"/>
          </p:cNvSpPr>
          <p:nvPr/>
        </p:nvSpPr>
        <p:spPr bwMode="auto">
          <a:xfrm>
            <a:off x="8366125" y="2955925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14</a:t>
            </a:r>
          </a:p>
        </p:txBody>
      </p:sp>
      <p:sp>
        <p:nvSpPr>
          <p:cNvPr id="112661" name="Rectangle 22"/>
          <p:cNvSpPr>
            <a:spLocks noChangeArrowheads="1"/>
          </p:cNvSpPr>
          <p:nvPr/>
        </p:nvSpPr>
        <p:spPr bwMode="auto">
          <a:xfrm>
            <a:off x="7432675" y="2979738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12</a:t>
            </a:r>
          </a:p>
        </p:txBody>
      </p:sp>
      <p:sp>
        <p:nvSpPr>
          <p:cNvPr id="112662" name="Rectangle 23"/>
          <p:cNvSpPr>
            <a:spLocks noChangeArrowheads="1"/>
          </p:cNvSpPr>
          <p:nvPr/>
        </p:nvSpPr>
        <p:spPr bwMode="auto">
          <a:xfrm>
            <a:off x="6365875" y="298450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10</a:t>
            </a:r>
          </a:p>
        </p:txBody>
      </p:sp>
      <p:sp>
        <p:nvSpPr>
          <p:cNvPr id="112663" name="Rectangle 24"/>
          <p:cNvSpPr>
            <a:spLocks noChangeArrowheads="1"/>
          </p:cNvSpPr>
          <p:nvPr/>
        </p:nvSpPr>
        <p:spPr bwMode="auto">
          <a:xfrm>
            <a:off x="5546725" y="29845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8</a:t>
            </a:r>
          </a:p>
        </p:txBody>
      </p:sp>
      <p:sp>
        <p:nvSpPr>
          <p:cNvPr id="112664" name="Rectangle 25"/>
          <p:cNvSpPr>
            <a:spLocks noChangeArrowheads="1"/>
          </p:cNvSpPr>
          <p:nvPr/>
        </p:nvSpPr>
        <p:spPr bwMode="auto">
          <a:xfrm>
            <a:off x="4556125" y="29845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6</a:t>
            </a:r>
          </a:p>
        </p:txBody>
      </p:sp>
      <p:sp>
        <p:nvSpPr>
          <p:cNvPr id="112665" name="Rectangle 26"/>
          <p:cNvSpPr>
            <a:spLocks noChangeArrowheads="1"/>
          </p:cNvSpPr>
          <p:nvPr/>
        </p:nvSpPr>
        <p:spPr bwMode="auto">
          <a:xfrm>
            <a:off x="3565525" y="29845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4</a:t>
            </a:r>
          </a:p>
        </p:txBody>
      </p:sp>
      <p:sp>
        <p:nvSpPr>
          <p:cNvPr id="112666" name="Rectangle 27"/>
          <p:cNvSpPr>
            <a:spLocks noChangeArrowheads="1"/>
          </p:cNvSpPr>
          <p:nvPr/>
        </p:nvSpPr>
        <p:spPr bwMode="auto">
          <a:xfrm>
            <a:off x="2651125" y="29845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2</a:t>
            </a:r>
          </a:p>
        </p:txBody>
      </p:sp>
      <p:sp>
        <p:nvSpPr>
          <p:cNvPr id="112667" name="Line 28"/>
          <p:cNvSpPr>
            <a:spLocks noChangeShapeType="1"/>
          </p:cNvSpPr>
          <p:nvPr/>
        </p:nvSpPr>
        <p:spPr bwMode="auto">
          <a:xfrm>
            <a:off x="19050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68" name="Line 29"/>
          <p:cNvSpPr>
            <a:spLocks noChangeShapeType="1"/>
          </p:cNvSpPr>
          <p:nvPr/>
        </p:nvSpPr>
        <p:spPr bwMode="auto">
          <a:xfrm>
            <a:off x="14478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69" name="Rectangle 30"/>
          <p:cNvSpPr>
            <a:spLocks noChangeArrowheads="1"/>
          </p:cNvSpPr>
          <p:nvPr/>
        </p:nvSpPr>
        <p:spPr bwMode="auto">
          <a:xfrm>
            <a:off x="1736725" y="29845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0</a:t>
            </a:r>
          </a:p>
        </p:txBody>
      </p:sp>
      <p:sp>
        <p:nvSpPr>
          <p:cNvPr id="112670" name="Rectangle 31"/>
          <p:cNvSpPr>
            <a:spLocks noChangeArrowheads="1"/>
          </p:cNvSpPr>
          <p:nvPr/>
        </p:nvSpPr>
        <p:spPr bwMode="auto">
          <a:xfrm>
            <a:off x="1050925" y="2468563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000">
                <a:solidFill>
                  <a:srgbClr val="CC0000"/>
                </a:solidFill>
                <a:latin typeface="Arial Rounded MT Bold" pitchFamily="34" charset="0"/>
              </a:rPr>
              <a:t>Ácidos fortes</a:t>
            </a:r>
          </a:p>
        </p:txBody>
      </p:sp>
      <p:sp>
        <p:nvSpPr>
          <p:cNvPr id="112671" name="Rectangle 32"/>
          <p:cNvSpPr>
            <a:spLocks noChangeArrowheads="1"/>
          </p:cNvSpPr>
          <p:nvPr/>
        </p:nvSpPr>
        <p:spPr bwMode="auto">
          <a:xfrm>
            <a:off x="6765925" y="2468563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000">
                <a:solidFill>
                  <a:schemeClr val="accent2"/>
                </a:solidFill>
                <a:latin typeface="Arial Rounded MT Bold" pitchFamily="34" charset="0"/>
              </a:rPr>
              <a:t>Bases fortes</a:t>
            </a:r>
          </a:p>
        </p:txBody>
      </p:sp>
      <p:sp>
        <p:nvSpPr>
          <p:cNvPr id="112672" name="Rectangle 33"/>
          <p:cNvSpPr>
            <a:spLocks noChangeArrowheads="1"/>
          </p:cNvSpPr>
          <p:nvPr/>
        </p:nvSpPr>
        <p:spPr bwMode="auto">
          <a:xfrm>
            <a:off x="212725" y="4022725"/>
            <a:ext cx="53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K</a:t>
            </a:r>
            <a:r>
              <a:rPr lang="pt-BR" sz="2400" baseline="-25000">
                <a:latin typeface="Arial Rounded MT Bold" pitchFamily="34" charset="0"/>
              </a:rPr>
              <a:t>a</a:t>
            </a:r>
          </a:p>
        </p:txBody>
      </p:sp>
      <p:sp>
        <p:nvSpPr>
          <p:cNvPr id="112673" name="Rectangle 34"/>
          <p:cNvSpPr>
            <a:spLocks noChangeArrowheads="1"/>
          </p:cNvSpPr>
          <p:nvPr/>
        </p:nvSpPr>
        <p:spPr bwMode="auto">
          <a:xfrm>
            <a:off x="8213725" y="3870325"/>
            <a:ext cx="85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10</a:t>
            </a:r>
            <a:r>
              <a:rPr lang="pt-BR" sz="2400" baseline="30000">
                <a:latin typeface="Arial Rounded MT Bold" pitchFamily="34" charset="0"/>
              </a:rPr>
              <a:t>-14</a:t>
            </a:r>
          </a:p>
        </p:txBody>
      </p:sp>
      <p:sp>
        <p:nvSpPr>
          <p:cNvPr id="112674" name="Rectangle 35"/>
          <p:cNvSpPr>
            <a:spLocks noChangeArrowheads="1"/>
          </p:cNvSpPr>
          <p:nvPr/>
        </p:nvSpPr>
        <p:spPr bwMode="auto">
          <a:xfrm>
            <a:off x="6308725" y="3870325"/>
            <a:ext cx="85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10</a:t>
            </a:r>
            <a:r>
              <a:rPr lang="pt-BR" sz="2400" baseline="30000">
                <a:latin typeface="Arial Rounded MT Bold" pitchFamily="34" charset="0"/>
              </a:rPr>
              <a:t>-10</a:t>
            </a:r>
          </a:p>
        </p:txBody>
      </p:sp>
      <p:sp>
        <p:nvSpPr>
          <p:cNvPr id="112675" name="Rectangle 36"/>
          <p:cNvSpPr>
            <a:spLocks noChangeArrowheads="1"/>
          </p:cNvSpPr>
          <p:nvPr/>
        </p:nvSpPr>
        <p:spPr bwMode="auto">
          <a:xfrm>
            <a:off x="4403725" y="3870325"/>
            <a:ext cx="73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10</a:t>
            </a:r>
            <a:r>
              <a:rPr lang="pt-BR" sz="2400" baseline="30000">
                <a:latin typeface="Arial Rounded MT Bold" pitchFamily="34" charset="0"/>
              </a:rPr>
              <a:t>-6</a:t>
            </a:r>
          </a:p>
        </p:txBody>
      </p:sp>
      <p:sp>
        <p:nvSpPr>
          <p:cNvPr id="112676" name="Rectangle 37"/>
          <p:cNvSpPr>
            <a:spLocks noChangeArrowheads="1"/>
          </p:cNvSpPr>
          <p:nvPr/>
        </p:nvSpPr>
        <p:spPr bwMode="auto">
          <a:xfrm>
            <a:off x="2474913" y="3870325"/>
            <a:ext cx="735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10</a:t>
            </a:r>
            <a:r>
              <a:rPr lang="pt-BR" sz="2400" baseline="30000">
                <a:latin typeface="Arial Rounded MT Bold" pitchFamily="34" charset="0"/>
              </a:rPr>
              <a:t>-2</a:t>
            </a:r>
          </a:p>
        </p:txBody>
      </p:sp>
      <p:sp>
        <p:nvSpPr>
          <p:cNvPr id="112677" name="Line 38"/>
          <p:cNvSpPr>
            <a:spLocks noChangeShapeType="1"/>
          </p:cNvSpPr>
          <p:nvPr/>
        </p:nvSpPr>
        <p:spPr bwMode="auto">
          <a:xfrm>
            <a:off x="990600" y="3429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2743" name="Rectangle 39"/>
          <p:cNvSpPr>
            <a:spLocks noChangeArrowheads="1"/>
          </p:cNvSpPr>
          <p:nvPr/>
        </p:nvSpPr>
        <p:spPr bwMode="auto">
          <a:xfrm>
            <a:off x="444500" y="228600"/>
            <a:ext cx="748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pt-BR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Comparação de Valores pK</a:t>
            </a:r>
            <a:r>
              <a:rPr lang="pt-BR" sz="36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</a:t>
            </a:r>
            <a:r>
              <a:rPr lang="pt-BR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e K</a:t>
            </a:r>
            <a:r>
              <a:rPr lang="pt-BR" sz="36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</a:t>
            </a:r>
            <a:endParaRPr lang="pt-BR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2679" name="Line 40"/>
          <p:cNvSpPr>
            <a:spLocks noChangeShapeType="1"/>
          </p:cNvSpPr>
          <p:nvPr/>
        </p:nvSpPr>
        <p:spPr bwMode="auto">
          <a:xfrm>
            <a:off x="1905000" y="4038600"/>
            <a:ext cx="685800" cy="838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2680" name="Rectangle 41"/>
          <p:cNvSpPr>
            <a:spLocks noChangeArrowheads="1"/>
          </p:cNvSpPr>
          <p:nvPr/>
        </p:nvSpPr>
        <p:spPr bwMode="auto">
          <a:xfrm>
            <a:off x="2574925" y="4852988"/>
            <a:ext cx="3527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000">
                <a:solidFill>
                  <a:schemeClr val="accent2"/>
                </a:solidFill>
                <a:latin typeface="Arial Rounded MT Bold" pitchFamily="34" charset="0"/>
              </a:rPr>
              <a:t>Os menores valores de pK</a:t>
            </a:r>
            <a:r>
              <a:rPr lang="pt-BR" sz="2000" baseline="-25000">
                <a:solidFill>
                  <a:schemeClr val="accent2"/>
                </a:solidFill>
                <a:latin typeface="Arial Rounded MT Bold" pitchFamily="34" charset="0"/>
              </a:rPr>
              <a:t>a</a:t>
            </a:r>
            <a:endParaRPr lang="pt-BR" sz="200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0" hangingPunct="0"/>
            <a:r>
              <a:rPr lang="pt-BR" sz="2000">
                <a:solidFill>
                  <a:schemeClr val="accent2"/>
                </a:solidFill>
                <a:latin typeface="Arial Rounded MT Bold" pitchFamily="34" charset="0"/>
              </a:rPr>
              <a:t>O ácido é forte</a:t>
            </a:r>
          </a:p>
        </p:txBody>
      </p:sp>
      <p:sp>
        <p:nvSpPr>
          <p:cNvPr id="112681" name="Rectangle 42"/>
          <p:cNvSpPr>
            <a:spLocks noChangeArrowheads="1"/>
          </p:cNvSpPr>
          <p:nvPr/>
        </p:nvSpPr>
        <p:spPr bwMode="auto">
          <a:xfrm>
            <a:off x="822325" y="29845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-2</a:t>
            </a:r>
          </a:p>
        </p:txBody>
      </p:sp>
      <p:sp>
        <p:nvSpPr>
          <p:cNvPr id="112682" name="Rectangle 43"/>
          <p:cNvSpPr>
            <a:spLocks noChangeArrowheads="1"/>
          </p:cNvSpPr>
          <p:nvPr/>
        </p:nvSpPr>
        <p:spPr bwMode="auto">
          <a:xfrm>
            <a:off x="798513" y="3870325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10</a:t>
            </a:r>
            <a:r>
              <a:rPr lang="pt-BR" sz="2400" baseline="30000">
                <a:latin typeface="Arial Rounded MT Bold" pitchFamily="34" charset="0"/>
              </a:rPr>
              <a:t>2</a:t>
            </a:r>
          </a:p>
        </p:txBody>
      </p:sp>
      <p:sp>
        <p:nvSpPr>
          <p:cNvPr id="112683" name="Rectangle 44"/>
          <p:cNvSpPr>
            <a:spLocks noChangeArrowheads="1"/>
          </p:cNvSpPr>
          <p:nvPr/>
        </p:nvSpPr>
        <p:spPr bwMode="auto">
          <a:xfrm>
            <a:off x="1524000" y="5638800"/>
            <a:ext cx="6446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pt-BR" sz="2000">
                <a:latin typeface="Arial Rounded MT Bold" pitchFamily="34" charset="0"/>
              </a:rPr>
              <a:t>O pK</a:t>
            </a:r>
            <a:r>
              <a:rPr lang="pt-BR" sz="2000" baseline="-25000">
                <a:latin typeface="Arial Rounded MT Bold" pitchFamily="34" charset="0"/>
              </a:rPr>
              <a:t>a</a:t>
            </a:r>
            <a:r>
              <a:rPr lang="pt-BR" sz="2000">
                <a:latin typeface="Arial Rounded MT Bold" pitchFamily="34" charset="0"/>
              </a:rPr>
              <a:t> é usado para descrever a força dos ácidos .</a:t>
            </a:r>
          </a:p>
          <a:p>
            <a:pPr eaLnBrk="0" hangingPunct="0">
              <a:buFontTx/>
              <a:buChar char="•"/>
            </a:pPr>
            <a:r>
              <a:rPr lang="pt-BR" sz="2000">
                <a:latin typeface="Arial Rounded MT Bold" pitchFamily="34" charset="0"/>
              </a:rPr>
              <a:t>É um númro único, sem expoentes..</a:t>
            </a:r>
          </a:p>
          <a:p>
            <a:pPr eaLnBrk="0" hangingPunct="0"/>
            <a:endParaRPr lang="pt-BR" sz="200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ChangeArrowheads="1"/>
          </p:cNvSpPr>
          <p:nvPr/>
        </p:nvSpPr>
        <p:spPr bwMode="auto">
          <a:xfrm>
            <a:off x="165100" y="1524000"/>
            <a:ext cx="8750300" cy="1130300"/>
          </a:xfrm>
          <a:prstGeom prst="rect">
            <a:avLst/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11138" y="1752600"/>
            <a:ext cx="862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pt-BR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FATORES QUE AUMENTAM A ACIDEZ</a:t>
            </a:r>
          </a:p>
        </p:txBody>
      </p:sp>
      <p:sp>
        <p:nvSpPr>
          <p:cNvPr id="114691" name="Rectangle 9"/>
          <p:cNvSpPr>
            <a:spLocks noChangeArrowheads="1"/>
          </p:cNvSpPr>
          <p:nvPr/>
        </p:nvSpPr>
        <p:spPr bwMode="auto">
          <a:xfrm>
            <a:off x="1371600" y="3048000"/>
            <a:ext cx="622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solidFill>
                  <a:srgbClr val="000000"/>
                </a:solidFill>
                <a:latin typeface="Arial Rounded MT Bold" pitchFamily="34" charset="0"/>
              </a:rPr>
              <a:t>ESTABILIZAÇÃO DA BASE CONJUGADA</a:t>
            </a:r>
          </a:p>
        </p:txBody>
      </p:sp>
      <p:sp>
        <p:nvSpPr>
          <p:cNvPr id="114692" name="Rectangle 10"/>
          <p:cNvSpPr>
            <a:spLocks noChangeArrowheads="1"/>
          </p:cNvSpPr>
          <p:nvPr/>
        </p:nvSpPr>
        <p:spPr bwMode="auto">
          <a:xfrm>
            <a:off x="1720850" y="4044950"/>
            <a:ext cx="787400" cy="749300"/>
          </a:xfrm>
          <a:prstGeom prst="rect">
            <a:avLst/>
          </a:prstGeom>
          <a:solidFill>
            <a:srgbClr val="99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4693" name="Rectangle 11"/>
          <p:cNvSpPr>
            <a:spLocks noChangeArrowheads="1"/>
          </p:cNvSpPr>
          <p:nvPr/>
        </p:nvSpPr>
        <p:spPr bwMode="auto">
          <a:xfrm>
            <a:off x="7016750" y="4064000"/>
            <a:ext cx="673100" cy="7493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4694" name="Rectangle 12"/>
          <p:cNvSpPr>
            <a:spLocks noChangeArrowheads="1"/>
          </p:cNvSpPr>
          <p:nvPr/>
        </p:nvSpPr>
        <p:spPr bwMode="auto">
          <a:xfrm>
            <a:off x="1736725" y="4160838"/>
            <a:ext cx="2522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3200">
                <a:latin typeface="Arial Rounded MT Bold" pitchFamily="34" charset="0"/>
              </a:rPr>
              <a:t>HA  +  H</a:t>
            </a:r>
            <a:r>
              <a:rPr lang="pt-BR" sz="3200" baseline="-25000">
                <a:latin typeface="Arial Rounded MT Bold" pitchFamily="34" charset="0"/>
              </a:rPr>
              <a:t>2</a:t>
            </a:r>
            <a:r>
              <a:rPr lang="pt-BR" sz="3200">
                <a:latin typeface="Arial Rounded MT Bold" pitchFamily="34" charset="0"/>
              </a:rPr>
              <a:t>O   </a:t>
            </a:r>
          </a:p>
        </p:txBody>
      </p:sp>
      <p:sp>
        <p:nvSpPr>
          <p:cNvPr id="114695" name="Line 13"/>
          <p:cNvSpPr>
            <a:spLocks noChangeShapeType="1"/>
          </p:cNvSpPr>
          <p:nvPr/>
        </p:nvSpPr>
        <p:spPr bwMode="auto">
          <a:xfrm>
            <a:off x="4267200" y="4343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pt-BR"/>
          </a:p>
        </p:txBody>
      </p:sp>
      <p:sp>
        <p:nvSpPr>
          <p:cNvPr id="114696" name="Line 14"/>
          <p:cNvSpPr>
            <a:spLocks noChangeShapeType="1"/>
          </p:cNvSpPr>
          <p:nvPr/>
        </p:nvSpPr>
        <p:spPr bwMode="auto">
          <a:xfrm>
            <a:off x="4267200" y="4495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4697" name="Rectangle 15"/>
          <p:cNvSpPr>
            <a:spLocks noChangeArrowheads="1"/>
          </p:cNvSpPr>
          <p:nvPr/>
        </p:nvSpPr>
        <p:spPr bwMode="auto">
          <a:xfrm>
            <a:off x="5318125" y="4160838"/>
            <a:ext cx="2586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3200">
                <a:latin typeface="Arial Rounded MT Bold" pitchFamily="34" charset="0"/>
              </a:rPr>
              <a:t>H</a:t>
            </a:r>
            <a:r>
              <a:rPr lang="pt-BR" sz="3200" baseline="-25000">
                <a:latin typeface="Arial Rounded MT Bold" pitchFamily="34" charset="0"/>
              </a:rPr>
              <a:t>3</a:t>
            </a:r>
            <a:r>
              <a:rPr lang="pt-BR" sz="3200">
                <a:latin typeface="Arial Rounded MT Bold" pitchFamily="34" charset="0"/>
              </a:rPr>
              <a:t>O</a:t>
            </a:r>
            <a:r>
              <a:rPr lang="pt-BR" sz="3200" baseline="30000">
                <a:latin typeface="Arial Rounded MT Bold" pitchFamily="34" charset="0"/>
              </a:rPr>
              <a:t>+</a:t>
            </a:r>
            <a:r>
              <a:rPr lang="pt-BR" sz="3200">
                <a:latin typeface="Arial Rounded MT Bold" pitchFamily="34" charset="0"/>
              </a:rPr>
              <a:t>  +    A</a:t>
            </a:r>
            <a:r>
              <a:rPr lang="pt-BR" sz="4000" baseline="30000">
                <a:latin typeface="Arial Rounded MT Bold" pitchFamily="34" charset="0"/>
              </a:rPr>
              <a:t>-</a:t>
            </a:r>
            <a:r>
              <a:rPr lang="pt-BR" sz="3200">
                <a:latin typeface="Arial Rounded MT Bold" pitchFamily="34" charset="0"/>
              </a:rPr>
              <a:t>  </a:t>
            </a:r>
          </a:p>
        </p:txBody>
      </p:sp>
      <p:sp>
        <p:nvSpPr>
          <p:cNvPr id="114698" name="Text Box 17"/>
          <p:cNvSpPr txBox="1">
            <a:spLocks noChangeArrowheads="1"/>
          </p:cNvSpPr>
          <p:nvPr/>
        </p:nvSpPr>
        <p:spPr bwMode="auto">
          <a:xfrm>
            <a:off x="457200" y="52578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Quando mais for estabilizada a base conjugada (A</a:t>
            </a:r>
            <a:r>
              <a:rPr lang="en-US" sz="2400" baseline="30000"/>
              <a:t>-)</a:t>
            </a:r>
            <a:r>
              <a:rPr lang="en-US" sz="2400"/>
              <a:t>, o equilíbrio se deslocará para a direita e, conseguentemente aumentará a concentração do ácido (H</a:t>
            </a:r>
            <a:r>
              <a:rPr lang="en-US" sz="2400" baseline="-25000"/>
              <a:t>3</a:t>
            </a:r>
            <a:r>
              <a:rPr lang="en-US" sz="2400"/>
              <a:t>O</a:t>
            </a:r>
            <a:r>
              <a:rPr lang="en-US" sz="2400" baseline="30000"/>
              <a:t>+</a:t>
            </a:r>
            <a:r>
              <a:rPr lang="en-US" sz="2400"/>
              <a:t>)</a:t>
            </a:r>
            <a:endParaRPr lang="pt-BR"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/>
        </p:nvSpPr>
        <p:spPr bwMode="auto">
          <a:xfrm>
            <a:off x="5334000" y="457200"/>
            <a:ext cx="3563938" cy="54102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250825" y="692150"/>
            <a:ext cx="4838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800">
                <a:latin typeface="Arial Rounded MT Bold" pitchFamily="34" charset="0"/>
              </a:rPr>
              <a:t>Iremos estudar os fatores</a:t>
            </a:r>
            <a:br>
              <a:rPr lang="pt-BR" sz="2800">
                <a:latin typeface="Arial Rounded MT Bold" pitchFamily="34" charset="0"/>
              </a:rPr>
            </a:br>
            <a:r>
              <a:rPr lang="pt-BR" sz="2800">
                <a:latin typeface="Arial Rounded MT Bold" pitchFamily="34" charset="0"/>
              </a:rPr>
              <a:t> que levam a diminuição da</a:t>
            </a:r>
            <a:br>
              <a:rPr lang="pt-BR" sz="2800">
                <a:latin typeface="Arial Rounded MT Bold" pitchFamily="34" charset="0"/>
              </a:rPr>
            </a:br>
            <a:r>
              <a:rPr lang="pt-BR" sz="2800">
                <a:latin typeface="Arial Rounded MT Bold" pitchFamily="34" charset="0"/>
              </a:rPr>
              <a:t> energia (estabilização) da </a:t>
            </a:r>
            <a:br>
              <a:rPr lang="pt-BR" sz="2800">
                <a:latin typeface="Arial Rounded MT Bold" pitchFamily="34" charset="0"/>
              </a:rPr>
            </a:br>
            <a:r>
              <a:rPr lang="pt-BR" sz="2800">
                <a:latin typeface="Arial Rounded MT Bold" pitchFamily="34" charset="0"/>
              </a:rPr>
              <a:t>base conjugada.</a:t>
            </a:r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990600" y="3352800"/>
            <a:ext cx="3532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800">
                <a:latin typeface="Arial Rounded MT Bold" pitchFamily="34" charset="0"/>
              </a:rPr>
              <a:t>A estabilização da</a:t>
            </a:r>
          </a:p>
          <a:p>
            <a:pPr eaLnBrk="0" hangingPunct="0"/>
            <a:r>
              <a:rPr lang="pt-BR" sz="2800">
                <a:latin typeface="Arial Rounded MT Bold" pitchFamily="34" charset="0"/>
              </a:rPr>
              <a:t>base conjugada faz</a:t>
            </a:r>
          </a:p>
          <a:p>
            <a:pPr eaLnBrk="0" hangingPunct="0"/>
            <a:r>
              <a:rPr lang="pt-BR" sz="2800">
                <a:latin typeface="Arial Rounded MT Bold" pitchFamily="34" charset="0"/>
              </a:rPr>
              <a:t>com que o ácido</a:t>
            </a:r>
          </a:p>
          <a:p>
            <a:pPr eaLnBrk="0" hangingPunct="0"/>
            <a:r>
              <a:rPr lang="pt-BR" sz="2800">
                <a:latin typeface="Arial Rounded MT Bold" pitchFamily="34" charset="0"/>
              </a:rPr>
              <a:t>seja forte.</a:t>
            </a: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5392738" y="6096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  <a:t>ALGUNS FATORES</a:t>
            </a:r>
            <a:b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</a:br>
            <a: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  <a:t> DE ESTABILIZAÇÃO</a:t>
            </a:r>
          </a:p>
        </p:txBody>
      </p:sp>
      <p:sp>
        <p:nvSpPr>
          <p:cNvPr id="115717" name="Rectangle 6"/>
          <p:cNvSpPr>
            <a:spLocks noChangeArrowheads="1"/>
          </p:cNvSpPr>
          <p:nvPr/>
        </p:nvSpPr>
        <p:spPr bwMode="auto">
          <a:xfrm>
            <a:off x="5545138" y="1447800"/>
            <a:ext cx="234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1 Ressonância</a:t>
            </a:r>
          </a:p>
        </p:txBody>
      </p:sp>
      <p:sp>
        <p:nvSpPr>
          <p:cNvPr id="115718" name="Rectangle 7"/>
          <p:cNvSpPr>
            <a:spLocks noChangeArrowheads="1"/>
          </p:cNvSpPr>
          <p:nvPr/>
        </p:nvSpPr>
        <p:spPr bwMode="auto">
          <a:xfrm>
            <a:off x="5621338" y="2057400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2 Eletronegatividade</a:t>
            </a:r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5621338" y="2689225"/>
            <a:ext cx="327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3 Tamanho do átomo</a:t>
            </a:r>
          </a:p>
        </p:txBody>
      </p:sp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5621338" y="3222625"/>
            <a:ext cx="232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4 Hibridização</a:t>
            </a:r>
          </a:p>
        </p:txBody>
      </p:sp>
      <p:sp>
        <p:nvSpPr>
          <p:cNvPr id="115721" name="Rectangle 10"/>
          <p:cNvSpPr>
            <a:spLocks noChangeArrowheads="1"/>
          </p:cNvSpPr>
          <p:nvPr/>
        </p:nvSpPr>
        <p:spPr bwMode="auto">
          <a:xfrm>
            <a:off x="5621338" y="3736975"/>
            <a:ext cx="288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5 Efeitos indutivos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5" descr="FG01_18-43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19772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Text Box 6"/>
          <p:cNvSpPr txBox="1">
            <a:spLocks noChangeArrowheads="1"/>
          </p:cNvSpPr>
          <p:nvPr/>
        </p:nvSpPr>
        <p:spPr bwMode="auto">
          <a:xfrm>
            <a:off x="92075" y="330200"/>
            <a:ext cx="88995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Quando os átomos têm tamanhos muito diferentes, o </a:t>
            </a:r>
          </a:p>
          <a:p>
            <a:r>
              <a:rPr lang="en-US" sz="2800">
                <a:solidFill>
                  <a:schemeClr val="accent2"/>
                </a:solidFill>
              </a:rPr>
              <a:t>  ácido mais forte é aquele em que o próton liga-se ao</a:t>
            </a:r>
          </a:p>
          <a:p>
            <a:r>
              <a:rPr lang="en-US" sz="2800">
                <a:solidFill>
                  <a:schemeClr val="accent2"/>
                </a:solidFill>
              </a:rPr>
              <a:t>  maior átomo (variação na mesma família)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6" descr="FG01_18-41UN"/>
          <p:cNvPicPr>
            <a:picLocks noChangeAspect="1" noChangeArrowheads="1"/>
          </p:cNvPicPr>
          <p:nvPr/>
        </p:nvPicPr>
        <p:blipFill>
          <a:blip r:embed="rId2"/>
          <a:srcRect t="28369" b="23404"/>
          <a:stretch>
            <a:fillRect/>
          </a:stretch>
        </p:blipFill>
        <p:spPr bwMode="auto">
          <a:xfrm>
            <a:off x="2590800" y="1752600"/>
            <a:ext cx="358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82563" y="381000"/>
            <a:ext cx="85042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Quando os átomos têm o mesmo tamanho, o ácido</a:t>
            </a:r>
          </a:p>
          <a:p>
            <a:r>
              <a:rPr lang="en-US" sz="2800">
                <a:solidFill>
                  <a:schemeClr val="accent2"/>
                </a:solidFill>
              </a:rPr>
              <a:t>   mais forte terá o seu próton ligado ao átomo mais</a:t>
            </a:r>
          </a:p>
          <a:p>
            <a:r>
              <a:rPr lang="en-US" sz="2800">
                <a:solidFill>
                  <a:schemeClr val="accent2"/>
                </a:solidFill>
              </a:rPr>
              <a:t>   eletronegativo (variação no mesmo período)</a:t>
            </a:r>
          </a:p>
        </p:txBody>
      </p:sp>
      <p:pic>
        <p:nvPicPr>
          <p:cNvPr id="117763" name="Picture 11"/>
          <p:cNvPicPr>
            <a:picLocks noChangeAspect="1" noChangeArrowheads="1"/>
          </p:cNvPicPr>
          <p:nvPr/>
        </p:nvPicPr>
        <p:blipFill>
          <a:blip r:embed="rId3"/>
          <a:srcRect t="24162" b="24139"/>
          <a:stretch>
            <a:fillRect/>
          </a:stretch>
        </p:blipFill>
        <p:spPr bwMode="auto">
          <a:xfrm>
            <a:off x="457200" y="3048000"/>
            <a:ext cx="83820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G01_01-11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70104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FG01_01-10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10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2127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Mapas dos Potenciais Eletrostáticos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70691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1965325" y="2803525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  <a:t>10</a:t>
            </a: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3698875" y="10509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  <a:t>7.2</a:t>
            </a: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3736975" y="57753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  <a:t>7.3</a:t>
            </a:r>
          </a:p>
        </p:txBody>
      </p:sp>
      <p:sp>
        <p:nvSpPr>
          <p:cNvPr id="118789" name="Rectangle 6"/>
          <p:cNvSpPr>
            <a:spLocks noChangeArrowheads="1"/>
          </p:cNvSpPr>
          <p:nvPr/>
        </p:nvSpPr>
        <p:spPr bwMode="auto">
          <a:xfrm>
            <a:off x="7413625" y="28035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  <a:t>0.4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371600" y="457200"/>
            <a:ext cx="6021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pt-BR" sz="280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Valores de pKa de NITROFENOLS</a:t>
            </a:r>
          </a:p>
        </p:txBody>
      </p:sp>
      <p:sp>
        <p:nvSpPr>
          <p:cNvPr id="118791" name="Rectangle 8"/>
          <p:cNvSpPr>
            <a:spLocks noChangeArrowheads="1"/>
          </p:cNvSpPr>
          <p:nvPr/>
        </p:nvSpPr>
        <p:spPr bwMode="auto">
          <a:xfrm>
            <a:off x="3657600" y="2819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  <a:t>9.3</a:t>
            </a:r>
          </a:p>
        </p:txBody>
      </p:sp>
      <p:sp>
        <p:nvSpPr>
          <p:cNvPr id="118792" name="Rectangle 9"/>
          <p:cNvSpPr>
            <a:spLocks noChangeArrowheads="1"/>
          </p:cNvSpPr>
          <p:nvPr/>
        </p:nvSpPr>
        <p:spPr bwMode="auto">
          <a:xfrm>
            <a:off x="5661025" y="280352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solidFill>
                  <a:schemeClr val="accent2"/>
                </a:solidFill>
                <a:latin typeface="Arial Rounded MT Bold" pitchFamily="34" charset="0"/>
              </a:rPr>
              <a:t>4.0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ChangeArrowheads="1"/>
          </p:cNvSpPr>
          <p:nvPr/>
        </p:nvSpPr>
        <p:spPr bwMode="auto">
          <a:xfrm>
            <a:off x="1295400" y="762000"/>
            <a:ext cx="4191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3700" b="1">
                <a:solidFill>
                  <a:srgbClr val="0000FF"/>
                </a:solidFill>
                <a:latin typeface="Arial Rounded MT Bold" pitchFamily="34" charset="0"/>
              </a:rPr>
              <a:t>_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62000" y="304800"/>
            <a:ext cx="7024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pt-B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RESONANCE IN </a:t>
            </a:r>
            <a:r>
              <a:rPr lang="pt-BR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</a:t>
            </a:r>
            <a:r>
              <a:rPr lang="pt-BR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--NITROPHENOL</a:t>
            </a:r>
          </a:p>
        </p:txBody>
      </p:sp>
      <p:grpSp>
        <p:nvGrpSpPr>
          <p:cNvPr id="120835" name="Group 262"/>
          <p:cNvGrpSpPr>
            <a:grpSpLocks/>
          </p:cNvGrpSpPr>
          <p:nvPr/>
        </p:nvGrpSpPr>
        <p:grpSpPr bwMode="auto">
          <a:xfrm>
            <a:off x="685800" y="1019175"/>
            <a:ext cx="8391525" cy="5381625"/>
            <a:chOff x="432" y="642"/>
            <a:chExt cx="5286" cy="3390"/>
          </a:xfrm>
        </p:grpSpPr>
        <p:sp>
          <p:nvSpPr>
            <p:cNvPr id="120836" name="Rectangle 5"/>
            <p:cNvSpPr>
              <a:spLocks noChangeArrowheads="1"/>
            </p:cNvSpPr>
            <p:nvPr/>
          </p:nvSpPr>
          <p:spPr bwMode="auto">
            <a:xfrm>
              <a:off x="3437" y="2188"/>
              <a:ext cx="1130" cy="1776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837" name="Freeform 6"/>
            <p:cNvSpPr>
              <a:spLocks/>
            </p:cNvSpPr>
            <p:nvPr/>
          </p:nvSpPr>
          <p:spPr bwMode="auto">
            <a:xfrm>
              <a:off x="967" y="3304"/>
              <a:ext cx="78" cy="124"/>
            </a:xfrm>
            <a:custGeom>
              <a:avLst/>
              <a:gdLst>
                <a:gd name="T0" fmla="*/ 60 w 86"/>
                <a:gd name="T1" fmla="*/ 121 h 140"/>
                <a:gd name="T2" fmla="*/ 61 w 86"/>
                <a:gd name="T3" fmla="*/ 119 h 140"/>
                <a:gd name="T4" fmla="*/ 63 w 86"/>
                <a:gd name="T5" fmla="*/ 116 h 140"/>
                <a:gd name="T6" fmla="*/ 65 w 86"/>
                <a:gd name="T7" fmla="*/ 112 h 140"/>
                <a:gd name="T8" fmla="*/ 67 w 86"/>
                <a:gd name="T9" fmla="*/ 110 h 140"/>
                <a:gd name="T10" fmla="*/ 68 w 86"/>
                <a:gd name="T11" fmla="*/ 107 h 140"/>
                <a:gd name="T12" fmla="*/ 69 w 86"/>
                <a:gd name="T13" fmla="*/ 105 h 140"/>
                <a:gd name="T14" fmla="*/ 71 w 86"/>
                <a:gd name="T15" fmla="*/ 100 h 140"/>
                <a:gd name="T16" fmla="*/ 72 w 86"/>
                <a:gd name="T17" fmla="*/ 97 h 140"/>
                <a:gd name="T18" fmla="*/ 73 w 86"/>
                <a:gd name="T19" fmla="*/ 94 h 140"/>
                <a:gd name="T20" fmla="*/ 74 w 86"/>
                <a:gd name="T21" fmla="*/ 89 h 140"/>
                <a:gd name="T22" fmla="*/ 74 w 86"/>
                <a:gd name="T23" fmla="*/ 87 h 140"/>
                <a:gd name="T24" fmla="*/ 75 w 86"/>
                <a:gd name="T25" fmla="*/ 83 h 140"/>
                <a:gd name="T26" fmla="*/ 75 w 86"/>
                <a:gd name="T27" fmla="*/ 80 h 140"/>
                <a:gd name="T28" fmla="*/ 77 w 86"/>
                <a:gd name="T29" fmla="*/ 77 h 140"/>
                <a:gd name="T30" fmla="*/ 77 w 86"/>
                <a:gd name="T31" fmla="*/ 74 h 140"/>
                <a:gd name="T32" fmla="*/ 77 w 86"/>
                <a:gd name="T33" fmla="*/ 72 h 140"/>
                <a:gd name="T34" fmla="*/ 77 w 86"/>
                <a:gd name="T35" fmla="*/ 68 h 140"/>
                <a:gd name="T36" fmla="*/ 75 w 86"/>
                <a:gd name="T37" fmla="*/ 65 h 140"/>
                <a:gd name="T38" fmla="*/ 75 w 86"/>
                <a:gd name="T39" fmla="*/ 62 h 140"/>
                <a:gd name="T40" fmla="*/ 74 w 86"/>
                <a:gd name="T41" fmla="*/ 59 h 140"/>
                <a:gd name="T42" fmla="*/ 74 w 86"/>
                <a:gd name="T43" fmla="*/ 55 h 140"/>
                <a:gd name="T44" fmla="*/ 73 w 86"/>
                <a:gd name="T45" fmla="*/ 52 h 140"/>
                <a:gd name="T46" fmla="*/ 73 w 86"/>
                <a:gd name="T47" fmla="*/ 50 h 140"/>
                <a:gd name="T48" fmla="*/ 71 w 86"/>
                <a:gd name="T49" fmla="*/ 46 h 140"/>
                <a:gd name="T50" fmla="*/ 70 w 86"/>
                <a:gd name="T51" fmla="*/ 43 h 140"/>
                <a:gd name="T52" fmla="*/ 68 w 86"/>
                <a:gd name="T53" fmla="*/ 39 h 140"/>
                <a:gd name="T54" fmla="*/ 65 w 86"/>
                <a:gd name="T55" fmla="*/ 35 h 140"/>
                <a:gd name="T56" fmla="*/ 64 w 86"/>
                <a:gd name="T57" fmla="*/ 34 h 140"/>
                <a:gd name="T58" fmla="*/ 63 w 86"/>
                <a:gd name="T59" fmla="*/ 32 h 140"/>
                <a:gd name="T60" fmla="*/ 61 w 86"/>
                <a:gd name="T61" fmla="*/ 30 h 140"/>
                <a:gd name="T62" fmla="*/ 59 w 86"/>
                <a:gd name="T63" fmla="*/ 27 h 140"/>
                <a:gd name="T64" fmla="*/ 58 w 86"/>
                <a:gd name="T65" fmla="*/ 26 h 140"/>
                <a:gd name="T66" fmla="*/ 56 w 86"/>
                <a:gd name="T67" fmla="*/ 24 h 140"/>
                <a:gd name="T68" fmla="*/ 54 w 86"/>
                <a:gd name="T69" fmla="*/ 22 h 140"/>
                <a:gd name="T70" fmla="*/ 51 w 86"/>
                <a:gd name="T71" fmla="*/ 19 h 140"/>
                <a:gd name="T72" fmla="*/ 49 w 86"/>
                <a:gd name="T73" fmla="*/ 18 h 140"/>
                <a:gd name="T74" fmla="*/ 46 w 86"/>
                <a:gd name="T75" fmla="*/ 17 h 140"/>
                <a:gd name="T76" fmla="*/ 44 w 86"/>
                <a:gd name="T77" fmla="*/ 14 h 140"/>
                <a:gd name="T78" fmla="*/ 42 w 86"/>
                <a:gd name="T79" fmla="*/ 12 h 140"/>
                <a:gd name="T80" fmla="*/ 39 w 86"/>
                <a:gd name="T81" fmla="*/ 12 h 140"/>
                <a:gd name="T82" fmla="*/ 35 w 86"/>
                <a:gd name="T83" fmla="*/ 10 h 140"/>
                <a:gd name="T84" fmla="*/ 32 w 86"/>
                <a:gd name="T85" fmla="*/ 8 h 140"/>
                <a:gd name="T86" fmla="*/ 29 w 86"/>
                <a:gd name="T87" fmla="*/ 7 h 140"/>
                <a:gd name="T88" fmla="*/ 26 w 86"/>
                <a:gd name="T89" fmla="*/ 6 h 140"/>
                <a:gd name="T90" fmla="*/ 24 w 86"/>
                <a:gd name="T91" fmla="*/ 5 h 140"/>
                <a:gd name="T92" fmla="*/ 18 w 86"/>
                <a:gd name="T93" fmla="*/ 4 h 140"/>
                <a:gd name="T94" fmla="*/ 13 w 86"/>
                <a:gd name="T95" fmla="*/ 3 h 140"/>
                <a:gd name="T96" fmla="*/ 9 w 86"/>
                <a:gd name="T97" fmla="*/ 1 h 140"/>
                <a:gd name="T98" fmla="*/ 6 w 86"/>
                <a:gd name="T99" fmla="*/ 1 h 140"/>
                <a:gd name="T100" fmla="*/ 3 w 86"/>
                <a:gd name="T101" fmla="*/ 0 h 1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140"/>
                <a:gd name="T155" fmla="*/ 86 w 86"/>
                <a:gd name="T156" fmla="*/ 140 h 1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140">
                  <a:moveTo>
                    <a:pt x="64" y="139"/>
                  </a:moveTo>
                  <a:lnTo>
                    <a:pt x="66" y="137"/>
                  </a:lnTo>
                  <a:lnTo>
                    <a:pt x="66" y="136"/>
                  </a:lnTo>
                  <a:lnTo>
                    <a:pt x="67" y="134"/>
                  </a:lnTo>
                  <a:lnTo>
                    <a:pt x="69" y="133"/>
                  </a:lnTo>
                  <a:lnTo>
                    <a:pt x="70" y="131"/>
                  </a:lnTo>
                  <a:lnTo>
                    <a:pt x="70" y="130"/>
                  </a:lnTo>
                  <a:lnTo>
                    <a:pt x="72" y="127"/>
                  </a:lnTo>
                  <a:lnTo>
                    <a:pt x="73" y="124"/>
                  </a:lnTo>
                  <a:lnTo>
                    <a:pt x="74" y="124"/>
                  </a:lnTo>
                  <a:lnTo>
                    <a:pt x="75" y="122"/>
                  </a:lnTo>
                  <a:lnTo>
                    <a:pt x="75" y="121"/>
                  </a:lnTo>
                  <a:lnTo>
                    <a:pt x="76" y="119"/>
                  </a:lnTo>
                  <a:lnTo>
                    <a:pt x="76" y="118"/>
                  </a:lnTo>
                  <a:lnTo>
                    <a:pt x="77" y="116"/>
                  </a:lnTo>
                  <a:lnTo>
                    <a:pt x="78" y="113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80" y="107"/>
                  </a:lnTo>
                  <a:lnTo>
                    <a:pt x="80" y="106"/>
                  </a:lnTo>
                  <a:lnTo>
                    <a:pt x="81" y="104"/>
                  </a:lnTo>
                  <a:lnTo>
                    <a:pt x="82" y="101"/>
                  </a:lnTo>
                  <a:lnTo>
                    <a:pt x="82" y="99"/>
                  </a:lnTo>
                  <a:lnTo>
                    <a:pt x="82" y="98"/>
                  </a:lnTo>
                  <a:lnTo>
                    <a:pt x="83" y="95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3" y="90"/>
                  </a:lnTo>
                  <a:lnTo>
                    <a:pt x="83" y="89"/>
                  </a:lnTo>
                  <a:lnTo>
                    <a:pt x="85" y="87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5" y="82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7"/>
                  </a:lnTo>
                  <a:lnTo>
                    <a:pt x="85" y="75"/>
                  </a:lnTo>
                  <a:lnTo>
                    <a:pt x="83" y="73"/>
                  </a:lnTo>
                  <a:lnTo>
                    <a:pt x="83" y="72"/>
                  </a:lnTo>
                  <a:lnTo>
                    <a:pt x="83" y="70"/>
                  </a:lnTo>
                  <a:lnTo>
                    <a:pt x="83" y="68"/>
                  </a:lnTo>
                  <a:lnTo>
                    <a:pt x="82" y="67"/>
                  </a:lnTo>
                  <a:lnTo>
                    <a:pt x="82" y="64"/>
                  </a:lnTo>
                  <a:lnTo>
                    <a:pt x="82" y="62"/>
                  </a:lnTo>
                  <a:lnTo>
                    <a:pt x="81" y="61"/>
                  </a:lnTo>
                  <a:lnTo>
                    <a:pt x="81" y="59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79" y="54"/>
                  </a:lnTo>
                  <a:lnTo>
                    <a:pt x="78" y="52"/>
                  </a:lnTo>
                  <a:lnTo>
                    <a:pt x="77" y="50"/>
                  </a:lnTo>
                  <a:lnTo>
                    <a:pt x="77" y="48"/>
                  </a:lnTo>
                  <a:lnTo>
                    <a:pt x="76" y="46"/>
                  </a:lnTo>
                  <a:lnTo>
                    <a:pt x="75" y="44"/>
                  </a:lnTo>
                  <a:lnTo>
                    <a:pt x="74" y="42"/>
                  </a:lnTo>
                  <a:lnTo>
                    <a:pt x="72" y="40"/>
                  </a:lnTo>
                  <a:lnTo>
                    <a:pt x="72" y="39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0" y="36"/>
                  </a:lnTo>
                  <a:lnTo>
                    <a:pt x="69" y="35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29"/>
                  </a:lnTo>
                  <a:lnTo>
                    <a:pt x="63" y="28"/>
                  </a:lnTo>
                  <a:lnTo>
                    <a:pt x="62" y="27"/>
                  </a:lnTo>
                  <a:lnTo>
                    <a:pt x="61" y="27"/>
                  </a:lnTo>
                  <a:lnTo>
                    <a:pt x="60" y="25"/>
                  </a:lnTo>
                  <a:lnTo>
                    <a:pt x="58" y="23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4" y="20"/>
                  </a:lnTo>
                  <a:lnTo>
                    <a:pt x="52" y="20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8" y="16"/>
                  </a:lnTo>
                  <a:lnTo>
                    <a:pt x="46" y="15"/>
                  </a:lnTo>
                  <a:lnTo>
                    <a:pt x="46" y="14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1" y="12"/>
                  </a:lnTo>
                  <a:lnTo>
                    <a:pt x="39" y="11"/>
                  </a:lnTo>
                  <a:lnTo>
                    <a:pt x="38" y="10"/>
                  </a:lnTo>
                  <a:lnTo>
                    <a:pt x="35" y="9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38" name="Freeform 7"/>
            <p:cNvSpPr>
              <a:spLocks/>
            </p:cNvSpPr>
            <p:nvPr/>
          </p:nvSpPr>
          <p:spPr bwMode="auto">
            <a:xfrm>
              <a:off x="890" y="3274"/>
              <a:ext cx="98" cy="62"/>
            </a:xfrm>
            <a:custGeom>
              <a:avLst/>
              <a:gdLst>
                <a:gd name="T0" fmla="*/ 0 w 108"/>
                <a:gd name="T1" fmla="*/ 30 h 70"/>
                <a:gd name="T2" fmla="*/ 97 w 108"/>
                <a:gd name="T3" fmla="*/ 0 h 70"/>
                <a:gd name="T4" fmla="*/ 77 w 108"/>
                <a:gd name="T5" fmla="*/ 30 h 70"/>
                <a:gd name="T6" fmla="*/ 97 w 108"/>
                <a:gd name="T7" fmla="*/ 61 h 70"/>
                <a:gd name="T8" fmla="*/ 0 w 108"/>
                <a:gd name="T9" fmla="*/ 3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70"/>
                <a:gd name="T17" fmla="*/ 108 w 10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70">
                  <a:moveTo>
                    <a:pt x="0" y="34"/>
                  </a:moveTo>
                  <a:lnTo>
                    <a:pt x="107" y="0"/>
                  </a:lnTo>
                  <a:lnTo>
                    <a:pt x="85" y="34"/>
                  </a:lnTo>
                  <a:lnTo>
                    <a:pt x="107" y="69"/>
                  </a:lnTo>
                  <a:lnTo>
                    <a:pt x="0" y="3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39" name="Freeform 8"/>
            <p:cNvSpPr>
              <a:spLocks/>
            </p:cNvSpPr>
            <p:nvPr/>
          </p:nvSpPr>
          <p:spPr bwMode="auto">
            <a:xfrm>
              <a:off x="1168" y="3285"/>
              <a:ext cx="120" cy="143"/>
            </a:xfrm>
            <a:custGeom>
              <a:avLst/>
              <a:gdLst>
                <a:gd name="T0" fmla="*/ 115 w 132"/>
                <a:gd name="T1" fmla="*/ 1 h 162"/>
                <a:gd name="T2" fmla="*/ 111 w 132"/>
                <a:gd name="T3" fmla="*/ 0 h 162"/>
                <a:gd name="T4" fmla="*/ 107 w 132"/>
                <a:gd name="T5" fmla="*/ 0 h 162"/>
                <a:gd name="T6" fmla="*/ 104 w 132"/>
                <a:gd name="T7" fmla="*/ 0 h 162"/>
                <a:gd name="T8" fmla="*/ 98 w 132"/>
                <a:gd name="T9" fmla="*/ 0 h 162"/>
                <a:gd name="T10" fmla="*/ 91 w 132"/>
                <a:gd name="T11" fmla="*/ 1 h 162"/>
                <a:gd name="T12" fmla="*/ 86 w 132"/>
                <a:gd name="T13" fmla="*/ 1 h 162"/>
                <a:gd name="T14" fmla="*/ 83 w 132"/>
                <a:gd name="T15" fmla="*/ 2 h 162"/>
                <a:gd name="T16" fmla="*/ 79 w 132"/>
                <a:gd name="T17" fmla="*/ 2 h 162"/>
                <a:gd name="T18" fmla="*/ 73 w 132"/>
                <a:gd name="T19" fmla="*/ 4 h 162"/>
                <a:gd name="T20" fmla="*/ 69 w 132"/>
                <a:gd name="T21" fmla="*/ 4 h 162"/>
                <a:gd name="T22" fmla="*/ 66 w 132"/>
                <a:gd name="T23" fmla="*/ 5 h 162"/>
                <a:gd name="T24" fmla="*/ 63 w 132"/>
                <a:gd name="T25" fmla="*/ 6 h 162"/>
                <a:gd name="T26" fmla="*/ 58 w 132"/>
                <a:gd name="T27" fmla="*/ 8 h 162"/>
                <a:gd name="T28" fmla="*/ 55 w 132"/>
                <a:gd name="T29" fmla="*/ 10 h 162"/>
                <a:gd name="T30" fmla="*/ 50 w 132"/>
                <a:gd name="T31" fmla="*/ 11 h 162"/>
                <a:gd name="T32" fmla="*/ 47 w 132"/>
                <a:gd name="T33" fmla="*/ 13 h 162"/>
                <a:gd name="T34" fmla="*/ 41 w 132"/>
                <a:gd name="T35" fmla="*/ 17 h 162"/>
                <a:gd name="T36" fmla="*/ 38 w 132"/>
                <a:gd name="T37" fmla="*/ 19 h 162"/>
                <a:gd name="T38" fmla="*/ 35 w 132"/>
                <a:gd name="T39" fmla="*/ 20 h 162"/>
                <a:gd name="T40" fmla="*/ 34 w 132"/>
                <a:gd name="T41" fmla="*/ 23 h 162"/>
                <a:gd name="T42" fmla="*/ 30 w 132"/>
                <a:gd name="T43" fmla="*/ 25 h 162"/>
                <a:gd name="T44" fmla="*/ 26 w 132"/>
                <a:gd name="T45" fmla="*/ 28 h 162"/>
                <a:gd name="T46" fmla="*/ 25 w 132"/>
                <a:gd name="T47" fmla="*/ 30 h 162"/>
                <a:gd name="T48" fmla="*/ 23 w 132"/>
                <a:gd name="T49" fmla="*/ 33 h 162"/>
                <a:gd name="T50" fmla="*/ 20 w 132"/>
                <a:gd name="T51" fmla="*/ 35 h 162"/>
                <a:gd name="T52" fmla="*/ 18 w 132"/>
                <a:gd name="T53" fmla="*/ 38 h 162"/>
                <a:gd name="T54" fmla="*/ 17 w 132"/>
                <a:gd name="T55" fmla="*/ 41 h 162"/>
                <a:gd name="T56" fmla="*/ 15 w 132"/>
                <a:gd name="T57" fmla="*/ 42 h 162"/>
                <a:gd name="T58" fmla="*/ 13 w 132"/>
                <a:gd name="T59" fmla="*/ 45 h 162"/>
                <a:gd name="T60" fmla="*/ 11 w 132"/>
                <a:gd name="T61" fmla="*/ 48 h 162"/>
                <a:gd name="T62" fmla="*/ 10 w 132"/>
                <a:gd name="T63" fmla="*/ 51 h 162"/>
                <a:gd name="T64" fmla="*/ 9 w 132"/>
                <a:gd name="T65" fmla="*/ 54 h 162"/>
                <a:gd name="T66" fmla="*/ 7 w 132"/>
                <a:gd name="T67" fmla="*/ 56 h 162"/>
                <a:gd name="T68" fmla="*/ 6 w 132"/>
                <a:gd name="T69" fmla="*/ 59 h 162"/>
                <a:gd name="T70" fmla="*/ 5 w 132"/>
                <a:gd name="T71" fmla="*/ 62 h 162"/>
                <a:gd name="T72" fmla="*/ 5 w 132"/>
                <a:gd name="T73" fmla="*/ 66 h 162"/>
                <a:gd name="T74" fmla="*/ 2 w 132"/>
                <a:gd name="T75" fmla="*/ 72 h 162"/>
                <a:gd name="T76" fmla="*/ 2 w 132"/>
                <a:gd name="T77" fmla="*/ 74 h 162"/>
                <a:gd name="T78" fmla="*/ 1 w 132"/>
                <a:gd name="T79" fmla="*/ 79 h 162"/>
                <a:gd name="T80" fmla="*/ 1 w 132"/>
                <a:gd name="T81" fmla="*/ 81 h 162"/>
                <a:gd name="T82" fmla="*/ 0 w 132"/>
                <a:gd name="T83" fmla="*/ 85 h 162"/>
                <a:gd name="T84" fmla="*/ 0 w 132"/>
                <a:gd name="T85" fmla="*/ 87 h 162"/>
                <a:gd name="T86" fmla="*/ 0 w 132"/>
                <a:gd name="T87" fmla="*/ 92 h 162"/>
                <a:gd name="T88" fmla="*/ 0 w 132"/>
                <a:gd name="T89" fmla="*/ 95 h 162"/>
                <a:gd name="T90" fmla="*/ 0 w 132"/>
                <a:gd name="T91" fmla="*/ 99 h 162"/>
                <a:gd name="T92" fmla="*/ 1 w 132"/>
                <a:gd name="T93" fmla="*/ 102 h 162"/>
                <a:gd name="T94" fmla="*/ 1 w 132"/>
                <a:gd name="T95" fmla="*/ 109 h 162"/>
                <a:gd name="T96" fmla="*/ 2 w 132"/>
                <a:gd name="T97" fmla="*/ 112 h 162"/>
                <a:gd name="T98" fmla="*/ 4 w 132"/>
                <a:gd name="T99" fmla="*/ 116 h 162"/>
                <a:gd name="T100" fmla="*/ 5 w 132"/>
                <a:gd name="T101" fmla="*/ 120 h 162"/>
                <a:gd name="T102" fmla="*/ 5 w 132"/>
                <a:gd name="T103" fmla="*/ 124 h 162"/>
                <a:gd name="T104" fmla="*/ 6 w 132"/>
                <a:gd name="T105" fmla="*/ 127 h 162"/>
                <a:gd name="T106" fmla="*/ 7 w 132"/>
                <a:gd name="T107" fmla="*/ 131 h 162"/>
                <a:gd name="T108" fmla="*/ 10 w 132"/>
                <a:gd name="T109" fmla="*/ 139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162"/>
                <a:gd name="T167" fmla="*/ 132 w 132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162">
                  <a:moveTo>
                    <a:pt x="131" y="1"/>
                  </a:moveTo>
                  <a:lnTo>
                    <a:pt x="126" y="1"/>
                  </a:lnTo>
                  <a:lnTo>
                    <a:pt x="125" y="1"/>
                  </a:lnTo>
                  <a:lnTo>
                    <a:pt x="122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0" y="1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2" y="2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4" y="3"/>
                  </a:lnTo>
                  <a:lnTo>
                    <a:pt x="80" y="4"/>
                  </a:lnTo>
                  <a:lnTo>
                    <a:pt x="79" y="4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3" y="6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6" y="9"/>
                  </a:lnTo>
                  <a:lnTo>
                    <a:pt x="64" y="9"/>
                  </a:lnTo>
                  <a:lnTo>
                    <a:pt x="62" y="10"/>
                  </a:lnTo>
                  <a:lnTo>
                    <a:pt x="61" y="11"/>
                  </a:lnTo>
                  <a:lnTo>
                    <a:pt x="58" y="12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2" y="15"/>
                  </a:lnTo>
                  <a:lnTo>
                    <a:pt x="48" y="17"/>
                  </a:lnTo>
                  <a:lnTo>
                    <a:pt x="45" y="19"/>
                  </a:lnTo>
                  <a:lnTo>
                    <a:pt x="43" y="20"/>
                  </a:lnTo>
                  <a:lnTo>
                    <a:pt x="42" y="21"/>
                  </a:lnTo>
                  <a:lnTo>
                    <a:pt x="40" y="22"/>
                  </a:lnTo>
                  <a:lnTo>
                    <a:pt x="39" y="23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5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5" y="37"/>
                  </a:lnTo>
                  <a:lnTo>
                    <a:pt x="24" y="37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19" y="46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0" y="61"/>
                  </a:lnTo>
                  <a:lnTo>
                    <a:pt x="9" y="62"/>
                  </a:lnTo>
                  <a:lnTo>
                    <a:pt x="8" y="64"/>
                  </a:lnTo>
                  <a:lnTo>
                    <a:pt x="8" y="65"/>
                  </a:lnTo>
                  <a:lnTo>
                    <a:pt x="7" y="67"/>
                  </a:lnTo>
                  <a:lnTo>
                    <a:pt x="7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5" y="75"/>
                  </a:lnTo>
                  <a:lnTo>
                    <a:pt x="4" y="78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1" y="89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3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20"/>
                  </a:lnTo>
                  <a:lnTo>
                    <a:pt x="1" y="124"/>
                  </a:lnTo>
                  <a:lnTo>
                    <a:pt x="2" y="124"/>
                  </a:lnTo>
                  <a:lnTo>
                    <a:pt x="2" y="127"/>
                  </a:lnTo>
                  <a:lnTo>
                    <a:pt x="2" y="128"/>
                  </a:lnTo>
                  <a:lnTo>
                    <a:pt x="4" y="131"/>
                  </a:lnTo>
                  <a:lnTo>
                    <a:pt x="4" y="132"/>
                  </a:lnTo>
                  <a:lnTo>
                    <a:pt x="5" y="136"/>
                  </a:lnTo>
                  <a:lnTo>
                    <a:pt x="5" y="137"/>
                  </a:lnTo>
                  <a:lnTo>
                    <a:pt x="6" y="140"/>
                  </a:lnTo>
                  <a:lnTo>
                    <a:pt x="6" y="141"/>
                  </a:lnTo>
                  <a:lnTo>
                    <a:pt x="7" y="144"/>
                  </a:lnTo>
                  <a:lnTo>
                    <a:pt x="7" y="145"/>
                  </a:lnTo>
                  <a:lnTo>
                    <a:pt x="8" y="148"/>
                  </a:lnTo>
                  <a:lnTo>
                    <a:pt x="10" y="153"/>
                  </a:lnTo>
                  <a:lnTo>
                    <a:pt x="11" y="157"/>
                  </a:lnTo>
                  <a:lnTo>
                    <a:pt x="13" y="161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0" name="Freeform 9"/>
            <p:cNvSpPr>
              <a:spLocks/>
            </p:cNvSpPr>
            <p:nvPr/>
          </p:nvSpPr>
          <p:spPr bwMode="auto">
            <a:xfrm>
              <a:off x="1145" y="3397"/>
              <a:ext cx="71" cy="99"/>
            </a:xfrm>
            <a:custGeom>
              <a:avLst/>
              <a:gdLst>
                <a:gd name="T0" fmla="*/ 70 w 79"/>
                <a:gd name="T1" fmla="*/ 98 h 112"/>
                <a:gd name="T2" fmla="*/ 0 w 79"/>
                <a:gd name="T3" fmla="*/ 27 h 112"/>
                <a:gd name="T4" fmla="*/ 35 w 79"/>
                <a:gd name="T5" fmla="*/ 30 h 112"/>
                <a:gd name="T6" fmla="*/ 53 w 79"/>
                <a:gd name="T7" fmla="*/ 0 h 112"/>
                <a:gd name="T8" fmla="*/ 70 w 79"/>
                <a:gd name="T9" fmla="*/ 98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12"/>
                <a:gd name="T17" fmla="*/ 79 w 79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12">
                  <a:moveTo>
                    <a:pt x="78" y="111"/>
                  </a:moveTo>
                  <a:lnTo>
                    <a:pt x="0" y="30"/>
                  </a:lnTo>
                  <a:lnTo>
                    <a:pt x="39" y="34"/>
                  </a:lnTo>
                  <a:lnTo>
                    <a:pt x="59" y="0"/>
                  </a:lnTo>
                  <a:lnTo>
                    <a:pt x="78" y="11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1" name="Freeform 10"/>
            <p:cNvSpPr>
              <a:spLocks/>
            </p:cNvSpPr>
            <p:nvPr/>
          </p:nvSpPr>
          <p:spPr bwMode="auto">
            <a:xfrm>
              <a:off x="1016" y="3173"/>
              <a:ext cx="175" cy="77"/>
            </a:xfrm>
            <a:custGeom>
              <a:avLst/>
              <a:gdLst>
                <a:gd name="T0" fmla="*/ 1 w 193"/>
                <a:gd name="T1" fmla="*/ 4 h 87"/>
                <a:gd name="T2" fmla="*/ 2 w 193"/>
                <a:gd name="T3" fmla="*/ 7 h 87"/>
                <a:gd name="T4" fmla="*/ 4 w 193"/>
                <a:gd name="T5" fmla="*/ 12 h 87"/>
                <a:gd name="T6" fmla="*/ 5 w 193"/>
                <a:gd name="T7" fmla="*/ 15 h 87"/>
                <a:gd name="T8" fmla="*/ 5 w 193"/>
                <a:gd name="T9" fmla="*/ 19 h 87"/>
                <a:gd name="T10" fmla="*/ 7 w 193"/>
                <a:gd name="T11" fmla="*/ 21 h 87"/>
                <a:gd name="T12" fmla="*/ 9 w 193"/>
                <a:gd name="T13" fmla="*/ 26 h 87"/>
                <a:gd name="T14" fmla="*/ 11 w 193"/>
                <a:gd name="T15" fmla="*/ 28 h 87"/>
                <a:gd name="T16" fmla="*/ 12 w 193"/>
                <a:gd name="T17" fmla="*/ 32 h 87"/>
                <a:gd name="T18" fmla="*/ 15 w 193"/>
                <a:gd name="T19" fmla="*/ 35 h 87"/>
                <a:gd name="T20" fmla="*/ 16 w 193"/>
                <a:gd name="T21" fmla="*/ 38 h 87"/>
                <a:gd name="T22" fmla="*/ 18 w 193"/>
                <a:gd name="T23" fmla="*/ 41 h 87"/>
                <a:gd name="T24" fmla="*/ 21 w 193"/>
                <a:gd name="T25" fmla="*/ 43 h 87"/>
                <a:gd name="T26" fmla="*/ 23 w 193"/>
                <a:gd name="T27" fmla="*/ 46 h 87"/>
                <a:gd name="T28" fmla="*/ 24 w 193"/>
                <a:gd name="T29" fmla="*/ 49 h 87"/>
                <a:gd name="T30" fmla="*/ 28 w 193"/>
                <a:gd name="T31" fmla="*/ 52 h 87"/>
                <a:gd name="T32" fmla="*/ 32 w 193"/>
                <a:gd name="T33" fmla="*/ 56 h 87"/>
                <a:gd name="T34" fmla="*/ 34 w 193"/>
                <a:gd name="T35" fmla="*/ 58 h 87"/>
                <a:gd name="T36" fmla="*/ 37 w 193"/>
                <a:gd name="T37" fmla="*/ 60 h 87"/>
                <a:gd name="T38" fmla="*/ 40 w 193"/>
                <a:gd name="T39" fmla="*/ 62 h 87"/>
                <a:gd name="T40" fmla="*/ 45 w 193"/>
                <a:gd name="T41" fmla="*/ 65 h 87"/>
                <a:gd name="T42" fmla="*/ 47 w 193"/>
                <a:gd name="T43" fmla="*/ 67 h 87"/>
                <a:gd name="T44" fmla="*/ 50 w 193"/>
                <a:gd name="T45" fmla="*/ 69 h 87"/>
                <a:gd name="T46" fmla="*/ 53 w 193"/>
                <a:gd name="T47" fmla="*/ 70 h 87"/>
                <a:gd name="T48" fmla="*/ 56 w 193"/>
                <a:gd name="T49" fmla="*/ 71 h 87"/>
                <a:gd name="T50" fmla="*/ 59 w 193"/>
                <a:gd name="T51" fmla="*/ 72 h 87"/>
                <a:gd name="T52" fmla="*/ 62 w 193"/>
                <a:gd name="T53" fmla="*/ 73 h 87"/>
                <a:gd name="T54" fmla="*/ 64 w 193"/>
                <a:gd name="T55" fmla="*/ 73 h 87"/>
                <a:gd name="T56" fmla="*/ 67 w 193"/>
                <a:gd name="T57" fmla="*/ 74 h 87"/>
                <a:gd name="T58" fmla="*/ 71 w 193"/>
                <a:gd name="T59" fmla="*/ 75 h 87"/>
                <a:gd name="T60" fmla="*/ 74 w 193"/>
                <a:gd name="T61" fmla="*/ 75 h 87"/>
                <a:gd name="T62" fmla="*/ 77 w 193"/>
                <a:gd name="T63" fmla="*/ 76 h 87"/>
                <a:gd name="T64" fmla="*/ 81 w 193"/>
                <a:gd name="T65" fmla="*/ 76 h 87"/>
                <a:gd name="T66" fmla="*/ 84 w 193"/>
                <a:gd name="T67" fmla="*/ 76 h 87"/>
                <a:gd name="T68" fmla="*/ 90 w 193"/>
                <a:gd name="T69" fmla="*/ 75 h 87"/>
                <a:gd name="T70" fmla="*/ 92 w 193"/>
                <a:gd name="T71" fmla="*/ 75 h 87"/>
                <a:gd name="T72" fmla="*/ 96 w 193"/>
                <a:gd name="T73" fmla="*/ 75 h 87"/>
                <a:gd name="T74" fmla="*/ 100 w 193"/>
                <a:gd name="T75" fmla="*/ 74 h 87"/>
                <a:gd name="T76" fmla="*/ 102 w 193"/>
                <a:gd name="T77" fmla="*/ 73 h 87"/>
                <a:gd name="T78" fmla="*/ 106 w 193"/>
                <a:gd name="T79" fmla="*/ 73 h 87"/>
                <a:gd name="T80" fmla="*/ 110 w 193"/>
                <a:gd name="T81" fmla="*/ 72 h 87"/>
                <a:gd name="T82" fmla="*/ 113 w 193"/>
                <a:gd name="T83" fmla="*/ 70 h 87"/>
                <a:gd name="T84" fmla="*/ 117 w 193"/>
                <a:gd name="T85" fmla="*/ 69 h 87"/>
                <a:gd name="T86" fmla="*/ 120 w 193"/>
                <a:gd name="T87" fmla="*/ 67 h 87"/>
                <a:gd name="T88" fmla="*/ 125 w 193"/>
                <a:gd name="T89" fmla="*/ 65 h 87"/>
                <a:gd name="T90" fmla="*/ 130 w 193"/>
                <a:gd name="T91" fmla="*/ 62 h 87"/>
                <a:gd name="T92" fmla="*/ 133 w 193"/>
                <a:gd name="T93" fmla="*/ 59 h 87"/>
                <a:gd name="T94" fmla="*/ 136 w 193"/>
                <a:gd name="T95" fmla="*/ 58 h 87"/>
                <a:gd name="T96" fmla="*/ 142 w 193"/>
                <a:gd name="T97" fmla="*/ 53 h 87"/>
                <a:gd name="T98" fmla="*/ 145 w 193"/>
                <a:gd name="T99" fmla="*/ 51 h 87"/>
                <a:gd name="T100" fmla="*/ 149 w 193"/>
                <a:gd name="T101" fmla="*/ 48 h 87"/>
                <a:gd name="T102" fmla="*/ 151 w 193"/>
                <a:gd name="T103" fmla="*/ 44 h 87"/>
                <a:gd name="T104" fmla="*/ 154 w 193"/>
                <a:gd name="T105" fmla="*/ 42 h 87"/>
                <a:gd name="T106" fmla="*/ 159 w 193"/>
                <a:gd name="T107" fmla="*/ 39 h 87"/>
                <a:gd name="T108" fmla="*/ 161 w 193"/>
                <a:gd name="T109" fmla="*/ 35 h 87"/>
                <a:gd name="T110" fmla="*/ 164 w 193"/>
                <a:gd name="T111" fmla="*/ 31 h 87"/>
                <a:gd name="T112" fmla="*/ 167 w 193"/>
                <a:gd name="T113" fmla="*/ 27 h 87"/>
                <a:gd name="T114" fmla="*/ 171 w 193"/>
                <a:gd name="T115" fmla="*/ 24 h 87"/>
                <a:gd name="T116" fmla="*/ 174 w 193"/>
                <a:gd name="T117" fmla="*/ 19 h 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3"/>
                <a:gd name="T178" fmla="*/ 0 h 87"/>
                <a:gd name="T179" fmla="*/ 193 w 193"/>
                <a:gd name="T180" fmla="*/ 87 h 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3" h="87">
                  <a:moveTo>
                    <a:pt x="0" y="0"/>
                  </a:moveTo>
                  <a:lnTo>
                    <a:pt x="1" y="4"/>
                  </a:lnTo>
                  <a:lnTo>
                    <a:pt x="1" y="5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6"/>
                  </a:lnTo>
                  <a:lnTo>
                    <a:pt x="15" y="36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8" y="43"/>
                  </a:lnTo>
                  <a:lnTo>
                    <a:pt x="19" y="44"/>
                  </a:lnTo>
                  <a:lnTo>
                    <a:pt x="20" y="46"/>
                  </a:lnTo>
                  <a:lnTo>
                    <a:pt x="21" y="47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5" y="63"/>
                  </a:lnTo>
                  <a:lnTo>
                    <a:pt x="36" y="64"/>
                  </a:lnTo>
                  <a:lnTo>
                    <a:pt x="38" y="66"/>
                  </a:lnTo>
                  <a:lnTo>
                    <a:pt x="40" y="68"/>
                  </a:lnTo>
                  <a:lnTo>
                    <a:pt x="41" y="68"/>
                  </a:lnTo>
                  <a:lnTo>
                    <a:pt x="43" y="70"/>
                  </a:lnTo>
                  <a:lnTo>
                    <a:pt x="44" y="70"/>
                  </a:lnTo>
                  <a:lnTo>
                    <a:pt x="47" y="73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2" y="76"/>
                  </a:lnTo>
                  <a:lnTo>
                    <a:pt x="53" y="76"/>
                  </a:lnTo>
                  <a:lnTo>
                    <a:pt x="55" y="78"/>
                  </a:lnTo>
                  <a:lnTo>
                    <a:pt x="56" y="78"/>
                  </a:lnTo>
                  <a:lnTo>
                    <a:pt x="58" y="79"/>
                  </a:lnTo>
                  <a:lnTo>
                    <a:pt x="59" y="79"/>
                  </a:lnTo>
                  <a:lnTo>
                    <a:pt x="62" y="80"/>
                  </a:lnTo>
                  <a:lnTo>
                    <a:pt x="63" y="81"/>
                  </a:lnTo>
                  <a:lnTo>
                    <a:pt x="65" y="81"/>
                  </a:lnTo>
                  <a:lnTo>
                    <a:pt x="66" y="82"/>
                  </a:lnTo>
                  <a:lnTo>
                    <a:pt x="68" y="82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2" y="83"/>
                  </a:lnTo>
                  <a:lnTo>
                    <a:pt x="74" y="84"/>
                  </a:lnTo>
                  <a:lnTo>
                    <a:pt x="75" y="84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5" y="86"/>
                  </a:lnTo>
                  <a:lnTo>
                    <a:pt x="88" y="86"/>
                  </a:lnTo>
                  <a:lnTo>
                    <a:pt x="89" y="86"/>
                  </a:lnTo>
                  <a:lnTo>
                    <a:pt x="91" y="86"/>
                  </a:lnTo>
                  <a:lnTo>
                    <a:pt x="93" y="86"/>
                  </a:lnTo>
                  <a:lnTo>
                    <a:pt x="96" y="86"/>
                  </a:lnTo>
                  <a:lnTo>
                    <a:pt x="99" y="85"/>
                  </a:lnTo>
                  <a:lnTo>
                    <a:pt x="100" y="85"/>
                  </a:lnTo>
                  <a:lnTo>
                    <a:pt x="102" y="85"/>
                  </a:lnTo>
                  <a:lnTo>
                    <a:pt x="103" y="85"/>
                  </a:lnTo>
                  <a:lnTo>
                    <a:pt x="106" y="85"/>
                  </a:lnTo>
                  <a:lnTo>
                    <a:pt x="106" y="84"/>
                  </a:lnTo>
                  <a:lnTo>
                    <a:pt x="110" y="84"/>
                  </a:lnTo>
                  <a:lnTo>
                    <a:pt x="111" y="84"/>
                  </a:lnTo>
                  <a:lnTo>
                    <a:pt x="113" y="83"/>
                  </a:lnTo>
                  <a:lnTo>
                    <a:pt x="114" y="83"/>
                  </a:lnTo>
                  <a:lnTo>
                    <a:pt x="117" y="82"/>
                  </a:lnTo>
                  <a:lnTo>
                    <a:pt x="120" y="81"/>
                  </a:lnTo>
                  <a:lnTo>
                    <a:pt x="121" y="81"/>
                  </a:lnTo>
                  <a:lnTo>
                    <a:pt x="123" y="80"/>
                  </a:lnTo>
                  <a:lnTo>
                    <a:pt x="125" y="79"/>
                  </a:lnTo>
                  <a:lnTo>
                    <a:pt x="128" y="78"/>
                  </a:lnTo>
                  <a:lnTo>
                    <a:pt x="129" y="78"/>
                  </a:lnTo>
                  <a:lnTo>
                    <a:pt x="131" y="77"/>
                  </a:lnTo>
                  <a:lnTo>
                    <a:pt x="132" y="76"/>
                  </a:lnTo>
                  <a:lnTo>
                    <a:pt x="135" y="75"/>
                  </a:lnTo>
                  <a:lnTo>
                    <a:pt x="138" y="73"/>
                  </a:lnTo>
                  <a:lnTo>
                    <a:pt x="140" y="73"/>
                  </a:lnTo>
                  <a:lnTo>
                    <a:pt x="143" y="70"/>
                  </a:lnTo>
                  <a:lnTo>
                    <a:pt x="146" y="68"/>
                  </a:lnTo>
                  <a:lnTo>
                    <a:pt x="147" y="67"/>
                  </a:lnTo>
                  <a:lnTo>
                    <a:pt x="149" y="66"/>
                  </a:lnTo>
                  <a:lnTo>
                    <a:pt x="150" y="65"/>
                  </a:lnTo>
                  <a:lnTo>
                    <a:pt x="153" y="63"/>
                  </a:lnTo>
                  <a:lnTo>
                    <a:pt x="157" y="60"/>
                  </a:lnTo>
                  <a:lnTo>
                    <a:pt x="158" y="60"/>
                  </a:lnTo>
                  <a:lnTo>
                    <a:pt x="160" y="58"/>
                  </a:lnTo>
                  <a:lnTo>
                    <a:pt x="161" y="57"/>
                  </a:lnTo>
                  <a:lnTo>
                    <a:pt x="164" y="54"/>
                  </a:lnTo>
                  <a:lnTo>
                    <a:pt x="164" y="53"/>
                  </a:lnTo>
                  <a:lnTo>
                    <a:pt x="167" y="50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2" y="46"/>
                  </a:lnTo>
                  <a:lnTo>
                    <a:pt x="175" y="44"/>
                  </a:lnTo>
                  <a:lnTo>
                    <a:pt x="175" y="43"/>
                  </a:lnTo>
                  <a:lnTo>
                    <a:pt x="178" y="39"/>
                  </a:lnTo>
                  <a:lnTo>
                    <a:pt x="179" y="38"/>
                  </a:lnTo>
                  <a:lnTo>
                    <a:pt x="181" y="35"/>
                  </a:lnTo>
                  <a:lnTo>
                    <a:pt x="182" y="34"/>
                  </a:lnTo>
                  <a:lnTo>
                    <a:pt x="184" y="31"/>
                  </a:lnTo>
                  <a:lnTo>
                    <a:pt x="185" y="30"/>
                  </a:lnTo>
                  <a:lnTo>
                    <a:pt x="189" y="27"/>
                  </a:lnTo>
                  <a:lnTo>
                    <a:pt x="189" y="26"/>
                  </a:lnTo>
                  <a:lnTo>
                    <a:pt x="192" y="21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2" name="Freeform 11"/>
            <p:cNvSpPr>
              <a:spLocks/>
            </p:cNvSpPr>
            <p:nvPr/>
          </p:nvSpPr>
          <p:spPr bwMode="auto">
            <a:xfrm>
              <a:off x="1159" y="3158"/>
              <a:ext cx="101" cy="70"/>
            </a:xfrm>
            <a:custGeom>
              <a:avLst/>
              <a:gdLst>
                <a:gd name="T0" fmla="*/ 100 w 112"/>
                <a:gd name="T1" fmla="*/ 0 h 79"/>
                <a:gd name="T2" fmla="*/ 27 w 112"/>
                <a:gd name="T3" fmla="*/ 69 h 79"/>
                <a:gd name="T4" fmla="*/ 31 w 112"/>
                <a:gd name="T5" fmla="*/ 34 h 79"/>
                <a:gd name="T6" fmla="*/ 0 w 112"/>
                <a:gd name="T7" fmla="*/ 16 h 79"/>
                <a:gd name="T8" fmla="*/ 100 w 112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79"/>
                <a:gd name="T17" fmla="*/ 112 w 112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79">
                  <a:moveTo>
                    <a:pt x="111" y="0"/>
                  </a:moveTo>
                  <a:lnTo>
                    <a:pt x="30" y="78"/>
                  </a:lnTo>
                  <a:lnTo>
                    <a:pt x="34" y="38"/>
                  </a:lnTo>
                  <a:lnTo>
                    <a:pt x="0" y="18"/>
                  </a:lnTo>
                  <a:lnTo>
                    <a:pt x="111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3" name="Freeform 12"/>
            <p:cNvSpPr>
              <a:spLocks/>
            </p:cNvSpPr>
            <p:nvPr/>
          </p:nvSpPr>
          <p:spPr bwMode="auto">
            <a:xfrm>
              <a:off x="1867" y="1847"/>
              <a:ext cx="176" cy="141"/>
            </a:xfrm>
            <a:custGeom>
              <a:avLst/>
              <a:gdLst>
                <a:gd name="T0" fmla="*/ 113 w 194"/>
                <a:gd name="T1" fmla="*/ 4 h 160"/>
                <a:gd name="T2" fmla="*/ 121 w 194"/>
                <a:gd name="T3" fmla="*/ 9 h 160"/>
                <a:gd name="T4" fmla="*/ 128 w 194"/>
                <a:gd name="T5" fmla="*/ 13 h 160"/>
                <a:gd name="T6" fmla="*/ 134 w 194"/>
                <a:gd name="T7" fmla="*/ 18 h 160"/>
                <a:gd name="T8" fmla="*/ 141 w 194"/>
                <a:gd name="T9" fmla="*/ 22 h 160"/>
                <a:gd name="T10" fmla="*/ 145 w 194"/>
                <a:gd name="T11" fmla="*/ 26 h 160"/>
                <a:gd name="T12" fmla="*/ 150 w 194"/>
                <a:gd name="T13" fmla="*/ 30 h 160"/>
                <a:gd name="T14" fmla="*/ 155 w 194"/>
                <a:gd name="T15" fmla="*/ 35 h 160"/>
                <a:gd name="T16" fmla="*/ 159 w 194"/>
                <a:gd name="T17" fmla="*/ 40 h 160"/>
                <a:gd name="T18" fmla="*/ 161 w 194"/>
                <a:gd name="T19" fmla="*/ 43 h 160"/>
                <a:gd name="T20" fmla="*/ 165 w 194"/>
                <a:gd name="T21" fmla="*/ 48 h 160"/>
                <a:gd name="T22" fmla="*/ 168 w 194"/>
                <a:gd name="T23" fmla="*/ 52 h 160"/>
                <a:gd name="T24" fmla="*/ 171 w 194"/>
                <a:gd name="T25" fmla="*/ 56 h 160"/>
                <a:gd name="T26" fmla="*/ 171 w 194"/>
                <a:gd name="T27" fmla="*/ 61 h 160"/>
                <a:gd name="T28" fmla="*/ 173 w 194"/>
                <a:gd name="T29" fmla="*/ 65 h 160"/>
                <a:gd name="T30" fmla="*/ 174 w 194"/>
                <a:gd name="T31" fmla="*/ 69 h 160"/>
                <a:gd name="T32" fmla="*/ 175 w 194"/>
                <a:gd name="T33" fmla="*/ 73 h 160"/>
                <a:gd name="T34" fmla="*/ 175 w 194"/>
                <a:gd name="T35" fmla="*/ 77 h 160"/>
                <a:gd name="T36" fmla="*/ 175 w 194"/>
                <a:gd name="T37" fmla="*/ 81 h 160"/>
                <a:gd name="T38" fmla="*/ 174 w 194"/>
                <a:gd name="T39" fmla="*/ 89 h 160"/>
                <a:gd name="T40" fmla="*/ 173 w 194"/>
                <a:gd name="T41" fmla="*/ 92 h 160"/>
                <a:gd name="T42" fmla="*/ 171 w 194"/>
                <a:gd name="T43" fmla="*/ 95 h 160"/>
                <a:gd name="T44" fmla="*/ 171 w 194"/>
                <a:gd name="T45" fmla="*/ 99 h 160"/>
                <a:gd name="T46" fmla="*/ 169 w 194"/>
                <a:gd name="T47" fmla="*/ 102 h 160"/>
                <a:gd name="T48" fmla="*/ 165 w 194"/>
                <a:gd name="T49" fmla="*/ 106 h 160"/>
                <a:gd name="T50" fmla="*/ 162 w 194"/>
                <a:gd name="T51" fmla="*/ 109 h 160"/>
                <a:gd name="T52" fmla="*/ 161 w 194"/>
                <a:gd name="T53" fmla="*/ 112 h 160"/>
                <a:gd name="T54" fmla="*/ 158 w 194"/>
                <a:gd name="T55" fmla="*/ 115 h 160"/>
                <a:gd name="T56" fmla="*/ 154 w 194"/>
                <a:gd name="T57" fmla="*/ 118 h 160"/>
                <a:gd name="T58" fmla="*/ 151 w 194"/>
                <a:gd name="T59" fmla="*/ 121 h 160"/>
                <a:gd name="T60" fmla="*/ 147 w 194"/>
                <a:gd name="T61" fmla="*/ 122 h 160"/>
                <a:gd name="T62" fmla="*/ 143 w 194"/>
                <a:gd name="T63" fmla="*/ 125 h 160"/>
                <a:gd name="T64" fmla="*/ 140 w 194"/>
                <a:gd name="T65" fmla="*/ 127 h 160"/>
                <a:gd name="T66" fmla="*/ 135 w 194"/>
                <a:gd name="T67" fmla="*/ 130 h 160"/>
                <a:gd name="T68" fmla="*/ 132 w 194"/>
                <a:gd name="T69" fmla="*/ 131 h 160"/>
                <a:gd name="T70" fmla="*/ 127 w 194"/>
                <a:gd name="T71" fmla="*/ 133 h 160"/>
                <a:gd name="T72" fmla="*/ 122 w 194"/>
                <a:gd name="T73" fmla="*/ 135 h 160"/>
                <a:gd name="T74" fmla="*/ 118 w 194"/>
                <a:gd name="T75" fmla="*/ 136 h 160"/>
                <a:gd name="T76" fmla="*/ 113 w 194"/>
                <a:gd name="T77" fmla="*/ 137 h 160"/>
                <a:gd name="T78" fmla="*/ 108 w 194"/>
                <a:gd name="T79" fmla="*/ 138 h 160"/>
                <a:gd name="T80" fmla="*/ 103 w 194"/>
                <a:gd name="T81" fmla="*/ 139 h 160"/>
                <a:gd name="T82" fmla="*/ 99 w 194"/>
                <a:gd name="T83" fmla="*/ 139 h 160"/>
                <a:gd name="T84" fmla="*/ 93 w 194"/>
                <a:gd name="T85" fmla="*/ 140 h 160"/>
                <a:gd name="T86" fmla="*/ 88 w 194"/>
                <a:gd name="T87" fmla="*/ 140 h 160"/>
                <a:gd name="T88" fmla="*/ 83 w 194"/>
                <a:gd name="T89" fmla="*/ 140 h 160"/>
                <a:gd name="T90" fmla="*/ 78 w 194"/>
                <a:gd name="T91" fmla="*/ 140 h 160"/>
                <a:gd name="T92" fmla="*/ 73 w 194"/>
                <a:gd name="T93" fmla="*/ 140 h 160"/>
                <a:gd name="T94" fmla="*/ 68 w 194"/>
                <a:gd name="T95" fmla="*/ 139 h 160"/>
                <a:gd name="T96" fmla="*/ 63 w 194"/>
                <a:gd name="T97" fmla="*/ 139 h 160"/>
                <a:gd name="T98" fmla="*/ 58 w 194"/>
                <a:gd name="T99" fmla="*/ 138 h 160"/>
                <a:gd name="T100" fmla="*/ 53 w 194"/>
                <a:gd name="T101" fmla="*/ 137 h 160"/>
                <a:gd name="T102" fmla="*/ 48 w 194"/>
                <a:gd name="T103" fmla="*/ 136 h 160"/>
                <a:gd name="T104" fmla="*/ 44 w 194"/>
                <a:gd name="T105" fmla="*/ 134 h 160"/>
                <a:gd name="T106" fmla="*/ 38 w 194"/>
                <a:gd name="T107" fmla="*/ 132 h 160"/>
                <a:gd name="T108" fmla="*/ 34 w 194"/>
                <a:gd name="T109" fmla="*/ 130 h 160"/>
                <a:gd name="T110" fmla="*/ 29 w 194"/>
                <a:gd name="T111" fmla="*/ 127 h 160"/>
                <a:gd name="T112" fmla="*/ 24 w 194"/>
                <a:gd name="T113" fmla="*/ 124 h 160"/>
                <a:gd name="T114" fmla="*/ 19 w 194"/>
                <a:gd name="T115" fmla="*/ 122 h 160"/>
                <a:gd name="T116" fmla="*/ 15 w 194"/>
                <a:gd name="T117" fmla="*/ 119 h 160"/>
                <a:gd name="T118" fmla="*/ 12 w 194"/>
                <a:gd name="T119" fmla="*/ 115 h 160"/>
                <a:gd name="T120" fmla="*/ 6 w 194"/>
                <a:gd name="T121" fmla="*/ 111 h 160"/>
                <a:gd name="T122" fmla="*/ 3 w 194"/>
                <a:gd name="T123" fmla="*/ 108 h 1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"/>
                <a:gd name="T187" fmla="*/ 0 h 160"/>
                <a:gd name="T188" fmla="*/ 194 w 194"/>
                <a:gd name="T189" fmla="*/ 160 h 1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" h="160">
                  <a:moveTo>
                    <a:pt x="117" y="0"/>
                  </a:moveTo>
                  <a:lnTo>
                    <a:pt x="125" y="5"/>
                  </a:lnTo>
                  <a:lnTo>
                    <a:pt x="127" y="6"/>
                  </a:lnTo>
                  <a:lnTo>
                    <a:pt x="133" y="10"/>
                  </a:lnTo>
                  <a:lnTo>
                    <a:pt x="134" y="11"/>
                  </a:lnTo>
                  <a:lnTo>
                    <a:pt x="141" y="15"/>
                  </a:lnTo>
                  <a:lnTo>
                    <a:pt x="142" y="16"/>
                  </a:lnTo>
                  <a:lnTo>
                    <a:pt x="148" y="20"/>
                  </a:lnTo>
                  <a:lnTo>
                    <a:pt x="149" y="21"/>
                  </a:lnTo>
                  <a:lnTo>
                    <a:pt x="155" y="25"/>
                  </a:lnTo>
                  <a:lnTo>
                    <a:pt x="156" y="26"/>
                  </a:lnTo>
                  <a:lnTo>
                    <a:pt x="160" y="30"/>
                  </a:lnTo>
                  <a:lnTo>
                    <a:pt x="161" y="31"/>
                  </a:lnTo>
                  <a:lnTo>
                    <a:pt x="165" y="34"/>
                  </a:lnTo>
                  <a:lnTo>
                    <a:pt x="166" y="36"/>
                  </a:lnTo>
                  <a:lnTo>
                    <a:pt x="171" y="40"/>
                  </a:lnTo>
                  <a:lnTo>
                    <a:pt x="172" y="41"/>
                  </a:lnTo>
                  <a:lnTo>
                    <a:pt x="175" y="45"/>
                  </a:lnTo>
                  <a:lnTo>
                    <a:pt x="176" y="46"/>
                  </a:lnTo>
                  <a:lnTo>
                    <a:pt x="178" y="49"/>
                  </a:lnTo>
                  <a:lnTo>
                    <a:pt x="179" y="50"/>
                  </a:lnTo>
                  <a:lnTo>
                    <a:pt x="182" y="55"/>
                  </a:lnTo>
                  <a:lnTo>
                    <a:pt x="182" y="56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88" y="64"/>
                  </a:lnTo>
                  <a:lnTo>
                    <a:pt x="188" y="65"/>
                  </a:lnTo>
                  <a:lnTo>
                    <a:pt x="189" y="69"/>
                  </a:lnTo>
                  <a:lnTo>
                    <a:pt x="190" y="70"/>
                  </a:lnTo>
                  <a:lnTo>
                    <a:pt x="191" y="74"/>
                  </a:lnTo>
                  <a:lnTo>
                    <a:pt x="191" y="75"/>
                  </a:lnTo>
                  <a:lnTo>
                    <a:pt x="192" y="78"/>
                  </a:lnTo>
                  <a:lnTo>
                    <a:pt x="192" y="79"/>
                  </a:lnTo>
                  <a:lnTo>
                    <a:pt x="193" y="83"/>
                  </a:lnTo>
                  <a:lnTo>
                    <a:pt x="193" y="84"/>
                  </a:lnTo>
                  <a:lnTo>
                    <a:pt x="193" y="87"/>
                  </a:lnTo>
                  <a:lnTo>
                    <a:pt x="193" y="88"/>
                  </a:lnTo>
                  <a:lnTo>
                    <a:pt x="193" y="92"/>
                  </a:lnTo>
                  <a:lnTo>
                    <a:pt x="192" y="96"/>
                  </a:lnTo>
                  <a:lnTo>
                    <a:pt x="192" y="101"/>
                  </a:lnTo>
                  <a:lnTo>
                    <a:pt x="191" y="101"/>
                  </a:lnTo>
                  <a:lnTo>
                    <a:pt x="191" y="104"/>
                  </a:lnTo>
                  <a:lnTo>
                    <a:pt x="190" y="105"/>
                  </a:lnTo>
                  <a:lnTo>
                    <a:pt x="189" y="108"/>
                  </a:lnTo>
                  <a:lnTo>
                    <a:pt x="189" y="109"/>
                  </a:lnTo>
                  <a:lnTo>
                    <a:pt x="188" y="112"/>
                  </a:lnTo>
                  <a:lnTo>
                    <a:pt x="187" y="112"/>
                  </a:lnTo>
                  <a:lnTo>
                    <a:pt x="186" y="116"/>
                  </a:lnTo>
                  <a:lnTo>
                    <a:pt x="185" y="117"/>
                  </a:lnTo>
                  <a:lnTo>
                    <a:pt x="182" y="120"/>
                  </a:lnTo>
                  <a:lnTo>
                    <a:pt x="180" y="123"/>
                  </a:lnTo>
                  <a:lnTo>
                    <a:pt x="179" y="124"/>
                  </a:lnTo>
                  <a:lnTo>
                    <a:pt x="177" y="126"/>
                  </a:lnTo>
                  <a:lnTo>
                    <a:pt x="177" y="127"/>
                  </a:lnTo>
                  <a:lnTo>
                    <a:pt x="174" y="129"/>
                  </a:lnTo>
                  <a:lnTo>
                    <a:pt x="174" y="131"/>
                  </a:lnTo>
                  <a:lnTo>
                    <a:pt x="171" y="133"/>
                  </a:lnTo>
                  <a:lnTo>
                    <a:pt x="170" y="134"/>
                  </a:lnTo>
                  <a:lnTo>
                    <a:pt x="166" y="136"/>
                  </a:lnTo>
                  <a:lnTo>
                    <a:pt x="166" y="137"/>
                  </a:lnTo>
                  <a:lnTo>
                    <a:pt x="163" y="139"/>
                  </a:lnTo>
                  <a:lnTo>
                    <a:pt x="162" y="139"/>
                  </a:lnTo>
                  <a:lnTo>
                    <a:pt x="159" y="141"/>
                  </a:lnTo>
                  <a:lnTo>
                    <a:pt x="158" y="142"/>
                  </a:lnTo>
                  <a:lnTo>
                    <a:pt x="155" y="144"/>
                  </a:lnTo>
                  <a:lnTo>
                    <a:pt x="154" y="144"/>
                  </a:lnTo>
                  <a:lnTo>
                    <a:pt x="150" y="147"/>
                  </a:lnTo>
                  <a:lnTo>
                    <a:pt x="149" y="147"/>
                  </a:lnTo>
                  <a:lnTo>
                    <a:pt x="146" y="149"/>
                  </a:lnTo>
                  <a:lnTo>
                    <a:pt x="145" y="149"/>
                  </a:lnTo>
                  <a:lnTo>
                    <a:pt x="141" y="151"/>
                  </a:lnTo>
                  <a:lnTo>
                    <a:pt x="140" y="151"/>
                  </a:lnTo>
                  <a:lnTo>
                    <a:pt x="135" y="152"/>
                  </a:lnTo>
                  <a:lnTo>
                    <a:pt x="135" y="153"/>
                  </a:lnTo>
                  <a:lnTo>
                    <a:pt x="131" y="154"/>
                  </a:lnTo>
                  <a:lnTo>
                    <a:pt x="130" y="154"/>
                  </a:lnTo>
                  <a:lnTo>
                    <a:pt x="126" y="155"/>
                  </a:lnTo>
                  <a:lnTo>
                    <a:pt x="125" y="156"/>
                  </a:lnTo>
                  <a:lnTo>
                    <a:pt x="120" y="157"/>
                  </a:lnTo>
                  <a:lnTo>
                    <a:pt x="119" y="157"/>
                  </a:lnTo>
                  <a:lnTo>
                    <a:pt x="115" y="158"/>
                  </a:lnTo>
                  <a:lnTo>
                    <a:pt x="114" y="158"/>
                  </a:lnTo>
                  <a:lnTo>
                    <a:pt x="110" y="158"/>
                  </a:lnTo>
                  <a:lnTo>
                    <a:pt x="109" y="158"/>
                  </a:lnTo>
                  <a:lnTo>
                    <a:pt x="104" y="159"/>
                  </a:lnTo>
                  <a:lnTo>
                    <a:pt x="103" y="159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3" y="159"/>
                  </a:lnTo>
                  <a:lnTo>
                    <a:pt x="92" y="159"/>
                  </a:lnTo>
                  <a:lnTo>
                    <a:pt x="87" y="159"/>
                  </a:lnTo>
                  <a:lnTo>
                    <a:pt x="86" y="159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77" y="159"/>
                  </a:lnTo>
                  <a:lnTo>
                    <a:pt x="75" y="158"/>
                  </a:lnTo>
                  <a:lnTo>
                    <a:pt x="70" y="158"/>
                  </a:lnTo>
                  <a:lnTo>
                    <a:pt x="69" y="158"/>
                  </a:lnTo>
                  <a:lnTo>
                    <a:pt x="65" y="157"/>
                  </a:lnTo>
                  <a:lnTo>
                    <a:pt x="64" y="157"/>
                  </a:lnTo>
                  <a:lnTo>
                    <a:pt x="60" y="156"/>
                  </a:lnTo>
                  <a:lnTo>
                    <a:pt x="58" y="155"/>
                  </a:lnTo>
                  <a:lnTo>
                    <a:pt x="54" y="154"/>
                  </a:lnTo>
                  <a:lnTo>
                    <a:pt x="53" y="154"/>
                  </a:lnTo>
                  <a:lnTo>
                    <a:pt x="49" y="153"/>
                  </a:lnTo>
                  <a:lnTo>
                    <a:pt x="48" y="152"/>
                  </a:lnTo>
                  <a:lnTo>
                    <a:pt x="44" y="151"/>
                  </a:lnTo>
                  <a:lnTo>
                    <a:pt x="42" y="150"/>
                  </a:lnTo>
                  <a:lnTo>
                    <a:pt x="38" y="148"/>
                  </a:lnTo>
                  <a:lnTo>
                    <a:pt x="37" y="148"/>
                  </a:lnTo>
                  <a:lnTo>
                    <a:pt x="33" y="146"/>
                  </a:lnTo>
                  <a:lnTo>
                    <a:pt x="32" y="144"/>
                  </a:lnTo>
                  <a:lnTo>
                    <a:pt x="28" y="142"/>
                  </a:lnTo>
                  <a:lnTo>
                    <a:pt x="26" y="141"/>
                  </a:lnTo>
                  <a:lnTo>
                    <a:pt x="22" y="139"/>
                  </a:lnTo>
                  <a:lnTo>
                    <a:pt x="21" y="138"/>
                  </a:lnTo>
                  <a:lnTo>
                    <a:pt x="18" y="136"/>
                  </a:lnTo>
                  <a:lnTo>
                    <a:pt x="17" y="135"/>
                  </a:lnTo>
                  <a:lnTo>
                    <a:pt x="13" y="132"/>
                  </a:lnTo>
                  <a:lnTo>
                    <a:pt x="13" y="131"/>
                  </a:lnTo>
                  <a:lnTo>
                    <a:pt x="8" y="127"/>
                  </a:lnTo>
                  <a:lnTo>
                    <a:pt x="7" y="126"/>
                  </a:lnTo>
                  <a:lnTo>
                    <a:pt x="4" y="123"/>
                  </a:lnTo>
                  <a:lnTo>
                    <a:pt x="3" y="122"/>
                  </a:lnTo>
                  <a:lnTo>
                    <a:pt x="0" y="11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4" name="Freeform 13"/>
            <p:cNvSpPr>
              <a:spLocks/>
            </p:cNvSpPr>
            <p:nvPr/>
          </p:nvSpPr>
          <p:spPr bwMode="auto">
            <a:xfrm>
              <a:off x="1812" y="1897"/>
              <a:ext cx="90" cy="87"/>
            </a:xfrm>
            <a:custGeom>
              <a:avLst/>
              <a:gdLst>
                <a:gd name="T0" fmla="*/ 0 w 99"/>
                <a:gd name="T1" fmla="*/ 0 h 99"/>
                <a:gd name="T2" fmla="*/ 89 w 99"/>
                <a:gd name="T3" fmla="*/ 47 h 99"/>
                <a:gd name="T4" fmla="*/ 55 w 99"/>
                <a:gd name="T5" fmla="*/ 54 h 99"/>
                <a:gd name="T6" fmla="*/ 48 w 99"/>
                <a:gd name="T7" fmla="*/ 86 h 99"/>
                <a:gd name="T8" fmla="*/ 0 w 9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99"/>
                <a:gd name="T17" fmla="*/ 99 w 99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99">
                  <a:moveTo>
                    <a:pt x="0" y="0"/>
                  </a:moveTo>
                  <a:lnTo>
                    <a:pt x="98" y="53"/>
                  </a:lnTo>
                  <a:lnTo>
                    <a:pt x="61" y="61"/>
                  </a:lnTo>
                  <a:lnTo>
                    <a:pt x="53" y="98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5" name="Freeform 14"/>
            <p:cNvSpPr>
              <a:spLocks/>
            </p:cNvSpPr>
            <p:nvPr/>
          </p:nvSpPr>
          <p:spPr bwMode="auto">
            <a:xfrm>
              <a:off x="2457" y="2788"/>
              <a:ext cx="163" cy="141"/>
            </a:xfrm>
            <a:custGeom>
              <a:avLst/>
              <a:gdLst>
                <a:gd name="T0" fmla="*/ 5 w 181"/>
                <a:gd name="T1" fmla="*/ 123 h 160"/>
                <a:gd name="T2" fmla="*/ 11 w 181"/>
                <a:gd name="T3" fmla="*/ 126 h 160"/>
                <a:gd name="T4" fmla="*/ 17 w 181"/>
                <a:gd name="T5" fmla="*/ 128 h 160"/>
                <a:gd name="T6" fmla="*/ 23 w 181"/>
                <a:gd name="T7" fmla="*/ 130 h 160"/>
                <a:gd name="T8" fmla="*/ 28 w 181"/>
                <a:gd name="T9" fmla="*/ 132 h 160"/>
                <a:gd name="T10" fmla="*/ 34 w 181"/>
                <a:gd name="T11" fmla="*/ 134 h 160"/>
                <a:gd name="T12" fmla="*/ 39 w 181"/>
                <a:gd name="T13" fmla="*/ 136 h 160"/>
                <a:gd name="T14" fmla="*/ 45 w 181"/>
                <a:gd name="T15" fmla="*/ 137 h 160"/>
                <a:gd name="T16" fmla="*/ 50 w 181"/>
                <a:gd name="T17" fmla="*/ 137 h 160"/>
                <a:gd name="T18" fmla="*/ 55 w 181"/>
                <a:gd name="T19" fmla="*/ 138 h 160"/>
                <a:gd name="T20" fmla="*/ 61 w 181"/>
                <a:gd name="T21" fmla="*/ 139 h 160"/>
                <a:gd name="T22" fmla="*/ 66 w 181"/>
                <a:gd name="T23" fmla="*/ 139 h 160"/>
                <a:gd name="T24" fmla="*/ 70 w 181"/>
                <a:gd name="T25" fmla="*/ 140 h 160"/>
                <a:gd name="T26" fmla="*/ 77 w 181"/>
                <a:gd name="T27" fmla="*/ 140 h 160"/>
                <a:gd name="T28" fmla="*/ 81 w 181"/>
                <a:gd name="T29" fmla="*/ 140 h 160"/>
                <a:gd name="T30" fmla="*/ 86 w 181"/>
                <a:gd name="T31" fmla="*/ 140 h 160"/>
                <a:gd name="T32" fmla="*/ 91 w 181"/>
                <a:gd name="T33" fmla="*/ 140 h 160"/>
                <a:gd name="T34" fmla="*/ 95 w 181"/>
                <a:gd name="T35" fmla="*/ 140 h 160"/>
                <a:gd name="T36" fmla="*/ 99 w 181"/>
                <a:gd name="T37" fmla="*/ 139 h 160"/>
                <a:gd name="T38" fmla="*/ 104 w 181"/>
                <a:gd name="T39" fmla="*/ 138 h 160"/>
                <a:gd name="T40" fmla="*/ 108 w 181"/>
                <a:gd name="T41" fmla="*/ 138 h 160"/>
                <a:gd name="T42" fmla="*/ 113 w 181"/>
                <a:gd name="T43" fmla="*/ 137 h 160"/>
                <a:gd name="T44" fmla="*/ 117 w 181"/>
                <a:gd name="T45" fmla="*/ 136 h 160"/>
                <a:gd name="T46" fmla="*/ 121 w 181"/>
                <a:gd name="T47" fmla="*/ 135 h 160"/>
                <a:gd name="T48" fmla="*/ 124 w 181"/>
                <a:gd name="T49" fmla="*/ 134 h 160"/>
                <a:gd name="T50" fmla="*/ 129 w 181"/>
                <a:gd name="T51" fmla="*/ 132 h 160"/>
                <a:gd name="T52" fmla="*/ 132 w 181"/>
                <a:gd name="T53" fmla="*/ 130 h 160"/>
                <a:gd name="T54" fmla="*/ 138 w 181"/>
                <a:gd name="T55" fmla="*/ 126 h 160"/>
                <a:gd name="T56" fmla="*/ 140 w 181"/>
                <a:gd name="T57" fmla="*/ 124 h 160"/>
                <a:gd name="T58" fmla="*/ 144 w 181"/>
                <a:gd name="T59" fmla="*/ 122 h 160"/>
                <a:gd name="T60" fmla="*/ 147 w 181"/>
                <a:gd name="T61" fmla="*/ 121 h 160"/>
                <a:gd name="T62" fmla="*/ 149 w 181"/>
                <a:gd name="T63" fmla="*/ 118 h 160"/>
                <a:gd name="T64" fmla="*/ 151 w 181"/>
                <a:gd name="T65" fmla="*/ 116 h 160"/>
                <a:gd name="T66" fmla="*/ 153 w 181"/>
                <a:gd name="T67" fmla="*/ 113 h 160"/>
                <a:gd name="T68" fmla="*/ 155 w 181"/>
                <a:gd name="T69" fmla="*/ 110 h 160"/>
                <a:gd name="T70" fmla="*/ 157 w 181"/>
                <a:gd name="T71" fmla="*/ 108 h 160"/>
                <a:gd name="T72" fmla="*/ 158 w 181"/>
                <a:gd name="T73" fmla="*/ 105 h 160"/>
                <a:gd name="T74" fmla="*/ 159 w 181"/>
                <a:gd name="T75" fmla="*/ 102 h 160"/>
                <a:gd name="T76" fmla="*/ 160 w 181"/>
                <a:gd name="T77" fmla="*/ 98 h 160"/>
                <a:gd name="T78" fmla="*/ 161 w 181"/>
                <a:gd name="T79" fmla="*/ 95 h 160"/>
                <a:gd name="T80" fmla="*/ 162 w 181"/>
                <a:gd name="T81" fmla="*/ 92 h 160"/>
                <a:gd name="T82" fmla="*/ 162 w 181"/>
                <a:gd name="T83" fmla="*/ 87 h 160"/>
                <a:gd name="T84" fmla="*/ 162 w 181"/>
                <a:gd name="T85" fmla="*/ 84 h 160"/>
                <a:gd name="T86" fmla="*/ 162 w 181"/>
                <a:gd name="T87" fmla="*/ 78 h 160"/>
                <a:gd name="T88" fmla="*/ 160 w 181"/>
                <a:gd name="T89" fmla="*/ 70 h 160"/>
                <a:gd name="T90" fmla="*/ 159 w 181"/>
                <a:gd name="T91" fmla="*/ 65 h 160"/>
                <a:gd name="T92" fmla="*/ 158 w 181"/>
                <a:gd name="T93" fmla="*/ 62 h 160"/>
                <a:gd name="T94" fmla="*/ 157 w 181"/>
                <a:gd name="T95" fmla="*/ 57 h 160"/>
                <a:gd name="T96" fmla="*/ 153 w 181"/>
                <a:gd name="T97" fmla="*/ 53 h 160"/>
                <a:gd name="T98" fmla="*/ 151 w 181"/>
                <a:gd name="T99" fmla="*/ 49 h 160"/>
                <a:gd name="T100" fmla="*/ 149 w 181"/>
                <a:gd name="T101" fmla="*/ 44 h 160"/>
                <a:gd name="T102" fmla="*/ 146 w 181"/>
                <a:gd name="T103" fmla="*/ 41 h 160"/>
                <a:gd name="T104" fmla="*/ 143 w 181"/>
                <a:gd name="T105" fmla="*/ 36 h 160"/>
                <a:gd name="T106" fmla="*/ 139 w 181"/>
                <a:gd name="T107" fmla="*/ 31 h 160"/>
                <a:gd name="T108" fmla="*/ 135 w 181"/>
                <a:gd name="T109" fmla="*/ 26 h 160"/>
                <a:gd name="T110" fmla="*/ 131 w 181"/>
                <a:gd name="T111" fmla="*/ 23 h 160"/>
                <a:gd name="T112" fmla="*/ 126 w 181"/>
                <a:gd name="T113" fmla="*/ 18 h 160"/>
                <a:gd name="T114" fmla="*/ 122 w 181"/>
                <a:gd name="T115" fmla="*/ 13 h 160"/>
                <a:gd name="T116" fmla="*/ 117 w 181"/>
                <a:gd name="T117" fmla="*/ 9 h 160"/>
                <a:gd name="T118" fmla="*/ 111 w 181"/>
                <a:gd name="T119" fmla="*/ 4 h 1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"/>
                <a:gd name="T181" fmla="*/ 0 h 160"/>
                <a:gd name="T182" fmla="*/ 181 w 181"/>
                <a:gd name="T183" fmla="*/ 160 h 1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" h="160">
                  <a:moveTo>
                    <a:pt x="0" y="138"/>
                  </a:moveTo>
                  <a:lnTo>
                    <a:pt x="6" y="140"/>
                  </a:lnTo>
                  <a:lnTo>
                    <a:pt x="8" y="141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9" y="145"/>
                  </a:lnTo>
                  <a:lnTo>
                    <a:pt x="20" y="146"/>
                  </a:lnTo>
                  <a:lnTo>
                    <a:pt x="25" y="148"/>
                  </a:lnTo>
                  <a:lnTo>
                    <a:pt x="26" y="149"/>
                  </a:lnTo>
                  <a:lnTo>
                    <a:pt x="31" y="150"/>
                  </a:lnTo>
                  <a:lnTo>
                    <a:pt x="32" y="151"/>
                  </a:lnTo>
                  <a:lnTo>
                    <a:pt x="38" y="152"/>
                  </a:lnTo>
                  <a:lnTo>
                    <a:pt x="39" y="152"/>
                  </a:lnTo>
                  <a:lnTo>
                    <a:pt x="43" y="154"/>
                  </a:lnTo>
                  <a:lnTo>
                    <a:pt x="44" y="154"/>
                  </a:lnTo>
                  <a:lnTo>
                    <a:pt x="50" y="155"/>
                  </a:lnTo>
                  <a:lnTo>
                    <a:pt x="51" y="155"/>
                  </a:lnTo>
                  <a:lnTo>
                    <a:pt x="56" y="156"/>
                  </a:lnTo>
                  <a:lnTo>
                    <a:pt x="57" y="156"/>
                  </a:lnTo>
                  <a:lnTo>
                    <a:pt x="61" y="157"/>
                  </a:lnTo>
                  <a:lnTo>
                    <a:pt x="62" y="157"/>
                  </a:lnTo>
                  <a:lnTo>
                    <a:pt x="68" y="158"/>
                  </a:lnTo>
                  <a:lnTo>
                    <a:pt x="69" y="158"/>
                  </a:lnTo>
                  <a:lnTo>
                    <a:pt x="73" y="158"/>
                  </a:lnTo>
                  <a:lnTo>
                    <a:pt x="74" y="159"/>
                  </a:lnTo>
                  <a:lnTo>
                    <a:pt x="78" y="159"/>
                  </a:lnTo>
                  <a:lnTo>
                    <a:pt x="80" y="159"/>
                  </a:lnTo>
                  <a:lnTo>
                    <a:pt x="85" y="159"/>
                  </a:lnTo>
                  <a:lnTo>
                    <a:pt x="86" y="159"/>
                  </a:lnTo>
                  <a:lnTo>
                    <a:pt x="90" y="159"/>
                  </a:lnTo>
                  <a:lnTo>
                    <a:pt x="91" y="159"/>
                  </a:lnTo>
                  <a:lnTo>
                    <a:pt x="96" y="159"/>
                  </a:lnTo>
                  <a:lnTo>
                    <a:pt x="97" y="159"/>
                  </a:lnTo>
                  <a:lnTo>
                    <a:pt x="101" y="159"/>
                  </a:lnTo>
                  <a:lnTo>
                    <a:pt x="102" y="159"/>
                  </a:lnTo>
                  <a:lnTo>
                    <a:pt x="105" y="159"/>
                  </a:lnTo>
                  <a:lnTo>
                    <a:pt x="106" y="159"/>
                  </a:lnTo>
                  <a:lnTo>
                    <a:pt x="110" y="158"/>
                  </a:lnTo>
                  <a:lnTo>
                    <a:pt x="112" y="158"/>
                  </a:lnTo>
                  <a:lnTo>
                    <a:pt x="116" y="157"/>
                  </a:lnTo>
                  <a:lnTo>
                    <a:pt x="117" y="157"/>
                  </a:lnTo>
                  <a:lnTo>
                    <a:pt x="120" y="157"/>
                  </a:lnTo>
                  <a:lnTo>
                    <a:pt x="121" y="156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30" y="154"/>
                  </a:lnTo>
                  <a:lnTo>
                    <a:pt x="131" y="154"/>
                  </a:lnTo>
                  <a:lnTo>
                    <a:pt x="134" y="153"/>
                  </a:lnTo>
                  <a:lnTo>
                    <a:pt x="135" y="153"/>
                  </a:lnTo>
                  <a:lnTo>
                    <a:pt x="138" y="152"/>
                  </a:lnTo>
                  <a:lnTo>
                    <a:pt x="139" y="151"/>
                  </a:lnTo>
                  <a:lnTo>
                    <a:pt x="143" y="150"/>
                  </a:lnTo>
                  <a:lnTo>
                    <a:pt x="146" y="148"/>
                  </a:lnTo>
                  <a:lnTo>
                    <a:pt x="147" y="148"/>
                  </a:lnTo>
                  <a:lnTo>
                    <a:pt x="150" y="145"/>
                  </a:lnTo>
                  <a:lnTo>
                    <a:pt x="153" y="143"/>
                  </a:lnTo>
                  <a:lnTo>
                    <a:pt x="154" y="143"/>
                  </a:lnTo>
                  <a:lnTo>
                    <a:pt x="156" y="141"/>
                  </a:lnTo>
                  <a:lnTo>
                    <a:pt x="157" y="141"/>
                  </a:lnTo>
                  <a:lnTo>
                    <a:pt x="160" y="139"/>
                  </a:lnTo>
                  <a:lnTo>
                    <a:pt x="161" y="139"/>
                  </a:lnTo>
                  <a:lnTo>
                    <a:pt x="163" y="137"/>
                  </a:lnTo>
                  <a:lnTo>
                    <a:pt x="163" y="136"/>
                  </a:lnTo>
                  <a:lnTo>
                    <a:pt x="165" y="134"/>
                  </a:lnTo>
                  <a:lnTo>
                    <a:pt x="166" y="134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7"/>
                  </a:lnTo>
                  <a:lnTo>
                    <a:pt x="172" y="125"/>
                  </a:lnTo>
                  <a:lnTo>
                    <a:pt x="172" y="124"/>
                  </a:lnTo>
                  <a:lnTo>
                    <a:pt x="174" y="122"/>
                  </a:lnTo>
                  <a:lnTo>
                    <a:pt x="175" y="121"/>
                  </a:lnTo>
                  <a:lnTo>
                    <a:pt x="176" y="119"/>
                  </a:lnTo>
                  <a:lnTo>
                    <a:pt x="176" y="118"/>
                  </a:lnTo>
                  <a:lnTo>
                    <a:pt x="177" y="116"/>
                  </a:lnTo>
                  <a:lnTo>
                    <a:pt x="178" y="114"/>
                  </a:lnTo>
                  <a:lnTo>
                    <a:pt x="178" y="111"/>
                  </a:lnTo>
                  <a:lnTo>
                    <a:pt x="179" y="111"/>
                  </a:lnTo>
                  <a:lnTo>
                    <a:pt x="179" y="108"/>
                  </a:lnTo>
                  <a:lnTo>
                    <a:pt x="179" y="107"/>
                  </a:lnTo>
                  <a:lnTo>
                    <a:pt x="180" y="104"/>
                  </a:lnTo>
                  <a:lnTo>
                    <a:pt x="180" y="101"/>
                  </a:lnTo>
                  <a:lnTo>
                    <a:pt x="180" y="99"/>
                  </a:lnTo>
                  <a:lnTo>
                    <a:pt x="180" y="96"/>
                  </a:lnTo>
                  <a:lnTo>
                    <a:pt x="180" y="95"/>
                  </a:lnTo>
                  <a:lnTo>
                    <a:pt x="180" y="92"/>
                  </a:lnTo>
                  <a:lnTo>
                    <a:pt x="180" y="88"/>
                  </a:lnTo>
                  <a:lnTo>
                    <a:pt x="179" y="83"/>
                  </a:lnTo>
                  <a:lnTo>
                    <a:pt x="178" y="79"/>
                  </a:lnTo>
                  <a:lnTo>
                    <a:pt x="177" y="75"/>
                  </a:lnTo>
                  <a:lnTo>
                    <a:pt x="177" y="74"/>
                  </a:lnTo>
                  <a:lnTo>
                    <a:pt x="176" y="71"/>
                  </a:lnTo>
                  <a:lnTo>
                    <a:pt x="175" y="70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1" y="61"/>
                  </a:lnTo>
                  <a:lnTo>
                    <a:pt x="170" y="60"/>
                  </a:lnTo>
                  <a:lnTo>
                    <a:pt x="169" y="57"/>
                  </a:lnTo>
                  <a:lnTo>
                    <a:pt x="168" y="56"/>
                  </a:lnTo>
                  <a:lnTo>
                    <a:pt x="166" y="51"/>
                  </a:lnTo>
                  <a:lnTo>
                    <a:pt x="165" y="50"/>
                  </a:lnTo>
                  <a:lnTo>
                    <a:pt x="163" y="47"/>
                  </a:lnTo>
                  <a:lnTo>
                    <a:pt x="162" y="46"/>
                  </a:lnTo>
                  <a:lnTo>
                    <a:pt x="160" y="42"/>
                  </a:lnTo>
                  <a:lnTo>
                    <a:pt x="159" y="41"/>
                  </a:lnTo>
                  <a:lnTo>
                    <a:pt x="155" y="36"/>
                  </a:lnTo>
                  <a:lnTo>
                    <a:pt x="154" y="35"/>
                  </a:lnTo>
                  <a:lnTo>
                    <a:pt x="151" y="31"/>
                  </a:lnTo>
                  <a:lnTo>
                    <a:pt x="150" y="30"/>
                  </a:lnTo>
                  <a:lnTo>
                    <a:pt x="147" y="27"/>
                  </a:lnTo>
                  <a:lnTo>
                    <a:pt x="146" y="26"/>
                  </a:lnTo>
                  <a:lnTo>
                    <a:pt x="141" y="22"/>
                  </a:lnTo>
                  <a:lnTo>
                    <a:pt x="140" y="20"/>
                  </a:lnTo>
                  <a:lnTo>
                    <a:pt x="136" y="16"/>
                  </a:lnTo>
                  <a:lnTo>
                    <a:pt x="135" y="15"/>
                  </a:lnTo>
                  <a:lnTo>
                    <a:pt x="131" y="11"/>
                  </a:lnTo>
                  <a:lnTo>
                    <a:pt x="130" y="10"/>
                  </a:lnTo>
                  <a:lnTo>
                    <a:pt x="125" y="6"/>
                  </a:lnTo>
                  <a:lnTo>
                    <a:pt x="123" y="4"/>
                  </a:lnTo>
                  <a:lnTo>
                    <a:pt x="119" y="0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6" name="Freeform 15"/>
            <p:cNvSpPr>
              <a:spLocks/>
            </p:cNvSpPr>
            <p:nvPr/>
          </p:nvSpPr>
          <p:spPr bwMode="auto">
            <a:xfrm>
              <a:off x="2494" y="2754"/>
              <a:ext cx="100" cy="69"/>
            </a:xfrm>
            <a:custGeom>
              <a:avLst/>
              <a:gdLst>
                <a:gd name="T0" fmla="*/ 0 w 111"/>
                <a:gd name="T1" fmla="*/ 0 h 78"/>
                <a:gd name="T2" fmla="*/ 99 w 111"/>
                <a:gd name="T3" fmla="*/ 17 h 78"/>
                <a:gd name="T4" fmla="*/ 69 w 111"/>
                <a:gd name="T5" fmla="*/ 34 h 78"/>
                <a:gd name="T6" fmla="*/ 73 w 111"/>
                <a:gd name="T7" fmla="*/ 68 h 78"/>
                <a:gd name="T8" fmla="*/ 0 w 111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8"/>
                <a:gd name="T17" fmla="*/ 111 w 11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8">
                  <a:moveTo>
                    <a:pt x="0" y="0"/>
                  </a:moveTo>
                  <a:lnTo>
                    <a:pt x="110" y="19"/>
                  </a:lnTo>
                  <a:lnTo>
                    <a:pt x="77" y="38"/>
                  </a:lnTo>
                  <a:lnTo>
                    <a:pt x="81" y="77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7" name="Freeform 16"/>
            <p:cNvSpPr>
              <a:spLocks/>
            </p:cNvSpPr>
            <p:nvPr/>
          </p:nvSpPr>
          <p:spPr bwMode="auto">
            <a:xfrm>
              <a:off x="1955" y="3010"/>
              <a:ext cx="145" cy="154"/>
            </a:xfrm>
            <a:custGeom>
              <a:avLst/>
              <a:gdLst>
                <a:gd name="T0" fmla="*/ 8 w 160"/>
                <a:gd name="T1" fmla="*/ 150 h 175"/>
                <a:gd name="T2" fmla="*/ 5 w 160"/>
                <a:gd name="T3" fmla="*/ 145 h 175"/>
                <a:gd name="T4" fmla="*/ 5 w 160"/>
                <a:gd name="T5" fmla="*/ 140 h 175"/>
                <a:gd name="T6" fmla="*/ 4 w 160"/>
                <a:gd name="T7" fmla="*/ 136 h 175"/>
                <a:gd name="T8" fmla="*/ 3 w 160"/>
                <a:gd name="T9" fmla="*/ 131 h 175"/>
                <a:gd name="T10" fmla="*/ 2 w 160"/>
                <a:gd name="T11" fmla="*/ 127 h 175"/>
                <a:gd name="T12" fmla="*/ 1 w 160"/>
                <a:gd name="T13" fmla="*/ 122 h 175"/>
                <a:gd name="T14" fmla="*/ 1 w 160"/>
                <a:gd name="T15" fmla="*/ 119 h 175"/>
                <a:gd name="T16" fmla="*/ 0 w 160"/>
                <a:gd name="T17" fmla="*/ 111 h 175"/>
                <a:gd name="T18" fmla="*/ 0 w 160"/>
                <a:gd name="T19" fmla="*/ 107 h 175"/>
                <a:gd name="T20" fmla="*/ 0 w 160"/>
                <a:gd name="T21" fmla="*/ 104 h 175"/>
                <a:gd name="T22" fmla="*/ 0 w 160"/>
                <a:gd name="T23" fmla="*/ 99 h 175"/>
                <a:gd name="T24" fmla="*/ 1 w 160"/>
                <a:gd name="T25" fmla="*/ 95 h 175"/>
                <a:gd name="T26" fmla="*/ 1 w 160"/>
                <a:gd name="T27" fmla="*/ 92 h 175"/>
                <a:gd name="T28" fmla="*/ 2 w 160"/>
                <a:gd name="T29" fmla="*/ 87 h 175"/>
                <a:gd name="T30" fmla="*/ 2 w 160"/>
                <a:gd name="T31" fmla="*/ 84 h 175"/>
                <a:gd name="T32" fmla="*/ 3 w 160"/>
                <a:gd name="T33" fmla="*/ 80 h 175"/>
                <a:gd name="T34" fmla="*/ 4 w 160"/>
                <a:gd name="T35" fmla="*/ 77 h 175"/>
                <a:gd name="T36" fmla="*/ 5 w 160"/>
                <a:gd name="T37" fmla="*/ 72 h 175"/>
                <a:gd name="T38" fmla="*/ 6 w 160"/>
                <a:gd name="T39" fmla="*/ 69 h 175"/>
                <a:gd name="T40" fmla="*/ 8 w 160"/>
                <a:gd name="T41" fmla="*/ 65 h 175"/>
                <a:gd name="T42" fmla="*/ 9 w 160"/>
                <a:gd name="T43" fmla="*/ 62 h 175"/>
                <a:gd name="T44" fmla="*/ 11 w 160"/>
                <a:gd name="T45" fmla="*/ 58 h 175"/>
                <a:gd name="T46" fmla="*/ 13 w 160"/>
                <a:gd name="T47" fmla="*/ 55 h 175"/>
                <a:gd name="T48" fmla="*/ 15 w 160"/>
                <a:gd name="T49" fmla="*/ 50 h 175"/>
                <a:gd name="T50" fmla="*/ 17 w 160"/>
                <a:gd name="T51" fmla="*/ 48 h 175"/>
                <a:gd name="T52" fmla="*/ 19 w 160"/>
                <a:gd name="T53" fmla="*/ 44 h 175"/>
                <a:gd name="T54" fmla="*/ 21 w 160"/>
                <a:gd name="T55" fmla="*/ 41 h 175"/>
                <a:gd name="T56" fmla="*/ 24 w 160"/>
                <a:gd name="T57" fmla="*/ 39 h 175"/>
                <a:gd name="T58" fmla="*/ 26 w 160"/>
                <a:gd name="T59" fmla="*/ 36 h 175"/>
                <a:gd name="T60" fmla="*/ 28 w 160"/>
                <a:gd name="T61" fmla="*/ 33 h 175"/>
                <a:gd name="T62" fmla="*/ 31 w 160"/>
                <a:gd name="T63" fmla="*/ 30 h 175"/>
                <a:gd name="T64" fmla="*/ 34 w 160"/>
                <a:gd name="T65" fmla="*/ 27 h 175"/>
                <a:gd name="T66" fmla="*/ 37 w 160"/>
                <a:gd name="T67" fmla="*/ 26 h 175"/>
                <a:gd name="T68" fmla="*/ 40 w 160"/>
                <a:gd name="T69" fmla="*/ 23 h 175"/>
                <a:gd name="T70" fmla="*/ 43 w 160"/>
                <a:gd name="T71" fmla="*/ 21 h 175"/>
                <a:gd name="T72" fmla="*/ 45 w 160"/>
                <a:gd name="T73" fmla="*/ 19 h 175"/>
                <a:gd name="T74" fmla="*/ 52 w 160"/>
                <a:gd name="T75" fmla="*/ 15 h 175"/>
                <a:gd name="T76" fmla="*/ 55 w 160"/>
                <a:gd name="T77" fmla="*/ 13 h 175"/>
                <a:gd name="T78" fmla="*/ 58 w 160"/>
                <a:gd name="T79" fmla="*/ 11 h 175"/>
                <a:gd name="T80" fmla="*/ 62 w 160"/>
                <a:gd name="T81" fmla="*/ 11 h 175"/>
                <a:gd name="T82" fmla="*/ 68 w 160"/>
                <a:gd name="T83" fmla="*/ 8 h 175"/>
                <a:gd name="T84" fmla="*/ 72 w 160"/>
                <a:gd name="T85" fmla="*/ 6 h 175"/>
                <a:gd name="T86" fmla="*/ 75 w 160"/>
                <a:gd name="T87" fmla="*/ 5 h 175"/>
                <a:gd name="T88" fmla="*/ 80 w 160"/>
                <a:gd name="T89" fmla="*/ 4 h 175"/>
                <a:gd name="T90" fmla="*/ 83 w 160"/>
                <a:gd name="T91" fmla="*/ 3 h 175"/>
                <a:gd name="T92" fmla="*/ 87 w 160"/>
                <a:gd name="T93" fmla="*/ 2 h 175"/>
                <a:gd name="T94" fmla="*/ 91 w 160"/>
                <a:gd name="T95" fmla="*/ 2 h 175"/>
                <a:gd name="T96" fmla="*/ 95 w 160"/>
                <a:gd name="T97" fmla="*/ 1 h 175"/>
                <a:gd name="T98" fmla="*/ 99 w 160"/>
                <a:gd name="T99" fmla="*/ 0 h 175"/>
                <a:gd name="T100" fmla="*/ 103 w 160"/>
                <a:gd name="T101" fmla="*/ 0 h 175"/>
                <a:gd name="T102" fmla="*/ 108 w 160"/>
                <a:gd name="T103" fmla="*/ 0 h 175"/>
                <a:gd name="T104" fmla="*/ 112 w 160"/>
                <a:gd name="T105" fmla="*/ 0 h 175"/>
                <a:gd name="T106" fmla="*/ 116 w 160"/>
                <a:gd name="T107" fmla="*/ 0 h 175"/>
                <a:gd name="T108" fmla="*/ 121 w 160"/>
                <a:gd name="T109" fmla="*/ 0 h 175"/>
                <a:gd name="T110" fmla="*/ 125 w 160"/>
                <a:gd name="T111" fmla="*/ 0 h 175"/>
                <a:gd name="T112" fmla="*/ 130 w 160"/>
                <a:gd name="T113" fmla="*/ 1 h 175"/>
                <a:gd name="T114" fmla="*/ 134 w 160"/>
                <a:gd name="T115" fmla="*/ 1 h 175"/>
                <a:gd name="T116" fmla="*/ 140 w 160"/>
                <a:gd name="T117" fmla="*/ 2 h 175"/>
                <a:gd name="T118" fmla="*/ 144 w 160"/>
                <a:gd name="T119" fmla="*/ 3 h 1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0"/>
                <a:gd name="T181" fmla="*/ 0 h 175"/>
                <a:gd name="T182" fmla="*/ 160 w 160"/>
                <a:gd name="T183" fmla="*/ 175 h 1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0" h="175">
                  <a:moveTo>
                    <a:pt x="10" y="174"/>
                  </a:moveTo>
                  <a:lnTo>
                    <a:pt x="9" y="170"/>
                  </a:lnTo>
                  <a:lnTo>
                    <a:pt x="7" y="169"/>
                  </a:lnTo>
                  <a:lnTo>
                    <a:pt x="6" y="165"/>
                  </a:lnTo>
                  <a:lnTo>
                    <a:pt x="6" y="164"/>
                  </a:lnTo>
                  <a:lnTo>
                    <a:pt x="5" y="159"/>
                  </a:lnTo>
                  <a:lnTo>
                    <a:pt x="4" y="155"/>
                  </a:lnTo>
                  <a:lnTo>
                    <a:pt x="4" y="154"/>
                  </a:lnTo>
                  <a:lnTo>
                    <a:pt x="3" y="150"/>
                  </a:lnTo>
                  <a:lnTo>
                    <a:pt x="3" y="149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1" y="140"/>
                  </a:lnTo>
                  <a:lnTo>
                    <a:pt x="1" y="139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0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11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3" y="91"/>
                  </a:lnTo>
                  <a:lnTo>
                    <a:pt x="3" y="90"/>
                  </a:lnTo>
                  <a:lnTo>
                    <a:pt x="4" y="87"/>
                  </a:lnTo>
                  <a:lnTo>
                    <a:pt x="5" y="83"/>
                  </a:lnTo>
                  <a:lnTo>
                    <a:pt x="5" y="82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9" y="75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0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21" y="50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6"/>
                  </a:lnTo>
                  <a:lnTo>
                    <a:pt x="26" y="44"/>
                  </a:lnTo>
                  <a:lnTo>
                    <a:pt x="27" y="43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1" y="38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9" y="29"/>
                  </a:lnTo>
                  <a:lnTo>
                    <a:pt x="41" y="29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6" y="25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3" y="19"/>
                  </a:lnTo>
                  <a:lnTo>
                    <a:pt x="57" y="17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64" y="13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2" y="10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8" y="4"/>
                  </a:lnTo>
                  <a:lnTo>
                    <a:pt x="89" y="4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4" y="2"/>
                  </a:lnTo>
                  <a:lnTo>
                    <a:pt x="155" y="2"/>
                  </a:lnTo>
                  <a:lnTo>
                    <a:pt x="159" y="3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8" name="Freeform 17"/>
            <p:cNvSpPr>
              <a:spLocks/>
            </p:cNvSpPr>
            <p:nvPr/>
          </p:nvSpPr>
          <p:spPr bwMode="auto">
            <a:xfrm>
              <a:off x="2069" y="2979"/>
              <a:ext cx="101" cy="69"/>
            </a:xfrm>
            <a:custGeom>
              <a:avLst/>
              <a:gdLst>
                <a:gd name="T0" fmla="*/ 100 w 111"/>
                <a:gd name="T1" fmla="*/ 68 h 78"/>
                <a:gd name="T2" fmla="*/ 0 w 111"/>
                <a:gd name="T3" fmla="*/ 51 h 78"/>
                <a:gd name="T4" fmla="*/ 30 w 111"/>
                <a:gd name="T5" fmla="*/ 34 h 78"/>
                <a:gd name="T6" fmla="*/ 26 w 111"/>
                <a:gd name="T7" fmla="*/ 0 h 78"/>
                <a:gd name="T8" fmla="*/ 100 w 111"/>
                <a:gd name="T9" fmla="*/ 68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8"/>
                <a:gd name="T17" fmla="*/ 111 w 11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8">
                  <a:moveTo>
                    <a:pt x="110" y="77"/>
                  </a:moveTo>
                  <a:lnTo>
                    <a:pt x="0" y="58"/>
                  </a:lnTo>
                  <a:lnTo>
                    <a:pt x="33" y="38"/>
                  </a:lnTo>
                  <a:lnTo>
                    <a:pt x="29" y="0"/>
                  </a:lnTo>
                  <a:lnTo>
                    <a:pt x="110" y="77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49" name="Rectangle 18"/>
            <p:cNvSpPr>
              <a:spLocks noChangeArrowheads="1"/>
            </p:cNvSpPr>
            <p:nvPr/>
          </p:nvSpPr>
          <p:spPr bwMode="auto">
            <a:xfrm>
              <a:off x="1270" y="2305"/>
              <a:ext cx="26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3700" b="1">
                  <a:solidFill>
                    <a:srgbClr val="0000FF"/>
                  </a:solidFill>
                  <a:latin typeface="Arial Rounded MT Bold" pitchFamily="34" charset="0"/>
                </a:rPr>
                <a:t>_</a:t>
              </a:r>
            </a:p>
          </p:txBody>
        </p:sp>
        <p:sp>
          <p:nvSpPr>
            <p:cNvPr id="120850" name="Rectangle 19"/>
            <p:cNvSpPr>
              <a:spLocks noChangeArrowheads="1"/>
            </p:cNvSpPr>
            <p:nvPr/>
          </p:nvSpPr>
          <p:spPr bwMode="auto">
            <a:xfrm>
              <a:off x="1814" y="2880"/>
              <a:ext cx="26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3700" b="1">
                  <a:solidFill>
                    <a:srgbClr val="0000FF"/>
                  </a:solidFill>
                  <a:latin typeface="Arial Rounded MT Bold" pitchFamily="34" charset="0"/>
                </a:rPr>
                <a:t>_</a:t>
              </a:r>
            </a:p>
          </p:txBody>
        </p:sp>
        <p:sp>
          <p:nvSpPr>
            <p:cNvPr id="120851" name="Rectangle 20"/>
            <p:cNvSpPr>
              <a:spLocks noChangeArrowheads="1"/>
            </p:cNvSpPr>
            <p:nvPr/>
          </p:nvSpPr>
          <p:spPr bwMode="auto">
            <a:xfrm>
              <a:off x="3072" y="1488"/>
              <a:ext cx="26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3700" b="1">
                  <a:solidFill>
                    <a:srgbClr val="0000FF"/>
                  </a:solidFill>
                  <a:latin typeface="Arial Rounded MT Bold" pitchFamily="34" charset="0"/>
                </a:rPr>
                <a:t>_</a:t>
              </a:r>
            </a:p>
          </p:txBody>
        </p:sp>
        <p:sp>
          <p:nvSpPr>
            <p:cNvPr id="120852" name="Rectangle 21"/>
            <p:cNvSpPr>
              <a:spLocks noChangeArrowheads="1"/>
            </p:cNvSpPr>
            <p:nvPr/>
          </p:nvSpPr>
          <p:spPr bwMode="auto">
            <a:xfrm>
              <a:off x="2042" y="998"/>
              <a:ext cx="26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3700" b="1">
                  <a:solidFill>
                    <a:srgbClr val="0000FF"/>
                  </a:solidFill>
                  <a:latin typeface="Arial Rounded MT Bold" pitchFamily="34" charset="0"/>
                </a:rPr>
                <a:t>_</a:t>
              </a:r>
            </a:p>
          </p:txBody>
        </p:sp>
        <p:sp>
          <p:nvSpPr>
            <p:cNvPr id="120853" name="Freeform 22"/>
            <p:cNvSpPr>
              <a:spLocks/>
            </p:cNvSpPr>
            <p:nvPr/>
          </p:nvSpPr>
          <p:spPr bwMode="auto">
            <a:xfrm>
              <a:off x="2986" y="1775"/>
              <a:ext cx="19" cy="18"/>
            </a:xfrm>
            <a:custGeom>
              <a:avLst/>
              <a:gdLst>
                <a:gd name="T0" fmla="*/ 1 w 21"/>
                <a:gd name="T1" fmla="*/ 10 h 20"/>
                <a:gd name="T2" fmla="*/ 1 w 21"/>
                <a:gd name="T3" fmla="*/ 11 h 20"/>
                <a:gd name="T4" fmla="*/ 1 w 21"/>
                <a:gd name="T5" fmla="*/ 12 h 20"/>
                <a:gd name="T6" fmla="*/ 1 w 21"/>
                <a:gd name="T7" fmla="*/ 13 h 20"/>
                <a:gd name="T8" fmla="*/ 2 w 21"/>
                <a:gd name="T9" fmla="*/ 13 h 20"/>
                <a:gd name="T10" fmla="*/ 3 w 21"/>
                <a:gd name="T11" fmla="*/ 14 h 20"/>
                <a:gd name="T12" fmla="*/ 4 w 21"/>
                <a:gd name="T13" fmla="*/ 15 h 20"/>
                <a:gd name="T14" fmla="*/ 4 w 21"/>
                <a:gd name="T15" fmla="*/ 15 h 20"/>
                <a:gd name="T16" fmla="*/ 5 w 21"/>
                <a:gd name="T17" fmla="*/ 16 h 20"/>
                <a:gd name="T18" fmla="*/ 5 w 21"/>
                <a:gd name="T19" fmla="*/ 16 h 20"/>
                <a:gd name="T20" fmla="*/ 6 w 21"/>
                <a:gd name="T21" fmla="*/ 17 h 20"/>
                <a:gd name="T22" fmla="*/ 7 w 21"/>
                <a:gd name="T23" fmla="*/ 17 h 20"/>
                <a:gd name="T24" fmla="*/ 8 w 21"/>
                <a:gd name="T25" fmla="*/ 17 h 20"/>
                <a:gd name="T26" fmla="*/ 10 w 21"/>
                <a:gd name="T27" fmla="*/ 17 h 20"/>
                <a:gd name="T28" fmla="*/ 12 w 21"/>
                <a:gd name="T29" fmla="*/ 17 h 20"/>
                <a:gd name="T30" fmla="*/ 12 w 21"/>
                <a:gd name="T31" fmla="*/ 16 h 20"/>
                <a:gd name="T32" fmla="*/ 14 w 21"/>
                <a:gd name="T33" fmla="*/ 16 h 20"/>
                <a:gd name="T34" fmla="*/ 14 w 21"/>
                <a:gd name="T35" fmla="*/ 16 h 20"/>
                <a:gd name="T36" fmla="*/ 14 w 21"/>
                <a:gd name="T37" fmla="*/ 15 h 20"/>
                <a:gd name="T38" fmla="*/ 15 w 21"/>
                <a:gd name="T39" fmla="*/ 14 h 20"/>
                <a:gd name="T40" fmla="*/ 16 w 21"/>
                <a:gd name="T41" fmla="*/ 13 h 20"/>
                <a:gd name="T42" fmla="*/ 16 w 21"/>
                <a:gd name="T43" fmla="*/ 13 h 20"/>
                <a:gd name="T44" fmla="*/ 17 w 21"/>
                <a:gd name="T45" fmla="*/ 12 h 20"/>
                <a:gd name="T46" fmla="*/ 17 w 21"/>
                <a:gd name="T47" fmla="*/ 12 h 20"/>
                <a:gd name="T48" fmla="*/ 17 w 21"/>
                <a:gd name="T49" fmla="*/ 10 h 20"/>
                <a:gd name="T50" fmla="*/ 18 w 21"/>
                <a:gd name="T51" fmla="*/ 9 h 20"/>
                <a:gd name="T52" fmla="*/ 17 w 21"/>
                <a:gd name="T53" fmla="*/ 8 h 20"/>
                <a:gd name="T54" fmla="*/ 17 w 21"/>
                <a:gd name="T55" fmla="*/ 6 h 20"/>
                <a:gd name="T56" fmla="*/ 17 w 21"/>
                <a:gd name="T57" fmla="*/ 5 h 20"/>
                <a:gd name="T58" fmla="*/ 16 w 21"/>
                <a:gd name="T59" fmla="*/ 4 h 20"/>
                <a:gd name="T60" fmla="*/ 16 w 21"/>
                <a:gd name="T61" fmla="*/ 3 h 20"/>
                <a:gd name="T62" fmla="*/ 15 w 21"/>
                <a:gd name="T63" fmla="*/ 3 h 20"/>
                <a:gd name="T64" fmla="*/ 14 w 21"/>
                <a:gd name="T65" fmla="*/ 2 h 20"/>
                <a:gd name="T66" fmla="*/ 14 w 21"/>
                <a:gd name="T67" fmla="*/ 2 h 20"/>
                <a:gd name="T68" fmla="*/ 13 w 21"/>
                <a:gd name="T69" fmla="*/ 1 h 20"/>
                <a:gd name="T70" fmla="*/ 12 w 21"/>
                <a:gd name="T71" fmla="*/ 1 h 20"/>
                <a:gd name="T72" fmla="*/ 11 w 21"/>
                <a:gd name="T73" fmla="*/ 0 h 20"/>
                <a:gd name="T74" fmla="*/ 10 w 21"/>
                <a:gd name="T75" fmla="*/ 0 h 20"/>
                <a:gd name="T76" fmla="*/ 8 w 21"/>
                <a:gd name="T77" fmla="*/ 0 h 20"/>
                <a:gd name="T78" fmla="*/ 7 w 21"/>
                <a:gd name="T79" fmla="*/ 0 h 20"/>
                <a:gd name="T80" fmla="*/ 6 w 21"/>
                <a:gd name="T81" fmla="*/ 1 h 20"/>
                <a:gd name="T82" fmla="*/ 5 w 21"/>
                <a:gd name="T83" fmla="*/ 1 h 20"/>
                <a:gd name="T84" fmla="*/ 5 w 21"/>
                <a:gd name="T85" fmla="*/ 1 h 20"/>
                <a:gd name="T86" fmla="*/ 4 w 21"/>
                <a:gd name="T87" fmla="*/ 2 h 20"/>
                <a:gd name="T88" fmla="*/ 3 w 21"/>
                <a:gd name="T89" fmla="*/ 2 h 20"/>
                <a:gd name="T90" fmla="*/ 3 w 21"/>
                <a:gd name="T91" fmla="*/ 3 h 20"/>
                <a:gd name="T92" fmla="*/ 2 w 21"/>
                <a:gd name="T93" fmla="*/ 4 h 20"/>
                <a:gd name="T94" fmla="*/ 1 w 21"/>
                <a:gd name="T95" fmla="*/ 5 h 20"/>
                <a:gd name="T96" fmla="*/ 1 w 21"/>
                <a:gd name="T97" fmla="*/ 6 h 20"/>
                <a:gd name="T98" fmla="*/ 1 w 21"/>
                <a:gd name="T99" fmla="*/ 7 h 20"/>
                <a:gd name="T100" fmla="*/ 1 w 21"/>
                <a:gd name="T101" fmla="*/ 8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20"/>
                <a:gd name="T155" fmla="*/ 21 w 21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FF0000"/>
            </a:solidFill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54" name="Freeform 23"/>
            <p:cNvSpPr>
              <a:spLocks/>
            </p:cNvSpPr>
            <p:nvPr/>
          </p:nvSpPr>
          <p:spPr bwMode="auto">
            <a:xfrm>
              <a:off x="2986" y="1775"/>
              <a:ext cx="19" cy="18"/>
            </a:xfrm>
            <a:custGeom>
              <a:avLst/>
              <a:gdLst>
                <a:gd name="T0" fmla="*/ 0 w 21"/>
                <a:gd name="T1" fmla="*/ 9 h 20"/>
                <a:gd name="T2" fmla="*/ 1 w 21"/>
                <a:gd name="T3" fmla="*/ 11 h 20"/>
                <a:gd name="T4" fmla="*/ 1 w 21"/>
                <a:gd name="T5" fmla="*/ 13 h 20"/>
                <a:gd name="T6" fmla="*/ 2 w 21"/>
                <a:gd name="T7" fmla="*/ 14 h 20"/>
                <a:gd name="T8" fmla="*/ 3 w 21"/>
                <a:gd name="T9" fmla="*/ 15 h 20"/>
                <a:gd name="T10" fmla="*/ 5 w 21"/>
                <a:gd name="T11" fmla="*/ 16 h 20"/>
                <a:gd name="T12" fmla="*/ 6 w 21"/>
                <a:gd name="T13" fmla="*/ 16 h 20"/>
                <a:gd name="T14" fmla="*/ 7 w 21"/>
                <a:gd name="T15" fmla="*/ 17 h 20"/>
                <a:gd name="T16" fmla="*/ 10 w 21"/>
                <a:gd name="T17" fmla="*/ 17 h 20"/>
                <a:gd name="T18" fmla="*/ 12 w 21"/>
                <a:gd name="T19" fmla="*/ 17 h 20"/>
                <a:gd name="T20" fmla="*/ 13 w 21"/>
                <a:gd name="T21" fmla="*/ 16 h 20"/>
                <a:gd name="T22" fmla="*/ 14 w 21"/>
                <a:gd name="T23" fmla="*/ 15 h 20"/>
                <a:gd name="T24" fmla="*/ 15 w 21"/>
                <a:gd name="T25" fmla="*/ 14 h 20"/>
                <a:gd name="T26" fmla="*/ 16 w 21"/>
                <a:gd name="T27" fmla="*/ 13 h 20"/>
                <a:gd name="T28" fmla="*/ 17 w 21"/>
                <a:gd name="T29" fmla="*/ 12 h 20"/>
                <a:gd name="T30" fmla="*/ 17 w 21"/>
                <a:gd name="T31" fmla="*/ 10 h 20"/>
                <a:gd name="T32" fmla="*/ 18 w 21"/>
                <a:gd name="T33" fmla="*/ 9 h 20"/>
                <a:gd name="T34" fmla="*/ 17 w 21"/>
                <a:gd name="T35" fmla="*/ 7 h 20"/>
                <a:gd name="T36" fmla="*/ 17 w 21"/>
                <a:gd name="T37" fmla="*/ 5 h 20"/>
                <a:gd name="T38" fmla="*/ 16 w 21"/>
                <a:gd name="T39" fmla="*/ 3 h 20"/>
                <a:gd name="T40" fmla="*/ 15 w 21"/>
                <a:gd name="T41" fmla="*/ 2 h 20"/>
                <a:gd name="T42" fmla="*/ 14 w 21"/>
                <a:gd name="T43" fmla="*/ 2 h 20"/>
                <a:gd name="T44" fmla="*/ 13 w 21"/>
                <a:gd name="T45" fmla="*/ 1 h 20"/>
                <a:gd name="T46" fmla="*/ 12 w 21"/>
                <a:gd name="T47" fmla="*/ 0 h 20"/>
                <a:gd name="T48" fmla="*/ 10 w 21"/>
                <a:gd name="T49" fmla="*/ 0 h 20"/>
                <a:gd name="T50" fmla="*/ 7 w 21"/>
                <a:gd name="T51" fmla="*/ 0 h 20"/>
                <a:gd name="T52" fmla="*/ 6 w 21"/>
                <a:gd name="T53" fmla="*/ 1 h 20"/>
                <a:gd name="T54" fmla="*/ 5 w 21"/>
                <a:gd name="T55" fmla="*/ 1 h 20"/>
                <a:gd name="T56" fmla="*/ 4 w 21"/>
                <a:gd name="T57" fmla="*/ 2 h 20"/>
                <a:gd name="T58" fmla="*/ 3 w 21"/>
                <a:gd name="T59" fmla="*/ 3 h 20"/>
                <a:gd name="T60" fmla="*/ 2 w 21"/>
                <a:gd name="T61" fmla="*/ 4 h 20"/>
                <a:gd name="T62" fmla="*/ 1 w 21"/>
                <a:gd name="T63" fmla="*/ 6 h 20"/>
                <a:gd name="T64" fmla="*/ 1 w 21"/>
                <a:gd name="T65" fmla="*/ 8 h 20"/>
                <a:gd name="T66" fmla="*/ 0 w 21"/>
                <a:gd name="T67" fmla="*/ 9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20"/>
                <a:gd name="T104" fmla="*/ 21 w 21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55" name="Freeform 24"/>
            <p:cNvSpPr>
              <a:spLocks/>
            </p:cNvSpPr>
            <p:nvPr/>
          </p:nvSpPr>
          <p:spPr bwMode="auto">
            <a:xfrm>
              <a:off x="3026" y="1775"/>
              <a:ext cx="18" cy="18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1 h 20"/>
                <a:gd name="T4" fmla="*/ 1 w 20"/>
                <a:gd name="T5" fmla="*/ 12 h 20"/>
                <a:gd name="T6" fmla="*/ 1 w 20"/>
                <a:gd name="T7" fmla="*/ 13 h 20"/>
                <a:gd name="T8" fmla="*/ 2 w 20"/>
                <a:gd name="T9" fmla="*/ 13 h 20"/>
                <a:gd name="T10" fmla="*/ 2 w 20"/>
                <a:gd name="T11" fmla="*/ 14 h 20"/>
                <a:gd name="T12" fmla="*/ 3 w 20"/>
                <a:gd name="T13" fmla="*/ 15 h 20"/>
                <a:gd name="T14" fmla="*/ 4 w 20"/>
                <a:gd name="T15" fmla="*/ 15 h 20"/>
                <a:gd name="T16" fmla="*/ 5 w 20"/>
                <a:gd name="T17" fmla="*/ 16 h 20"/>
                <a:gd name="T18" fmla="*/ 5 w 20"/>
                <a:gd name="T19" fmla="*/ 16 h 20"/>
                <a:gd name="T20" fmla="*/ 6 w 20"/>
                <a:gd name="T21" fmla="*/ 17 h 20"/>
                <a:gd name="T22" fmla="*/ 7 w 20"/>
                <a:gd name="T23" fmla="*/ 17 h 20"/>
                <a:gd name="T24" fmla="*/ 8 w 20"/>
                <a:gd name="T25" fmla="*/ 17 h 20"/>
                <a:gd name="T26" fmla="*/ 9 w 20"/>
                <a:gd name="T27" fmla="*/ 17 h 20"/>
                <a:gd name="T28" fmla="*/ 10 w 20"/>
                <a:gd name="T29" fmla="*/ 17 h 20"/>
                <a:gd name="T30" fmla="*/ 11 w 20"/>
                <a:gd name="T31" fmla="*/ 16 h 20"/>
                <a:gd name="T32" fmla="*/ 13 w 20"/>
                <a:gd name="T33" fmla="*/ 16 h 20"/>
                <a:gd name="T34" fmla="*/ 13 w 20"/>
                <a:gd name="T35" fmla="*/ 16 h 20"/>
                <a:gd name="T36" fmla="*/ 14 w 20"/>
                <a:gd name="T37" fmla="*/ 15 h 20"/>
                <a:gd name="T38" fmla="*/ 15 w 20"/>
                <a:gd name="T39" fmla="*/ 14 h 20"/>
                <a:gd name="T40" fmla="*/ 15 w 20"/>
                <a:gd name="T41" fmla="*/ 13 h 20"/>
                <a:gd name="T42" fmla="*/ 16 w 20"/>
                <a:gd name="T43" fmla="*/ 13 h 20"/>
                <a:gd name="T44" fmla="*/ 16 w 20"/>
                <a:gd name="T45" fmla="*/ 12 h 20"/>
                <a:gd name="T46" fmla="*/ 17 w 20"/>
                <a:gd name="T47" fmla="*/ 12 h 20"/>
                <a:gd name="T48" fmla="*/ 17 w 20"/>
                <a:gd name="T49" fmla="*/ 10 h 20"/>
                <a:gd name="T50" fmla="*/ 17 w 20"/>
                <a:gd name="T51" fmla="*/ 9 h 20"/>
                <a:gd name="T52" fmla="*/ 17 w 20"/>
                <a:gd name="T53" fmla="*/ 8 h 20"/>
                <a:gd name="T54" fmla="*/ 17 w 20"/>
                <a:gd name="T55" fmla="*/ 6 h 20"/>
                <a:gd name="T56" fmla="*/ 16 w 20"/>
                <a:gd name="T57" fmla="*/ 5 h 20"/>
                <a:gd name="T58" fmla="*/ 16 w 20"/>
                <a:gd name="T59" fmla="*/ 4 h 20"/>
                <a:gd name="T60" fmla="*/ 15 w 20"/>
                <a:gd name="T61" fmla="*/ 3 h 20"/>
                <a:gd name="T62" fmla="*/ 15 w 20"/>
                <a:gd name="T63" fmla="*/ 3 h 20"/>
                <a:gd name="T64" fmla="*/ 14 w 20"/>
                <a:gd name="T65" fmla="*/ 2 h 20"/>
                <a:gd name="T66" fmla="*/ 13 w 20"/>
                <a:gd name="T67" fmla="*/ 2 h 20"/>
                <a:gd name="T68" fmla="*/ 13 w 20"/>
                <a:gd name="T69" fmla="*/ 1 h 20"/>
                <a:gd name="T70" fmla="*/ 11 w 20"/>
                <a:gd name="T71" fmla="*/ 1 h 20"/>
                <a:gd name="T72" fmla="*/ 10 w 20"/>
                <a:gd name="T73" fmla="*/ 0 h 20"/>
                <a:gd name="T74" fmla="*/ 9 w 20"/>
                <a:gd name="T75" fmla="*/ 0 h 20"/>
                <a:gd name="T76" fmla="*/ 8 w 20"/>
                <a:gd name="T77" fmla="*/ 0 h 20"/>
                <a:gd name="T78" fmla="*/ 7 w 20"/>
                <a:gd name="T79" fmla="*/ 0 h 20"/>
                <a:gd name="T80" fmla="*/ 6 w 20"/>
                <a:gd name="T81" fmla="*/ 1 h 20"/>
                <a:gd name="T82" fmla="*/ 5 w 20"/>
                <a:gd name="T83" fmla="*/ 1 h 20"/>
                <a:gd name="T84" fmla="*/ 5 w 20"/>
                <a:gd name="T85" fmla="*/ 1 h 20"/>
                <a:gd name="T86" fmla="*/ 4 w 20"/>
                <a:gd name="T87" fmla="*/ 2 h 20"/>
                <a:gd name="T88" fmla="*/ 3 w 20"/>
                <a:gd name="T89" fmla="*/ 2 h 20"/>
                <a:gd name="T90" fmla="*/ 2 w 20"/>
                <a:gd name="T91" fmla="*/ 3 h 20"/>
                <a:gd name="T92" fmla="*/ 1 w 20"/>
                <a:gd name="T93" fmla="*/ 4 h 20"/>
                <a:gd name="T94" fmla="*/ 1 w 20"/>
                <a:gd name="T95" fmla="*/ 5 h 20"/>
                <a:gd name="T96" fmla="*/ 0 w 20"/>
                <a:gd name="T97" fmla="*/ 6 h 20"/>
                <a:gd name="T98" fmla="*/ 0 w 20"/>
                <a:gd name="T99" fmla="*/ 7 h 20"/>
                <a:gd name="T100" fmla="*/ 0 w 20"/>
                <a:gd name="T101" fmla="*/ 8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20"/>
                <a:gd name="T155" fmla="*/ 20 w 20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solidFill>
              <a:srgbClr val="FF0000"/>
            </a:solidFill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56" name="Freeform 25"/>
            <p:cNvSpPr>
              <a:spLocks/>
            </p:cNvSpPr>
            <p:nvPr/>
          </p:nvSpPr>
          <p:spPr bwMode="auto">
            <a:xfrm>
              <a:off x="3026" y="1775"/>
              <a:ext cx="18" cy="18"/>
            </a:xfrm>
            <a:custGeom>
              <a:avLst/>
              <a:gdLst>
                <a:gd name="T0" fmla="*/ 0 w 20"/>
                <a:gd name="T1" fmla="*/ 9 h 20"/>
                <a:gd name="T2" fmla="*/ 0 w 20"/>
                <a:gd name="T3" fmla="*/ 11 h 20"/>
                <a:gd name="T4" fmla="*/ 1 w 20"/>
                <a:gd name="T5" fmla="*/ 12 h 20"/>
                <a:gd name="T6" fmla="*/ 1 w 20"/>
                <a:gd name="T7" fmla="*/ 13 h 20"/>
                <a:gd name="T8" fmla="*/ 2 w 20"/>
                <a:gd name="T9" fmla="*/ 14 h 20"/>
                <a:gd name="T10" fmla="*/ 3 w 20"/>
                <a:gd name="T11" fmla="*/ 15 h 20"/>
                <a:gd name="T12" fmla="*/ 4 w 20"/>
                <a:gd name="T13" fmla="*/ 16 h 20"/>
                <a:gd name="T14" fmla="*/ 5 w 20"/>
                <a:gd name="T15" fmla="*/ 16 h 20"/>
                <a:gd name="T16" fmla="*/ 6 w 20"/>
                <a:gd name="T17" fmla="*/ 17 h 20"/>
                <a:gd name="T18" fmla="*/ 8 w 20"/>
                <a:gd name="T19" fmla="*/ 17 h 20"/>
                <a:gd name="T20" fmla="*/ 10 w 20"/>
                <a:gd name="T21" fmla="*/ 17 h 20"/>
                <a:gd name="T22" fmla="*/ 13 w 20"/>
                <a:gd name="T23" fmla="*/ 16 h 20"/>
                <a:gd name="T24" fmla="*/ 13 w 20"/>
                <a:gd name="T25" fmla="*/ 15 h 20"/>
                <a:gd name="T26" fmla="*/ 15 w 20"/>
                <a:gd name="T27" fmla="*/ 14 h 20"/>
                <a:gd name="T28" fmla="*/ 16 w 20"/>
                <a:gd name="T29" fmla="*/ 13 h 20"/>
                <a:gd name="T30" fmla="*/ 16 w 20"/>
                <a:gd name="T31" fmla="*/ 12 h 20"/>
                <a:gd name="T32" fmla="*/ 17 w 20"/>
                <a:gd name="T33" fmla="*/ 11 h 20"/>
                <a:gd name="T34" fmla="*/ 17 w 20"/>
                <a:gd name="T35" fmla="*/ 9 h 20"/>
                <a:gd name="T36" fmla="*/ 17 w 20"/>
                <a:gd name="T37" fmla="*/ 7 h 20"/>
                <a:gd name="T38" fmla="*/ 16 w 20"/>
                <a:gd name="T39" fmla="*/ 6 h 20"/>
                <a:gd name="T40" fmla="*/ 16 w 20"/>
                <a:gd name="T41" fmla="*/ 4 h 20"/>
                <a:gd name="T42" fmla="*/ 15 w 20"/>
                <a:gd name="T43" fmla="*/ 3 h 20"/>
                <a:gd name="T44" fmla="*/ 14 w 20"/>
                <a:gd name="T45" fmla="*/ 2 h 20"/>
                <a:gd name="T46" fmla="*/ 13 w 20"/>
                <a:gd name="T47" fmla="*/ 1 h 20"/>
                <a:gd name="T48" fmla="*/ 11 w 20"/>
                <a:gd name="T49" fmla="*/ 1 h 20"/>
                <a:gd name="T50" fmla="*/ 10 w 20"/>
                <a:gd name="T51" fmla="*/ 0 h 20"/>
                <a:gd name="T52" fmla="*/ 8 w 20"/>
                <a:gd name="T53" fmla="*/ 0 h 20"/>
                <a:gd name="T54" fmla="*/ 6 w 20"/>
                <a:gd name="T55" fmla="*/ 0 h 20"/>
                <a:gd name="T56" fmla="*/ 5 w 20"/>
                <a:gd name="T57" fmla="*/ 1 h 20"/>
                <a:gd name="T58" fmla="*/ 4 w 20"/>
                <a:gd name="T59" fmla="*/ 2 h 20"/>
                <a:gd name="T60" fmla="*/ 3 w 20"/>
                <a:gd name="T61" fmla="*/ 3 h 20"/>
                <a:gd name="T62" fmla="*/ 2 w 20"/>
                <a:gd name="T63" fmla="*/ 4 h 20"/>
                <a:gd name="T64" fmla="*/ 1 w 20"/>
                <a:gd name="T65" fmla="*/ 5 h 20"/>
                <a:gd name="T66" fmla="*/ 0 w 20"/>
                <a:gd name="T67" fmla="*/ 6 h 20"/>
                <a:gd name="T68" fmla="*/ 0 w 20"/>
                <a:gd name="T69" fmla="*/ 8 h 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20"/>
                <a:gd name="T107" fmla="*/ 20 w 20"/>
                <a:gd name="T108" fmla="*/ 20 h 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57" name="Freeform 26"/>
            <p:cNvSpPr>
              <a:spLocks/>
            </p:cNvSpPr>
            <p:nvPr/>
          </p:nvSpPr>
          <p:spPr bwMode="auto">
            <a:xfrm>
              <a:off x="2362" y="2608"/>
              <a:ext cx="19" cy="16"/>
            </a:xfrm>
            <a:custGeom>
              <a:avLst/>
              <a:gdLst>
                <a:gd name="T0" fmla="*/ 0 w 20"/>
                <a:gd name="T1" fmla="*/ 8 h 19"/>
                <a:gd name="T2" fmla="*/ 0 w 20"/>
                <a:gd name="T3" fmla="*/ 10 h 19"/>
                <a:gd name="T4" fmla="*/ 0 w 20"/>
                <a:gd name="T5" fmla="*/ 11 h 19"/>
                <a:gd name="T6" fmla="*/ 1 w 20"/>
                <a:gd name="T7" fmla="*/ 12 h 19"/>
                <a:gd name="T8" fmla="*/ 1 w 20"/>
                <a:gd name="T9" fmla="*/ 13 h 19"/>
                <a:gd name="T10" fmla="*/ 2 w 20"/>
                <a:gd name="T11" fmla="*/ 13 h 19"/>
                <a:gd name="T12" fmla="*/ 3 w 20"/>
                <a:gd name="T13" fmla="*/ 13 h 19"/>
                <a:gd name="T14" fmla="*/ 4 w 20"/>
                <a:gd name="T15" fmla="*/ 14 h 19"/>
                <a:gd name="T16" fmla="*/ 5 w 20"/>
                <a:gd name="T17" fmla="*/ 14 h 19"/>
                <a:gd name="T18" fmla="*/ 6 w 20"/>
                <a:gd name="T19" fmla="*/ 15 h 19"/>
                <a:gd name="T20" fmla="*/ 7 w 20"/>
                <a:gd name="T21" fmla="*/ 15 h 19"/>
                <a:gd name="T22" fmla="*/ 8 w 20"/>
                <a:gd name="T23" fmla="*/ 15 h 19"/>
                <a:gd name="T24" fmla="*/ 9 w 20"/>
                <a:gd name="T25" fmla="*/ 15 h 19"/>
                <a:gd name="T26" fmla="*/ 10 w 20"/>
                <a:gd name="T27" fmla="*/ 15 h 19"/>
                <a:gd name="T28" fmla="*/ 10 w 20"/>
                <a:gd name="T29" fmla="*/ 15 h 19"/>
                <a:gd name="T30" fmla="*/ 12 w 20"/>
                <a:gd name="T31" fmla="*/ 15 h 19"/>
                <a:gd name="T32" fmla="*/ 13 w 20"/>
                <a:gd name="T33" fmla="*/ 14 h 19"/>
                <a:gd name="T34" fmla="*/ 14 w 20"/>
                <a:gd name="T35" fmla="*/ 14 h 19"/>
                <a:gd name="T36" fmla="*/ 15 w 20"/>
                <a:gd name="T37" fmla="*/ 13 h 19"/>
                <a:gd name="T38" fmla="*/ 15 w 20"/>
                <a:gd name="T39" fmla="*/ 13 h 19"/>
                <a:gd name="T40" fmla="*/ 16 w 20"/>
                <a:gd name="T41" fmla="*/ 13 h 19"/>
                <a:gd name="T42" fmla="*/ 17 w 20"/>
                <a:gd name="T43" fmla="*/ 12 h 19"/>
                <a:gd name="T44" fmla="*/ 17 w 20"/>
                <a:gd name="T45" fmla="*/ 11 h 19"/>
                <a:gd name="T46" fmla="*/ 18 w 20"/>
                <a:gd name="T47" fmla="*/ 10 h 19"/>
                <a:gd name="T48" fmla="*/ 18 w 20"/>
                <a:gd name="T49" fmla="*/ 9 h 19"/>
                <a:gd name="T50" fmla="*/ 18 w 20"/>
                <a:gd name="T51" fmla="*/ 8 h 19"/>
                <a:gd name="T52" fmla="*/ 18 w 20"/>
                <a:gd name="T53" fmla="*/ 7 h 19"/>
                <a:gd name="T54" fmla="*/ 18 w 20"/>
                <a:gd name="T55" fmla="*/ 6 h 19"/>
                <a:gd name="T56" fmla="*/ 17 w 20"/>
                <a:gd name="T57" fmla="*/ 4 h 19"/>
                <a:gd name="T58" fmla="*/ 17 w 20"/>
                <a:gd name="T59" fmla="*/ 3 h 19"/>
                <a:gd name="T60" fmla="*/ 16 w 20"/>
                <a:gd name="T61" fmla="*/ 3 h 19"/>
                <a:gd name="T62" fmla="*/ 15 w 20"/>
                <a:gd name="T63" fmla="*/ 2 h 19"/>
                <a:gd name="T64" fmla="*/ 14 w 20"/>
                <a:gd name="T65" fmla="*/ 1 h 19"/>
                <a:gd name="T66" fmla="*/ 14 w 20"/>
                <a:gd name="T67" fmla="*/ 1 h 19"/>
                <a:gd name="T68" fmla="*/ 13 w 20"/>
                <a:gd name="T69" fmla="*/ 0 h 19"/>
                <a:gd name="T70" fmla="*/ 12 w 20"/>
                <a:gd name="T71" fmla="*/ 0 h 19"/>
                <a:gd name="T72" fmla="*/ 10 w 20"/>
                <a:gd name="T73" fmla="*/ 0 h 19"/>
                <a:gd name="T74" fmla="*/ 10 w 20"/>
                <a:gd name="T75" fmla="*/ 0 h 19"/>
                <a:gd name="T76" fmla="*/ 8 w 20"/>
                <a:gd name="T77" fmla="*/ 0 h 19"/>
                <a:gd name="T78" fmla="*/ 8 w 20"/>
                <a:gd name="T79" fmla="*/ 0 h 19"/>
                <a:gd name="T80" fmla="*/ 6 w 20"/>
                <a:gd name="T81" fmla="*/ 0 h 19"/>
                <a:gd name="T82" fmla="*/ 6 w 20"/>
                <a:gd name="T83" fmla="*/ 0 h 19"/>
                <a:gd name="T84" fmla="*/ 4 w 20"/>
                <a:gd name="T85" fmla="*/ 1 h 19"/>
                <a:gd name="T86" fmla="*/ 4 w 20"/>
                <a:gd name="T87" fmla="*/ 1 h 19"/>
                <a:gd name="T88" fmla="*/ 3 w 20"/>
                <a:gd name="T89" fmla="*/ 2 h 19"/>
                <a:gd name="T90" fmla="*/ 2 w 20"/>
                <a:gd name="T91" fmla="*/ 3 h 19"/>
                <a:gd name="T92" fmla="*/ 1 w 20"/>
                <a:gd name="T93" fmla="*/ 3 h 19"/>
                <a:gd name="T94" fmla="*/ 1 w 20"/>
                <a:gd name="T95" fmla="*/ 3 h 19"/>
                <a:gd name="T96" fmla="*/ 0 w 20"/>
                <a:gd name="T97" fmla="*/ 4 h 19"/>
                <a:gd name="T98" fmla="*/ 0 w 20"/>
                <a:gd name="T99" fmla="*/ 6 h 19"/>
                <a:gd name="T100" fmla="*/ 0 w 20"/>
                <a:gd name="T101" fmla="*/ 8 h 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19"/>
                <a:gd name="T155" fmla="*/ 20 w 20"/>
                <a:gd name="T156" fmla="*/ 19 h 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58" name="Freeform 27"/>
            <p:cNvSpPr>
              <a:spLocks/>
            </p:cNvSpPr>
            <p:nvPr/>
          </p:nvSpPr>
          <p:spPr bwMode="auto">
            <a:xfrm>
              <a:off x="2362" y="2608"/>
              <a:ext cx="19" cy="16"/>
            </a:xfrm>
            <a:custGeom>
              <a:avLst/>
              <a:gdLst>
                <a:gd name="T0" fmla="*/ 0 w 20"/>
                <a:gd name="T1" fmla="*/ 8 h 19"/>
                <a:gd name="T2" fmla="*/ 0 w 20"/>
                <a:gd name="T3" fmla="*/ 9 h 19"/>
                <a:gd name="T4" fmla="*/ 0 w 20"/>
                <a:gd name="T5" fmla="*/ 11 h 19"/>
                <a:gd name="T6" fmla="*/ 1 w 20"/>
                <a:gd name="T7" fmla="*/ 12 h 19"/>
                <a:gd name="T8" fmla="*/ 2 w 20"/>
                <a:gd name="T9" fmla="*/ 13 h 19"/>
                <a:gd name="T10" fmla="*/ 3 w 20"/>
                <a:gd name="T11" fmla="*/ 13 h 19"/>
                <a:gd name="T12" fmla="*/ 4 w 20"/>
                <a:gd name="T13" fmla="*/ 14 h 19"/>
                <a:gd name="T14" fmla="*/ 5 w 20"/>
                <a:gd name="T15" fmla="*/ 15 h 19"/>
                <a:gd name="T16" fmla="*/ 7 w 20"/>
                <a:gd name="T17" fmla="*/ 15 h 19"/>
                <a:gd name="T18" fmla="*/ 9 w 20"/>
                <a:gd name="T19" fmla="*/ 15 h 19"/>
                <a:gd name="T20" fmla="*/ 10 w 20"/>
                <a:gd name="T21" fmla="*/ 15 h 19"/>
                <a:gd name="T22" fmla="*/ 13 w 20"/>
                <a:gd name="T23" fmla="*/ 15 h 19"/>
                <a:gd name="T24" fmla="*/ 14 w 20"/>
                <a:gd name="T25" fmla="*/ 14 h 19"/>
                <a:gd name="T26" fmla="*/ 16 w 20"/>
                <a:gd name="T27" fmla="*/ 13 h 19"/>
                <a:gd name="T28" fmla="*/ 17 w 20"/>
                <a:gd name="T29" fmla="*/ 12 h 19"/>
                <a:gd name="T30" fmla="*/ 17 w 20"/>
                <a:gd name="T31" fmla="*/ 10 h 19"/>
                <a:gd name="T32" fmla="*/ 18 w 20"/>
                <a:gd name="T33" fmla="*/ 9 h 19"/>
                <a:gd name="T34" fmla="*/ 18 w 20"/>
                <a:gd name="T35" fmla="*/ 8 h 19"/>
                <a:gd name="T36" fmla="*/ 18 w 20"/>
                <a:gd name="T37" fmla="*/ 6 h 19"/>
                <a:gd name="T38" fmla="*/ 17 w 20"/>
                <a:gd name="T39" fmla="*/ 4 h 19"/>
                <a:gd name="T40" fmla="*/ 16 w 20"/>
                <a:gd name="T41" fmla="*/ 3 h 19"/>
                <a:gd name="T42" fmla="*/ 16 w 20"/>
                <a:gd name="T43" fmla="*/ 2 h 19"/>
                <a:gd name="T44" fmla="*/ 14 w 20"/>
                <a:gd name="T45" fmla="*/ 1 h 19"/>
                <a:gd name="T46" fmla="*/ 13 w 20"/>
                <a:gd name="T47" fmla="*/ 0 h 19"/>
                <a:gd name="T48" fmla="*/ 10 w 20"/>
                <a:gd name="T49" fmla="*/ 0 h 19"/>
                <a:gd name="T50" fmla="*/ 9 w 20"/>
                <a:gd name="T51" fmla="*/ 0 h 19"/>
                <a:gd name="T52" fmla="*/ 7 w 20"/>
                <a:gd name="T53" fmla="*/ 0 h 19"/>
                <a:gd name="T54" fmla="*/ 5 w 20"/>
                <a:gd name="T55" fmla="*/ 0 h 19"/>
                <a:gd name="T56" fmla="*/ 4 w 20"/>
                <a:gd name="T57" fmla="*/ 1 h 19"/>
                <a:gd name="T58" fmla="*/ 3 w 20"/>
                <a:gd name="T59" fmla="*/ 2 h 19"/>
                <a:gd name="T60" fmla="*/ 2 w 20"/>
                <a:gd name="T61" fmla="*/ 3 h 19"/>
                <a:gd name="T62" fmla="*/ 1 w 20"/>
                <a:gd name="T63" fmla="*/ 3 h 19"/>
                <a:gd name="T64" fmla="*/ 0 w 20"/>
                <a:gd name="T65" fmla="*/ 4 h 19"/>
                <a:gd name="T66" fmla="*/ 0 w 20"/>
                <a:gd name="T67" fmla="*/ 7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9"/>
                <a:gd name="T104" fmla="*/ 20 w 20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59" name="Freeform 28"/>
            <p:cNvSpPr>
              <a:spLocks/>
            </p:cNvSpPr>
            <p:nvPr/>
          </p:nvSpPr>
          <p:spPr bwMode="auto">
            <a:xfrm>
              <a:off x="2400" y="2608"/>
              <a:ext cx="19" cy="16"/>
            </a:xfrm>
            <a:custGeom>
              <a:avLst/>
              <a:gdLst>
                <a:gd name="T0" fmla="*/ 0 w 21"/>
                <a:gd name="T1" fmla="*/ 8 h 19"/>
                <a:gd name="T2" fmla="*/ 2 w 21"/>
                <a:gd name="T3" fmla="*/ 10 h 19"/>
                <a:gd name="T4" fmla="*/ 2 w 21"/>
                <a:gd name="T5" fmla="*/ 11 h 19"/>
                <a:gd name="T6" fmla="*/ 2 w 21"/>
                <a:gd name="T7" fmla="*/ 12 h 19"/>
                <a:gd name="T8" fmla="*/ 3 w 21"/>
                <a:gd name="T9" fmla="*/ 13 h 19"/>
                <a:gd name="T10" fmla="*/ 4 w 21"/>
                <a:gd name="T11" fmla="*/ 13 h 19"/>
                <a:gd name="T12" fmla="*/ 4 w 21"/>
                <a:gd name="T13" fmla="*/ 13 h 19"/>
                <a:gd name="T14" fmla="*/ 5 w 21"/>
                <a:gd name="T15" fmla="*/ 14 h 19"/>
                <a:gd name="T16" fmla="*/ 5 w 21"/>
                <a:gd name="T17" fmla="*/ 14 h 19"/>
                <a:gd name="T18" fmla="*/ 6 w 21"/>
                <a:gd name="T19" fmla="*/ 15 h 19"/>
                <a:gd name="T20" fmla="*/ 7 w 21"/>
                <a:gd name="T21" fmla="*/ 15 h 19"/>
                <a:gd name="T22" fmla="*/ 8 w 21"/>
                <a:gd name="T23" fmla="*/ 15 h 19"/>
                <a:gd name="T24" fmla="*/ 9 w 21"/>
                <a:gd name="T25" fmla="*/ 15 h 19"/>
                <a:gd name="T26" fmla="*/ 10 w 21"/>
                <a:gd name="T27" fmla="*/ 15 h 19"/>
                <a:gd name="T28" fmla="*/ 11 w 21"/>
                <a:gd name="T29" fmla="*/ 15 h 19"/>
                <a:gd name="T30" fmla="*/ 12 w 21"/>
                <a:gd name="T31" fmla="*/ 15 h 19"/>
                <a:gd name="T32" fmla="*/ 13 w 21"/>
                <a:gd name="T33" fmla="*/ 14 h 19"/>
                <a:gd name="T34" fmla="*/ 14 w 21"/>
                <a:gd name="T35" fmla="*/ 14 h 19"/>
                <a:gd name="T36" fmla="*/ 15 w 21"/>
                <a:gd name="T37" fmla="*/ 13 h 19"/>
                <a:gd name="T38" fmla="*/ 16 w 21"/>
                <a:gd name="T39" fmla="*/ 13 h 19"/>
                <a:gd name="T40" fmla="*/ 17 w 21"/>
                <a:gd name="T41" fmla="*/ 13 h 19"/>
                <a:gd name="T42" fmla="*/ 17 w 21"/>
                <a:gd name="T43" fmla="*/ 12 h 19"/>
                <a:gd name="T44" fmla="*/ 18 w 21"/>
                <a:gd name="T45" fmla="*/ 11 h 19"/>
                <a:gd name="T46" fmla="*/ 18 w 21"/>
                <a:gd name="T47" fmla="*/ 10 h 19"/>
                <a:gd name="T48" fmla="*/ 18 w 21"/>
                <a:gd name="T49" fmla="*/ 9 h 19"/>
                <a:gd name="T50" fmla="*/ 18 w 21"/>
                <a:gd name="T51" fmla="*/ 8 h 19"/>
                <a:gd name="T52" fmla="*/ 18 w 21"/>
                <a:gd name="T53" fmla="*/ 7 h 19"/>
                <a:gd name="T54" fmla="*/ 18 w 21"/>
                <a:gd name="T55" fmla="*/ 6 h 19"/>
                <a:gd name="T56" fmla="*/ 18 w 21"/>
                <a:gd name="T57" fmla="*/ 4 h 19"/>
                <a:gd name="T58" fmla="*/ 17 w 21"/>
                <a:gd name="T59" fmla="*/ 3 h 19"/>
                <a:gd name="T60" fmla="*/ 16 w 21"/>
                <a:gd name="T61" fmla="*/ 3 h 19"/>
                <a:gd name="T62" fmla="*/ 16 w 21"/>
                <a:gd name="T63" fmla="*/ 2 h 19"/>
                <a:gd name="T64" fmla="*/ 15 w 21"/>
                <a:gd name="T65" fmla="*/ 1 h 19"/>
                <a:gd name="T66" fmla="*/ 14 w 21"/>
                <a:gd name="T67" fmla="*/ 1 h 19"/>
                <a:gd name="T68" fmla="*/ 13 w 21"/>
                <a:gd name="T69" fmla="*/ 0 h 19"/>
                <a:gd name="T70" fmla="*/ 12 w 21"/>
                <a:gd name="T71" fmla="*/ 0 h 19"/>
                <a:gd name="T72" fmla="*/ 11 w 21"/>
                <a:gd name="T73" fmla="*/ 0 h 19"/>
                <a:gd name="T74" fmla="*/ 10 w 21"/>
                <a:gd name="T75" fmla="*/ 0 h 19"/>
                <a:gd name="T76" fmla="*/ 9 w 21"/>
                <a:gd name="T77" fmla="*/ 0 h 19"/>
                <a:gd name="T78" fmla="*/ 8 w 21"/>
                <a:gd name="T79" fmla="*/ 0 h 19"/>
                <a:gd name="T80" fmla="*/ 7 w 21"/>
                <a:gd name="T81" fmla="*/ 0 h 19"/>
                <a:gd name="T82" fmla="*/ 6 w 21"/>
                <a:gd name="T83" fmla="*/ 0 h 19"/>
                <a:gd name="T84" fmla="*/ 5 w 21"/>
                <a:gd name="T85" fmla="*/ 1 h 19"/>
                <a:gd name="T86" fmla="*/ 5 w 21"/>
                <a:gd name="T87" fmla="*/ 1 h 19"/>
                <a:gd name="T88" fmla="*/ 4 w 21"/>
                <a:gd name="T89" fmla="*/ 2 h 19"/>
                <a:gd name="T90" fmla="*/ 4 w 21"/>
                <a:gd name="T91" fmla="*/ 3 h 19"/>
                <a:gd name="T92" fmla="*/ 3 w 21"/>
                <a:gd name="T93" fmla="*/ 3 h 19"/>
                <a:gd name="T94" fmla="*/ 2 w 21"/>
                <a:gd name="T95" fmla="*/ 3 h 19"/>
                <a:gd name="T96" fmla="*/ 2 w 21"/>
                <a:gd name="T97" fmla="*/ 4 h 19"/>
                <a:gd name="T98" fmla="*/ 2 w 21"/>
                <a:gd name="T99" fmla="*/ 6 h 19"/>
                <a:gd name="T100" fmla="*/ 0 w 21"/>
                <a:gd name="T101" fmla="*/ 8 h 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19"/>
                <a:gd name="T155" fmla="*/ 21 w 21"/>
                <a:gd name="T156" fmla="*/ 19 h 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19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0" name="Freeform 29"/>
            <p:cNvSpPr>
              <a:spLocks/>
            </p:cNvSpPr>
            <p:nvPr/>
          </p:nvSpPr>
          <p:spPr bwMode="auto">
            <a:xfrm>
              <a:off x="2400" y="2608"/>
              <a:ext cx="19" cy="16"/>
            </a:xfrm>
            <a:custGeom>
              <a:avLst/>
              <a:gdLst>
                <a:gd name="T0" fmla="*/ 0 w 21"/>
                <a:gd name="T1" fmla="*/ 8 h 19"/>
                <a:gd name="T2" fmla="*/ 0 w 21"/>
                <a:gd name="T3" fmla="*/ 9 h 19"/>
                <a:gd name="T4" fmla="*/ 2 w 21"/>
                <a:gd name="T5" fmla="*/ 10 h 19"/>
                <a:gd name="T6" fmla="*/ 2 w 21"/>
                <a:gd name="T7" fmla="*/ 12 h 19"/>
                <a:gd name="T8" fmla="*/ 3 w 21"/>
                <a:gd name="T9" fmla="*/ 13 h 19"/>
                <a:gd name="T10" fmla="*/ 4 w 21"/>
                <a:gd name="T11" fmla="*/ 13 h 19"/>
                <a:gd name="T12" fmla="*/ 5 w 21"/>
                <a:gd name="T13" fmla="*/ 14 h 19"/>
                <a:gd name="T14" fmla="*/ 6 w 21"/>
                <a:gd name="T15" fmla="*/ 15 h 19"/>
                <a:gd name="T16" fmla="*/ 8 w 21"/>
                <a:gd name="T17" fmla="*/ 15 h 19"/>
                <a:gd name="T18" fmla="*/ 10 w 21"/>
                <a:gd name="T19" fmla="*/ 15 h 19"/>
                <a:gd name="T20" fmla="*/ 12 w 21"/>
                <a:gd name="T21" fmla="*/ 15 h 19"/>
                <a:gd name="T22" fmla="*/ 13 w 21"/>
                <a:gd name="T23" fmla="*/ 14 h 19"/>
                <a:gd name="T24" fmla="*/ 15 w 21"/>
                <a:gd name="T25" fmla="*/ 14 h 19"/>
                <a:gd name="T26" fmla="*/ 16 w 21"/>
                <a:gd name="T27" fmla="*/ 13 h 19"/>
                <a:gd name="T28" fmla="*/ 17 w 21"/>
                <a:gd name="T29" fmla="*/ 13 h 19"/>
                <a:gd name="T30" fmla="*/ 18 w 21"/>
                <a:gd name="T31" fmla="*/ 11 h 19"/>
                <a:gd name="T32" fmla="*/ 18 w 21"/>
                <a:gd name="T33" fmla="*/ 9 h 19"/>
                <a:gd name="T34" fmla="*/ 18 w 21"/>
                <a:gd name="T35" fmla="*/ 8 h 19"/>
                <a:gd name="T36" fmla="*/ 18 w 21"/>
                <a:gd name="T37" fmla="*/ 6 h 19"/>
                <a:gd name="T38" fmla="*/ 17 w 21"/>
                <a:gd name="T39" fmla="*/ 3 h 19"/>
                <a:gd name="T40" fmla="*/ 16 w 21"/>
                <a:gd name="T41" fmla="*/ 3 h 19"/>
                <a:gd name="T42" fmla="*/ 15 w 21"/>
                <a:gd name="T43" fmla="*/ 2 h 19"/>
                <a:gd name="T44" fmla="*/ 14 w 21"/>
                <a:gd name="T45" fmla="*/ 1 h 19"/>
                <a:gd name="T46" fmla="*/ 13 w 21"/>
                <a:gd name="T47" fmla="*/ 0 h 19"/>
                <a:gd name="T48" fmla="*/ 11 w 21"/>
                <a:gd name="T49" fmla="*/ 0 h 19"/>
                <a:gd name="T50" fmla="*/ 9 w 21"/>
                <a:gd name="T51" fmla="*/ 0 h 19"/>
                <a:gd name="T52" fmla="*/ 7 w 21"/>
                <a:gd name="T53" fmla="*/ 0 h 19"/>
                <a:gd name="T54" fmla="*/ 5 w 21"/>
                <a:gd name="T55" fmla="*/ 1 h 19"/>
                <a:gd name="T56" fmla="*/ 5 w 21"/>
                <a:gd name="T57" fmla="*/ 2 h 19"/>
                <a:gd name="T58" fmla="*/ 4 w 21"/>
                <a:gd name="T59" fmla="*/ 3 h 19"/>
                <a:gd name="T60" fmla="*/ 3 w 21"/>
                <a:gd name="T61" fmla="*/ 3 h 19"/>
                <a:gd name="T62" fmla="*/ 2 w 21"/>
                <a:gd name="T63" fmla="*/ 4 h 19"/>
                <a:gd name="T64" fmla="*/ 0 w 21"/>
                <a:gd name="T65" fmla="*/ 7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19"/>
                <a:gd name="T101" fmla="*/ 21 w 21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19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1" name="Freeform 30"/>
            <p:cNvSpPr>
              <a:spLocks/>
            </p:cNvSpPr>
            <p:nvPr/>
          </p:nvSpPr>
          <p:spPr bwMode="auto">
            <a:xfrm>
              <a:off x="1129" y="2596"/>
              <a:ext cx="16" cy="19"/>
            </a:xfrm>
            <a:custGeom>
              <a:avLst/>
              <a:gdLst>
                <a:gd name="T0" fmla="*/ 0 w 17"/>
                <a:gd name="T1" fmla="*/ 10 h 21"/>
                <a:gd name="T2" fmla="*/ 0 w 17"/>
                <a:gd name="T3" fmla="*/ 11 h 21"/>
                <a:gd name="T4" fmla="*/ 0 w 17"/>
                <a:gd name="T5" fmla="*/ 12 h 21"/>
                <a:gd name="T6" fmla="*/ 0 w 17"/>
                <a:gd name="T7" fmla="*/ 13 h 21"/>
                <a:gd name="T8" fmla="*/ 1 w 17"/>
                <a:gd name="T9" fmla="*/ 14 h 21"/>
                <a:gd name="T10" fmla="*/ 1 w 17"/>
                <a:gd name="T11" fmla="*/ 14 h 21"/>
                <a:gd name="T12" fmla="*/ 2 w 17"/>
                <a:gd name="T13" fmla="*/ 15 h 21"/>
                <a:gd name="T14" fmla="*/ 3 w 17"/>
                <a:gd name="T15" fmla="*/ 15 h 21"/>
                <a:gd name="T16" fmla="*/ 3 w 17"/>
                <a:gd name="T17" fmla="*/ 16 h 21"/>
                <a:gd name="T18" fmla="*/ 4 w 17"/>
                <a:gd name="T19" fmla="*/ 16 h 21"/>
                <a:gd name="T20" fmla="*/ 6 w 17"/>
                <a:gd name="T21" fmla="*/ 16 h 21"/>
                <a:gd name="T22" fmla="*/ 6 w 17"/>
                <a:gd name="T23" fmla="*/ 16 h 21"/>
                <a:gd name="T24" fmla="*/ 7 w 17"/>
                <a:gd name="T25" fmla="*/ 18 h 21"/>
                <a:gd name="T26" fmla="*/ 8 w 17"/>
                <a:gd name="T27" fmla="*/ 18 h 21"/>
                <a:gd name="T28" fmla="*/ 8 w 17"/>
                <a:gd name="T29" fmla="*/ 16 h 21"/>
                <a:gd name="T30" fmla="*/ 8 w 17"/>
                <a:gd name="T31" fmla="*/ 16 h 21"/>
                <a:gd name="T32" fmla="*/ 10 w 17"/>
                <a:gd name="T33" fmla="*/ 16 h 21"/>
                <a:gd name="T34" fmla="*/ 11 w 17"/>
                <a:gd name="T35" fmla="*/ 15 h 21"/>
                <a:gd name="T36" fmla="*/ 11 w 17"/>
                <a:gd name="T37" fmla="*/ 15 h 21"/>
                <a:gd name="T38" fmla="*/ 12 w 17"/>
                <a:gd name="T39" fmla="*/ 14 h 21"/>
                <a:gd name="T40" fmla="*/ 13 w 17"/>
                <a:gd name="T41" fmla="*/ 14 h 21"/>
                <a:gd name="T42" fmla="*/ 13 w 17"/>
                <a:gd name="T43" fmla="*/ 13 h 21"/>
                <a:gd name="T44" fmla="*/ 13 w 17"/>
                <a:gd name="T45" fmla="*/ 12 h 21"/>
                <a:gd name="T46" fmla="*/ 15 w 17"/>
                <a:gd name="T47" fmla="*/ 11 h 21"/>
                <a:gd name="T48" fmla="*/ 15 w 17"/>
                <a:gd name="T49" fmla="*/ 10 h 21"/>
                <a:gd name="T50" fmla="*/ 15 w 17"/>
                <a:gd name="T51" fmla="*/ 9 h 21"/>
                <a:gd name="T52" fmla="*/ 15 w 17"/>
                <a:gd name="T53" fmla="*/ 7 h 21"/>
                <a:gd name="T54" fmla="*/ 15 w 17"/>
                <a:gd name="T55" fmla="*/ 6 h 21"/>
                <a:gd name="T56" fmla="*/ 13 w 17"/>
                <a:gd name="T57" fmla="*/ 5 h 21"/>
                <a:gd name="T58" fmla="*/ 13 w 17"/>
                <a:gd name="T59" fmla="*/ 5 h 21"/>
                <a:gd name="T60" fmla="*/ 12 w 17"/>
                <a:gd name="T61" fmla="*/ 4 h 21"/>
                <a:gd name="T62" fmla="*/ 12 w 17"/>
                <a:gd name="T63" fmla="*/ 2 h 21"/>
                <a:gd name="T64" fmla="*/ 11 w 17"/>
                <a:gd name="T65" fmla="*/ 2 h 21"/>
                <a:gd name="T66" fmla="*/ 11 w 17"/>
                <a:gd name="T67" fmla="*/ 1 h 21"/>
                <a:gd name="T68" fmla="*/ 10 w 17"/>
                <a:gd name="T69" fmla="*/ 1 h 21"/>
                <a:gd name="T70" fmla="*/ 8 w 17"/>
                <a:gd name="T71" fmla="*/ 0 h 21"/>
                <a:gd name="T72" fmla="*/ 8 w 17"/>
                <a:gd name="T73" fmla="*/ 0 h 21"/>
                <a:gd name="T74" fmla="*/ 8 w 17"/>
                <a:gd name="T75" fmla="*/ 0 h 21"/>
                <a:gd name="T76" fmla="*/ 7 w 17"/>
                <a:gd name="T77" fmla="*/ 0 h 21"/>
                <a:gd name="T78" fmla="*/ 6 w 17"/>
                <a:gd name="T79" fmla="*/ 0 h 21"/>
                <a:gd name="T80" fmla="*/ 4 w 17"/>
                <a:gd name="T81" fmla="*/ 0 h 21"/>
                <a:gd name="T82" fmla="*/ 4 w 17"/>
                <a:gd name="T83" fmla="*/ 1 h 21"/>
                <a:gd name="T84" fmla="*/ 3 w 17"/>
                <a:gd name="T85" fmla="*/ 1 h 21"/>
                <a:gd name="T86" fmla="*/ 3 w 17"/>
                <a:gd name="T87" fmla="*/ 2 h 21"/>
                <a:gd name="T88" fmla="*/ 2 w 17"/>
                <a:gd name="T89" fmla="*/ 2 h 21"/>
                <a:gd name="T90" fmla="*/ 1 w 17"/>
                <a:gd name="T91" fmla="*/ 4 h 21"/>
                <a:gd name="T92" fmla="*/ 1 w 17"/>
                <a:gd name="T93" fmla="*/ 5 h 21"/>
                <a:gd name="T94" fmla="*/ 0 w 17"/>
                <a:gd name="T95" fmla="*/ 5 h 21"/>
                <a:gd name="T96" fmla="*/ 0 w 17"/>
                <a:gd name="T97" fmla="*/ 6 h 21"/>
                <a:gd name="T98" fmla="*/ 0 w 17"/>
                <a:gd name="T99" fmla="*/ 7 h 21"/>
                <a:gd name="T100" fmla="*/ 0 w 17"/>
                <a:gd name="T101" fmla="*/ 8 h 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1"/>
                <a:gd name="T155" fmla="*/ 17 w 17"/>
                <a:gd name="T156" fmla="*/ 21 h 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2" name="Freeform 31"/>
            <p:cNvSpPr>
              <a:spLocks/>
            </p:cNvSpPr>
            <p:nvPr/>
          </p:nvSpPr>
          <p:spPr bwMode="auto">
            <a:xfrm>
              <a:off x="1129" y="2596"/>
              <a:ext cx="16" cy="19"/>
            </a:xfrm>
            <a:custGeom>
              <a:avLst/>
              <a:gdLst>
                <a:gd name="T0" fmla="*/ 0 w 17"/>
                <a:gd name="T1" fmla="*/ 9 h 21"/>
                <a:gd name="T2" fmla="*/ 0 w 17"/>
                <a:gd name="T3" fmla="*/ 9 h 21"/>
                <a:gd name="T4" fmla="*/ 0 w 17"/>
                <a:gd name="T5" fmla="*/ 10 h 21"/>
                <a:gd name="T6" fmla="*/ 0 w 17"/>
                <a:gd name="T7" fmla="*/ 11 h 21"/>
                <a:gd name="T8" fmla="*/ 0 w 17"/>
                <a:gd name="T9" fmla="*/ 12 h 21"/>
                <a:gd name="T10" fmla="*/ 0 w 17"/>
                <a:gd name="T11" fmla="*/ 13 h 21"/>
                <a:gd name="T12" fmla="*/ 1 w 17"/>
                <a:gd name="T13" fmla="*/ 13 h 21"/>
                <a:gd name="T14" fmla="*/ 1 w 17"/>
                <a:gd name="T15" fmla="*/ 14 h 21"/>
                <a:gd name="T16" fmla="*/ 1 w 17"/>
                <a:gd name="T17" fmla="*/ 14 h 21"/>
                <a:gd name="T18" fmla="*/ 2 w 17"/>
                <a:gd name="T19" fmla="*/ 14 h 21"/>
                <a:gd name="T20" fmla="*/ 2 w 17"/>
                <a:gd name="T21" fmla="*/ 15 h 21"/>
                <a:gd name="T22" fmla="*/ 3 w 17"/>
                <a:gd name="T23" fmla="*/ 15 h 21"/>
                <a:gd name="T24" fmla="*/ 3 w 17"/>
                <a:gd name="T25" fmla="*/ 16 h 21"/>
                <a:gd name="T26" fmla="*/ 4 w 17"/>
                <a:gd name="T27" fmla="*/ 16 h 21"/>
                <a:gd name="T28" fmla="*/ 6 w 17"/>
                <a:gd name="T29" fmla="*/ 16 h 21"/>
                <a:gd name="T30" fmla="*/ 7 w 17"/>
                <a:gd name="T31" fmla="*/ 18 h 21"/>
                <a:gd name="T32" fmla="*/ 8 w 17"/>
                <a:gd name="T33" fmla="*/ 18 h 21"/>
                <a:gd name="T34" fmla="*/ 8 w 17"/>
                <a:gd name="T35" fmla="*/ 16 h 21"/>
                <a:gd name="T36" fmla="*/ 8 w 17"/>
                <a:gd name="T37" fmla="*/ 16 h 21"/>
                <a:gd name="T38" fmla="*/ 10 w 17"/>
                <a:gd name="T39" fmla="*/ 16 h 21"/>
                <a:gd name="T40" fmla="*/ 11 w 17"/>
                <a:gd name="T41" fmla="*/ 15 h 21"/>
                <a:gd name="T42" fmla="*/ 12 w 17"/>
                <a:gd name="T43" fmla="*/ 15 h 21"/>
                <a:gd name="T44" fmla="*/ 12 w 17"/>
                <a:gd name="T45" fmla="*/ 14 h 21"/>
                <a:gd name="T46" fmla="*/ 12 w 17"/>
                <a:gd name="T47" fmla="*/ 14 h 21"/>
                <a:gd name="T48" fmla="*/ 13 w 17"/>
                <a:gd name="T49" fmla="*/ 14 h 21"/>
                <a:gd name="T50" fmla="*/ 13 w 17"/>
                <a:gd name="T51" fmla="*/ 13 h 21"/>
                <a:gd name="T52" fmla="*/ 13 w 17"/>
                <a:gd name="T53" fmla="*/ 12 h 21"/>
                <a:gd name="T54" fmla="*/ 15 w 17"/>
                <a:gd name="T55" fmla="*/ 11 h 21"/>
                <a:gd name="T56" fmla="*/ 15 w 17"/>
                <a:gd name="T57" fmla="*/ 10 h 21"/>
                <a:gd name="T58" fmla="*/ 15 w 17"/>
                <a:gd name="T59" fmla="*/ 9 h 21"/>
                <a:gd name="T60" fmla="*/ 15 w 17"/>
                <a:gd name="T61" fmla="*/ 8 h 21"/>
                <a:gd name="T62" fmla="*/ 15 w 17"/>
                <a:gd name="T63" fmla="*/ 7 h 21"/>
                <a:gd name="T64" fmla="*/ 15 w 17"/>
                <a:gd name="T65" fmla="*/ 6 h 21"/>
                <a:gd name="T66" fmla="*/ 13 w 17"/>
                <a:gd name="T67" fmla="*/ 6 h 21"/>
                <a:gd name="T68" fmla="*/ 13 w 17"/>
                <a:gd name="T69" fmla="*/ 5 h 21"/>
                <a:gd name="T70" fmla="*/ 13 w 17"/>
                <a:gd name="T71" fmla="*/ 5 h 21"/>
                <a:gd name="T72" fmla="*/ 13 w 17"/>
                <a:gd name="T73" fmla="*/ 4 h 21"/>
                <a:gd name="T74" fmla="*/ 12 w 17"/>
                <a:gd name="T75" fmla="*/ 4 h 21"/>
                <a:gd name="T76" fmla="*/ 12 w 17"/>
                <a:gd name="T77" fmla="*/ 2 h 21"/>
                <a:gd name="T78" fmla="*/ 11 w 17"/>
                <a:gd name="T79" fmla="*/ 2 h 21"/>
                <a:gd name="T80" fmla="*/ 11 w 17"/>
                <a:gd name="T81" fmla="*/ 1 h 21"/>
                <a:gd name="T82" fmla="*/ 10 w 17"/>
                <a:gd name="T83" fmla="*/ 1 h 21"/>
                <a:gd name="T84" fmla="*/ 8 w 17"/>
                <a:gd name="T85" fmla="*/ 0 h 21"/>
                <a:gd name="T86" fmla="*/ 8 w 17"/>
                <a:gd name="T87" fmla="*/ 0 h 21"/>
                <a:gd name="T88" fmla="*/ 7 w 17"/>
                <a:gd name="T89" fmla="*/ 0 h 21"/>
                <a:gd name="T90" fmla="*/ 6 w 17"/>
                <a:gd name="T91" fmla="*/ 0 h 21"/>
                <a:gd name="T92" fmla="*/ 4 w 17"/>
                <a:gd name="T93" fmla="*/ 0 h 21"/>
                <a:gd name="T94" fmla="*/ 4 w 17"/>
                <a:gd name="T95" fmla="*/ 1 h 21"/>
                <a:gd name="T96" fmla="*/ 3 w 17"/>
                <a:gd name="T97" fmla="*/ 1 h 21"/>
                <a:gd name="T98" fmla="*/ 3 w 17"/>
                <a:gd name="T99" fmla="*/ 2 h 21"/>
                <a:gd name="T100" fmla="*/ 2 w 17"/>
                <a:gd name="T101" fmla="*/ 2 h 21"/>
                <a:gd name="T102" fmla="*/ 2 w 17"/>
                <a:gd name="T103" fmla="*/ 4 h 21"/>
                <a:gd name="T104" fmla="*/ 1 w 17"/>
                <a:gd name="T105" fmla="*/ 4 h 21"/>
                <a:gd name="T106" fmla="*/ 1 w 17"/>
                <a:gd name="T107" fmla="*/ 5 h 21"/>
                <a:gd name="T108" fmla="*/ 0 w 17"/>
                <a:gd name="T109" fmla="*/ 5 h 21"/>
                <a:gd name="T110" fmla="*/ 0 w 17"/>
                <a:gd name="T111" fmla="*/ 6 h 21"/>
                <a:gd name="T112" fmla="*/ 0 w 17"/>
                <a:gd name="T113" fmla="*/ 7 h 21"/>
                <a:gd name="T114" fmla="*/ 0 w 17"/>
                <a:gd name="T115" fmla="*/ 8 h 21"/>
                <a:gd name="T116" fmla="*/ 0 w 17"/>
                <a:gd name="T117" fmla="*/ 9 h 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"/>
                <a:gd name="T178" fmla="*/ 0 h 21"/>
                <a:gd name="T179" fmla="*/ 17 w 17"/>
                <a:gd name="T180" fmla="*/ 21 h 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3" name="Freeform 32"/>
            <p:cNvSpPr>
              <a:spLocks/>
            </p:cNvSpPr>
            <p:nvPr/>
          </p:nvSpPr>
          <p:spPr bwMode="auto">
            <a:xfrm>
              <a:off x="1157" y="2596"/>
              <a:ext cx="16" cy="19"/>
            </a:xfrm>
            <a:custGeom>
              <a:avLst/>
              <a:gdLst>
                <a:gd name="T0" fmla="*/ 0 w 17"/>
                <a:gd name="T1" fmla="*/ 10 h 21"/>
                <a:gd name="T2" fmla="*/ 0 w 17"/>
                <a:gd name="T3" fmla="*/ 11 h 21"/>
                <a:gd name="T4" fmla="*/ 0 w 17"/>
                <a:gd name="T5" fmla="*/ 12 h 21"/>
                <a:gd name="T6" fmla="*/ 1 w 17"/>
                <a:gd name="T7" fmla="*/ 13 h 21"/>
                <a:gd name="T8" fmla="*/ 1 w 17"/>
                <a:gd name="T9" fmla="*/ 14 h 21"/>
                <a:gd name="T10" fmla="*/ 2 w 17"/>
                <a:gd name="T11" fmla="*/ 14 h 21"/>
                <a:gd name="T12" fmla="*/ 2 w 17"/>
                <a:gd name="T13" fmla="*/ 15 h 21"/>
                <a:gd name="T14" fmla="*/ 3 w 17"/>
                <a:gd name="T15" fmla="*/ 15 h 21"/>
                <a:gd name="T16" fmla="*/ 3 w 17"/>
                <a:gd name="T17" fmla="*/ 16 h 21"/>
                <a:gd name="T18" fmla="*/ 4 w 17"/>
                <a:gd name="T19" fmla="*/ 16 h 21"/>
                <a:gd name="T20" fmla="*/ 6 w 17"/>
                <a:gd name="T21" fmla="*/ 16 h 21"/>
                <a:gd name="T22" fmla="*/ 7 w 17"/>
                <a:gd name="T23" fmla="*/ 16 h 21"/>
                <a:gd name="T24" fmla="*/ 7 w 17"/>
                <a:gd name="T25" fmla="*/ 18 h 21"/>
                <a:gd name="T26" fmla="*/ 8 w 17"/>
                <a:gd name="T27" fmla="*/ 18 h 21"/>
                <a:gd name="T28" fmla="*/ 8 w 17"/>
                <a:gd name="T29" fmla="*/ 16 h 21"/>
                <a:gd name="T30" fmla="*/ 10 w 17"/>
                <a:gd name="T31" fmla="*/ 16 h 21"/>
                <a:gd name="T32" fmla="*/ 10 w 17"/>
                <a:gd name="T33" fmla="*/ 16 h 21"/>
                <a:gd name="T34" fmla="*/ 11 w 17"/>
                <a:gd name="T35" fmla="*/ 15 h 21"/>
                <a:gd name="T36" fmla="*/ 12 w 17"/>
                <a:gd name="T37" fmla="*/ 15 h 21"/>
                <a:gd name="T38" fmla="*/ 12 w 17"/>
                <a:gd name="T39" fmla="*/ 14 h 21"/>
                <a:gd name="T40" fmla="*/ 13 w 17"/>
                <a:gd name="T41" fmla="*/ 14 h 21"/>
                <a:gd name="T42" fmla="*/ 13 w 17"/>
                <a:gd name="T43" fmla="*/ 13 h 21"/>
                <a:gd name="T44" fmla="*/ 13 w 17"/>
                <a:gd name="T45" fmla="*/ 12 h 21"/>
                <a:gd name="T46" fmla="*/ 15 w 17"/>
                <a:gd name="T47" fmla="*/ 11 h 21"/>
                <a:gd name="T48" fmla="*/ 15 w 17"/>
                <a:gd name="T49" fmla="*/ 10 h 21"/>
                <a:gd name="T50" fmla="*/ 15 w 17"/>
                <a:gd name="T51" fmla="*/ 9 h 21"/>
                <a:gd name="T52" fmla="*/ 15 w 17"/>
                <a:gd name="T53" fmla="*/ 7 h 21"/>
                <a:gd name="T54" fmla="*/ 15 w 17"/>
                <a:gd name="T55" fmla="*/ 6 h 21"/>
                <a:gd name="T56" fmla="*/ 13 w 17"/>
                <a:gd name="T57" fmla="*/ 5 h 21"/>
                <a:gd name="T58" fmla="*/ 13 w 17"/>
                <a:gd name="T59" fmla="*/ 5 h 21"/>
                <a:gd name="T60" fmla="*/ 13 w 17"/>
                <a:gd name="T61" fmla="*/ 4 h 21"/>
                <a:gd name="T62" fmla="*/ 12 w 17"/>
                <a:gd name="T63" fmla="*/ 2 h 21"/>
                <a:gd name="T64" fmla="*/ 11 w 17"/>
                <a:gd name="T65" fmla="*/ 2 h 21"/>
                <a:gd name="T66" fmla="*/ 11 w 17"/>
                <a:gd name="T67" fmla="*/ 1 h 21"/>
                <a:gd name="T68" fmla="*/ 10 w 17"/>
                <a:gd name="T69" fmla="*/ 1 h 21"/>
                <a:gd name="T70" fmla="*/ 10 w 17"/>
                <a:gd name="T71" fmla="*/ 0 h 21"/>
                <a:gd name="T72" fmla="*/ 8 w 17"/>
                <a:gd name="T73" fmla="*/ 0 h 21"/>
                <a:gd name="T74" fmla="*/ 8 w 17"/>
                <a:gd name="T75" fmla="*/ 0 h 21"/>
                <a:gd name="T76" fmla="*/ 7 w 17"/>
                <a:gd name="T77" fmla="*/ 0 h 21"/>
                <a:gd name="T78" fmla="*/ 7 w 17"/>
                <a:gd name="T79" fmla="*/ 0 h 21"/>
                <a:gd name="T80" fmla="*/ 6 w 17"/>
                <a:gd name="T81" fmla="*/ 0 h 21"/>
                <a:gd name="T82" fmla="*/ 4 w 17"/>
                <a:gd name="T83" fmla="*/ 1 h 21"/>
                <a:gd name="T84" fmla="*/ 3 w 17"/>
                <a:gd name="T85" fmla="*/ 1 h 21"/>
                <a:gd name="T86" fmla="*/ 3 w 17"/>
                <a:gd name="T87" fmla="*/ 2 h 21"/>
                <a:gd name="T88" fmla="*/ 2 w 17"/>
                <a:gd name="T89" fmla="*/ 2 h 21"/>
                <a:gd name="T90" fmla="*/ 2 w 17"/>
                <a:gd name="T91" fmla="*/ 4 h 21"/>
                <a:gd name="T92" fmla="*/ 1 w 17"/>
                <a:gd name="T93" fmla="*/ 5 h 21"/>
                <a:gd name="T94" fmla="*/ 1 w 17"/>
                <a:gd name="T95" fmla="*/ 5 h 21"/>
                <a:gd name="T96" fmla="*/ 0 w 17"/>
                <a:gd name="T97" fmla="*/ 6 h 21"/>
                <a:gd name="T98" fmla="*/ 0 w 17"/>
                <a:gd name="T99" fmla="*/ 7 h 21"/>
                <a:gd name="T100" fmla="*/ 0 w 17"/>
                <a:gd name="T101" fmla="*/ 8 h 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1"/>
                <a:gd name="T155" fmla="*/ 17 w 17"/>
                <a:gd name="T156" fmla="*/ 21 h 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4" name="Freeform 33"/>
            <p:cNvSpPr>
              <a:spLocks/>
            </p:cNvSpPr>
            <p:nvPr/>
          </p:nvSpPr>
          <p:spPr bwMode="auto">
            <a:xfrm>
              <a:off x="1157" y="2596"/>
              <a:ext cx="16" cy="19"/>
            </a:xfrm>
            <a:custGeom>
              <a:avLst/>
              <a:gdLst>
                <a:gd name="T0" fmla="*/ 0 w 17"/>
                <a:gd name="T1" fmla="*/ 9 h 21"/>
                <a:gd name="T2" fmla="*/ 0 w 17"/>
                <a:gd name="T3" fmla="*/ 9 h 21"/>
                <a:gd name="T4" fmla="*/ 0 w 17"/>
                <a:gd name="T5" fmla="*/ 10 h 21"/>
                <a:gd name="T6" fmla="*/ 0 w 17"/>
                <a:gd name="T7" fmla="*/ 11 h 21"/>
                <a:gd name="T8" fmla="*/ 0 w 17"/>
                <a:gd name="T9" fmla="*/ 12 h 21"/>
                <a:gd name="T10" fmla="*/ 1 w 17"/>
                <a:gd name="T11" fmla="*/ 13 h 21"/>
                <a:gd name="T12" fmla="*/ 1 w 17"/>
                <a:gd name="T13" fmla="*/ 14 h 21"/>
                <a:gd name="T14" fmla="*/ 2 w 17"/>
                <a:gd name="T15" fmla="*/ 14 h 21"/>
                <a:gd name="T16" fmla="*/ 2 w 17"/>
                <a:gd name="T17" fmla="*/ 15 h 21"/>
                <a:gd name="T18" fmla="*/ 3 w 17"/>
                <a:gd name="T19" fmla="*/ 15 h 21"/>
                <a:gd name="T20" fmla="*/ 3 w 17"/>
                <a:gd name="T21" fmla="*/ 16 h 21"/>
                <a:gd name="T22" fmla="*/ 4 w 17"/>
                <a:gd name="T23" fmla="*/ 16 h 21"/>
                <a:gd name="T24" fmla="*/ 6 w 17"/>
                <a:gd name="T25" fmla="*/ 16 h 21"/>
                <a:gd name="T26" fmla="*/ 7 w 17"/>
                <a:gd name="T27" fmla="*/ 16 h 21"/>
                <a:gd name="T28" fmla="*/ 7 w 17"/>
                <a:gd name="T29" fmla="*/ 18 h 21"/>
                <a:gd name="T30" fmla="*/ 8 w 17"/>
                <a:gd name="T31" fmla="*/ 18 h 21"/>
                <a:gd name="T32" fmla="*/ 8 w 17"/>
                <a:gd name="T33" fmla="*/ 16 h 21"/>
                <a:gd name="T34" fmla="*/ 8 w 17"/>
                <a:gd name="T35" fmla="*/ 16 h 21"/>
                <a:gd name="T36" fmla="*/ 10 w 17"/>
                <a:gd name="T37" fmla="*/ 16 h 21"/>
                <a:gd name="T38" fmla="*/ 11 w 17"/>
                <a:gd name="T39" fmla="*/ 16 h 21"/>
                <a:gd name="T40" fmla="*/ 11 w 17"/>
                <a:gd name="T41" fmla="*/ 15 h 21"/>
                <a:gd name="T42" fmla="*/ 12 w 17"/>
                <a:gd name="T43" fmla="*/ 15 h 21"/>
                <a:gd name="T44" fmla="*/ 12 w 17"/>
                <a:gd name="T45" fmla="*/ 14 h 21"/>
                <a:gd name="T46" fmla="*/ 13 w 17"/>
                <a:gd name="T47" fmla="*/ 14 h 21"/>
                <a:gd name="T48" fmla="*/ 13 w 17"/>
                <a:gd name="T49" fmla="*/ 13 h 21"/>
                <a:gd name="T50" fmla="*/ 13 w 17"/>
                <a:gd name="T51" fmla="*/ 12 h 21"/>
                <a:gd name="T52" fmla="*/ 15 w 17"/>
                <a:gd name="T53" fmla="*/ 12 h 21"/>
                <a:gd name="T54" fmla="*/ 15 w 17"/>
                <a:gd name="T55" fmla="*/ 11 h 21"/>
                <a:gd name="T56" fmla="*/ 15 w 17"/>
                <a:gd name="T57" fmla="*/ 10 h 21"/>
                <a:gd name="T58" fmla="*/ 15 w 17"/>
                <a:gd name="T59" fmla="*/ 9 h 21"/>
                <a:gd name="T60" fmla="*/ 15 w 17"/>
                <a:gd name="T61" fmla="*/ 8 h 21"/>
                <a:gd name="T62" fmla="*/ 15 w 17"/>
                <a:gd name="T63" fmla="*/ 7 h 21"/>
                <a:gd name="T64" fmla="*/ 15 w 17"/>
                <a:gd name="T65" fmla="*/ 6 h 21"/>
                <a:gd name="T66" fmla="*/ 15 w 17"/>
                <a:gd name="T67" fmla="*/ 5 h 21"/>
                <a:gd name="T68" fmla="*/ 13 w 17"/>
                <a:gd name="T69" fmla="*/ 5 h 21"/>
                <a:gd name="T70" fmla="*/ 13 w 17"/>
                <a:gd name="T71" fmla="*/ 5 h 21"/>
                <a:gd name="T72" fmla="*/ 13 w 17"/>
                <a:gd name="T73" fmla="*/ 4 h 21"/>
                <a:gd name="T74" fmla="*/ 12 w 17"/>
                <a:gd name="T75" fmla="*/ 4 h 21"/>
                <a:gd name="T76" fmla="*/ 12 w 17"/>
                <a:gd name="T77" fmla="*/ 2 h 21"/>
                <a:gd name="T78" fmla="*/ 11 w 17"/>
                <a:gd name="T79" fmla="*/ 2 h 21"/>
                <a:gd name="T80" fmla="*/ 11 w 17"/>
                <a:gd name="T81" fmla="*/ 1 h 21"/>
                <a:gd name="T82" fmla="*/ 10 w 17"/>
                <a:gd name="T83" fmla="*/ 1 h 21"/>
                <a:gd name="T84" fmla="*/ 10 w 17"/>
                <a:gd name="T85" fmla="*/ 0 h 21"/>
                <a:gd name="T86" fmla="*/ 8 w 17"/>
                <a:gd name="T87" fmla="*/ 0 h 21"/>
                <a:gd name="T88" fmla="*/ 8 w 17"/>
                <a:gd name="T89" fmla="*/ 0 h 21"/>
                <a:gd name="T90" fmla="*/ 7 w 17"/>
                <a:gd name="T91" fmla="*/ 0 h 21"/>
                <a:gd name="T92" fmla="*/ 6 w 17"/>
                <a:gd name="T93" fmla="*/ 0 h 21"/>
                <a:gd name="T94" fmla="*/ 4 w 17"/>
                <a:gd name="T95" fmla="*/ 0 h 21"/>
                <a:gd name="T96" fmla="*/ 4 w 17"/>
                <a:gd name="T97" fmla="*/ 1 h 21"/>
                <a:gd name="T98" fmla="*/ 3 w 17"/>
                <a:gd name="T99" fmla="*/ 1 h 21"/>
                <a:gd name="T100" fmla="*/ 3 w 17"/>
                <a:gd name="T101" fmla="*/ 2 h 21"/>
                <a:gd name="T102" fmla="*/ 2 w 17"/>
                <a:gd name="T103" fmla="*/ 2 h 21"/>
                <a:gd name="T104" fmla="*/ 2 w 17"/>
                <a:gd name="T105" fmla="*/ 4 h 21"/>
                <a:gd name="T106" fmla="*/ 1 w 17"/>
                <a:gd name="T107" fmla="*/ 4 h 21"/>
                <a:gd name="T108" fmla="*/ 1 w 17"/>
                <a:gd name="T109" fmla="*/ 5 h 21"/>
                <a:gd name="T110" fmla="*/ 1 w 17"/>
                <a:gd name="T111" fmla="*/ 5 h 21"/>
                <a:gd name="T112" fmla="*/ 0 w 17"/>
                <a:gd name="T113" fmla="*/ 5 h 21"/>
                <a:gd name="T114" fmla="*/ 0 w 17"/>
                <a:gd name="T115" fmla="*/ 6 h 21"/>
                <a:gd name="T116" fmla="*/ 0 w 17"/>
                <a:gd name="T117" fmla="*/ 7 h 21"/>
                <a:gd name="T118" fmla="*/ 0 w 17"/>
                <a:gd name="T119" fmla="*/ 8 h 21"/>
                <a:gd name="T120" fmla="*/ 0 w 17"/>
                <a:gd name="T121" fmla="*/ 9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"/>
                <a:gd name="T184" fmla="*/ 0 h 21"/>
                <a:gd name="T185" fmla="*/ 17 w 17"/>
                <a:gd name="T186" fmla="*/ 21 h 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5" name="Freeform 34"/>
            <p:cNvSpPr>
              <a:spLocks/>
            </p:cNvSpPr>
            <p:nvPr/>
          </p:nvSpPr>
          <p:spPr bwMode="auto">
            <a:xfrm>
              <a:off x="2996" y="850"/>
              <a:ext cx="19" cy="18"/>
            </a:xfrm>
            <a:custGeom>
              <a:avLst/>
              <a:gdLst>
                <a:gd name="T0" fmla="*/ 1 w 21"/>
                <a:gd name="T1" fmla="*/ 9 h 21"/>
                <a:gd name="T2" fmla="*/ 1 w 21"/>
                <a:gd name="T3" fmla="*/ 10 h 21"/>
                <a:gd name="T4" fmla="*/ 1 w 21"/>
                <a:gd name="T5" fmla="*/ 12 h 21"/>
                <a:gd name="T6" fmla="*/ 1 w 21"/>
                <a:gd name="T7" fmla="*/ 13 h 21"/>
                <a:gd name="T8" fmla="*/ 2 w 21"/>
                <a:gd name="T9" fmla="*/ 14 h 21"/>
                <a:gd name="T10" fmla="*/ 3 w 21"/>
                <a:gd name="T11" fmla="*/ 14 h 21"/>
                <a:gd name="T12" fmla="*/ 4 w 21"/>
                <a:gd name="T13" fmla="*/ 15 h 21"/>
                <a:gd name="T14" fmla="*/ 4 w 21"/>
                <a:gd name="T15" fmla="*/ 16 h 21"/>
                <a:gd name="T16" fmla="*/ 5 w 21"/>
                <a:gd name="T17" fmla="*/ 16 h 21"/>
                <a:gd name="T18" fmla="*/ 5 w 21"/>
                <a:gd name="T19" fmla="*/ 16 h 21"/>
                <a:gd name="T20" fmla="*/ 6 w 21"/>
                <a:gd name="T21" fmla="*/ 17 h 21"/>
                <a:gd name="T22" fmla="*/ 7 w 21"/>
                <a:gd name="T23" fmla="*/ 17 h 21"/>
                <a:gd name="T24" fmla="*/ 8 w 21"/>
                <a:gd name="T25" fmla="*/ 17 h 21"/>
                <a:gd name="T26" fmla="*/ 9 w 21"/>
                <a:gd name="T27" fmla="*/ 17 h 21"/>
                <a:gd name="T28" fmla="*/ 11 w 21"/>
                <a:gd name="T29" fmla="*/ 17 h 21"/>
                <a:gd name="T30" fmla="*/ 11 w 21"/>
                <a:gd name="T31" fmla="*/ 17 h 21"/>
                <a:gd name="T32" fmla="*/ 13 w 21"/>
                <a:gd name="T33" fmla="*/ 16 h 21"/>
                <a:gd name="T34" fmla="*/ 13 w 21"/>
                <a:gd name="T35" fmla="*/ 16 h 21"/>
                <a:gd name="T36" fmla="*/ 14 w 21"/>
                <a:gd name="T37" fmla="*/ 15 h 21"/>
                <a:gd name="T38" fmla="*/ 15 w 21"/>
                <a:gd name="T39" fmla="*/ 14 h 21"/>
                <a:gd name="T40" fmla="*/ 16 w 21"/>
                <a:gd name="T41" fmla="*/ 14 h 21"/>
                <a:gd name="T42" fmla="*/ 16 w 21"/>
                <a:gd name="T43" fmla="*/ 13 h 21"/>
                <a:gd name="T44" fmla="*/ 17 w 21"/>
                <a:gd name="T45" fmla="*/ 12 h 21"/>
                <a:gd name="T46" fmla="*/ 17 w 21"/>
                <a:gd name="T47" fmla="*/ 11 h 21"/>
                <a:gd name="T48" fmla="*/ 17 w 21"/>
                <a:gd name="T49" fmla="*/ 9 h 21"/>
                <a:gd name="T50" fmla="*/ 18 w 21"/>
                <a:gd name="T51" fmla="*/ 9 h 21"/>
                <a:gd name="T52" fmla="*/ 17 w 21"/>
                <a:gd name="T53" fmla="*/ 8 h 21"/>
                <a:gd name="T54" fmla="*/ 17 w 21"/>
                <a:gd name="T55" fmla="*/ 7 h 21"/>
                <a:gd name="T56" fmla="*/ 17 w 21"/>
                <a:gd name="T57" fmla="*/ 5 h 21"/>
                <a:gd name="T58" fmla="*/ 16 w 21"/>
                <a:gd name="T59" fmla="*/ 5 h 21"/>
                <a:gd name="T60" fmla="*/ 16 w 21"/>
                <a:gd name="T61" fmla="*/ 4 h 21"/>
                <a:gd name="T62" fmla="*/ 15 w 21"/>
                <a:gd name="T63" fmla="*/ 3 h 21"/>
                <a:gd name="T64" fmla="*/ 14 w 21"/>
                <a:gd name="T65" fmla="*/ 3 h 21"/>
                <a:gd name="T66" fmla="*/ 13 w 21"/>
                <a:gd name="T67" fmla="*/ 3 h 21"/>
                <a:gd name="T68" fmla="*/ 12 w 21"/>
                <a:gd name="T69" fmla="*/ 1 h 21"/>
                <a:gd name="T70" fmla="*/ 11 w 21"/>
                <a:gd name="T71" fmla="*/ 1 h 21"/>
                <a:gd name="T72" fmla="*/ 10 w 21"/>
                <a:gd name="T73" fmla="*/ 1 h 21"/>
                <a:gd name="T74" fmla="*/ 9 w 21"/>
                <a:gd name="T75" fmla="*/ 1 h 21"/>
                <a:gd name="T76" fmla="*/ 8 w 21"/>
                <a:gd name="T77" fmla="*/ 0 h 21"/>
                <a:gd name="T78" fmla="*/ 7 w 21"/>
                <a:gd name="T79" fmla="*/ 1 h 21"/>
                <a:gd name="T80" fmla="*/ 6 w 21"/>
                <a:gd name="T81" fmla="*/ 1 h 21"/>
                <a:gd name="T82" fmla="*/ 5 w 21"/>
                <a:gd name="T83" fmla="*/ 1 h 21"/>
                <a:gd name="T84" fmla="*/ 5 w 21"/>
                <a:gd name="T85" fmla="*/ 3 h 21"/>
                <a:gd name="T86" fmla="*/ 4 w 21"/>
                <a:gd name="T87" fmla="*/ 3 h 21"/>
                <a:gd name="T88" fmla="*/ 3 w 21"/>
                <a:gd name="T89" fmla="*/ 3 h 21"/>
                <a:gd name="T90" fmla="*/ 3 w 21"/>
                <a:gd name="T91" fmla="*/ 3 h 21"/>
                <a:gd name="T92" fmla="*/ 2 w 21"/>
                <a:gd name="T93" fmla="*/ 4 h 21"/>
                <a:gd name="T94" fmla="*/ 1 w 21"/>
                <a:gd name="T95" fmla="*/ 5 h 21"/>
                <a:gd name="T96" fmla="*/ 1 w 21"/>
                <a:gd name="T97" fmla="*/ 6 h 21"/>
                <a:gd name="T98" fmla="*/ 1 w 21"/>
                <a:gd name="T99" fmla="*/ 7 h 21"/>
                <a:gd name="T100" fmla="*/ 1 w 21"/>
                <a:gd name="T101" fmla="*/ 9 h 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21"/>
                <a:gd name="T155" fmla="*/ 21 w 21"/>
                <a:gd name="T156" fmla="*/ 21 h 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21">
                  <a:moveTo>
                    <a:pt x="0" y="1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6" name="Freeform 35"/>
            <p:cNvSpPr>
              <a:spLocks/>
            </p:cNvSpPr>
            <p:nvPr/>
          </p:nvSpPr>
          <p:spPr bwMode="auto">
            <a:xfrm>
              <a:off x="2996" y="850"/>
              <a:ext cx="19" cy="18"/>
            </a:xfrm>
            <a:custGeom>
              <a:avLst/>
              <a:gdLst>
                <a:gd name="T0" fmla="*/ 0 w 21"/>
                <a:gd name="T1" fmla="*/ 9 h 21"/>
                <a:gd name="T2" fmla="*/ 1 w 21"/>
                <a:gd name="T3" fmla="*/ 10 h 21"/>
                <a:gd name="T4" fmla="*/ 1 w 21"/>
                <a:gd name="T5" fmla="*/ 12 h 21"/>
                <a:gd name="T6" fmla="*/ 2 w 21"/>
                <a:gd name="T7" fmla="*/ 13 h 21"/>
                <a:gd name="T8" fmla="*/ 3 w 21"/>
                <a:gd name="T9" fmla="*/ 14 h 21"/>
                <a:gd name="T10" fmla="*/ 4 w 21"/>
                <a:gd name="T11" fmla="*/ 15 h 21"/>
                <a:gd name="T12" fmla="*/ 5 w 21"/>
                <a:gd name="T13" fmla="*/ 16 h 21"/>
                <a:gd name="T14" fmla="*/ 6 w 21"/>
                <a:gd name="T15" fmla="*/ 17 h 21"/>
                <a:gd name="T16" fmla="*/ 8 w 21"/>
                <a:gd name="T17" fmla="*/ 17 h 21"/>
                <a:gd name="T18" fmla="*/ 10 w 21"/>
                <a:gd name="T19" fmla="*/ 17 h 21"/>
                <a:gd name="T20" fmla="*/ 12 w 21"/>
                <a:gd name="T21" fmla="*/ 16 h 21"/>
                <a:gd name="T22" fmla="*/ 14 w 21"/>
                <a:gd name="T23" fmla="*/ 16 h 21"/>
                <a:gd name="T24" fmla="*/ 15 w 21"/>
                <a:gd name="T25" fmla="*/ 15 h 21"/>
                <a:gd name="T26" fmla="*/ 16 w 21"/>
                <a:gd name="T27" fmla="*/ 14 h 21"/>
                <a:gd name="T28" fmla="*/ 17 w 21"/>
                <a:gd name="T29" fmla="*/ 13 h 21"/>
                <a:gd name="T30" fmla="*/ 17 w 21"/>
                <a:gd name="T31" fmla="*/ 11 h 21"/>
                <a:gd name="T32" fmla="*/ 17 w 21"/>
                <a:gd name="T33" fmla="*/ 9 h 21"/>
                <a:gd name="T34" fmla="*/ 18 w 21"/>
                <a:gd name="T35" fmla="*/ 9 h 21"/>
                <a:gd name="T36" fmla="*/ 17 w 21"/>
                <a:gd name="T37" fmla="*/ 8 h 21"/>
                <a:gd name="T38" fmla="*/ 17 w 21"/>
                <a:gd name="T39" fmla="*/ 6 h 21"/>
                <a:gd name="T40" fmla="*/ 16 w 21"/>
                <a:gd name="T41" fmla="*/ 5 h 21"/>
                <a:gd name="T42" fmla="*/ 15 w 21"/>
                <a:gd name="T43" fmla="*/ 3 h 21"/>
                <a:gd name="T44" fmla="*/ 13 w 21"/>
                <a:gd name="T45" fmla="*/ 3 h 21"/>
                <a:gd name="T46" fmla="*/ 12 w 21"/>
                <a:gd name="T47" fmla="*/ 1 h 21"/>
                <a:gd name="T48" fmla="*/ 10 w 21"/>
                <a:gd name="T49" fmla="*/ 1 h 21"/>
                <a:gd name="T50" fmla="*/ 9 w 21"/>
                <a:gd name="T51" fmla="*/ 0 h 21"/>
                <a:gd name="T52" fmla="*/ 8 w 21"/>
                <a:gd name="T53" fmla="*/ 1 h 21"/>
                <a:gd name="T54" fmla="*/ 6 w 21"/>
                <a:gd name="T55" fmla="*/ 1 h 21"/>
                <a:gd name="T56" fmla="*/ 5 w 21"/>
                <a:gd name="T57" fmla="*/ 1 h 21"/>
                <a:gd name="T58" fmla="*/ 4 w 21"/>
                <a:gd name="T59" fmla="*/ 3 h 21"/>
                <a:gd name="T60" fmla="*/ 2 w 21"/>
                <a:gd name="T61" fmla="*/ 4 h 21"/>
                <a:gd name="T62" fmla="*/ 1 w 21"/>
                <a:gd name="T63" fmla="*/ 5 h 21"/>
                <a:gd name="T64" fmla="*/ 1 w 21"/>
                <a:gd name="T65" fmla="*/ 7 h 21"/>
                <a:gd name="T66" fmla="*/ 1 w 21"/>
                <a:gd name="T67" fmla="*/ 9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21"/>
                <a:gd name="T104" fmla="*/ 21 w 21"/>
                <a:gd name="T105" fmla="*/ 21 h 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21">
                  <a:moveTo>
                    <a:pt x="0" y="1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7" name="Freeform 36"/>
            <p:cNvSpPr>
              <a:spLocks/>
            </p:cNvSpPr>
            <p:nvPr/>
          </p:nvSpPr>
          <p:spPr bwMode="auto">
            <a:xfrm>
              <a:off x="3035" y="850"/>
              <a:ext cx="19" cy="18"/>
            </a:xfrm>
            <a:custGeom>
              <a:avLst/>
              <a:gdLst>
                <a:gd name="T0" fmla="*/ 0 w 21"/>
                <a:gd name="T1" fmla="*/ 9 h 21"/>
                <a:gd name="T2" fmla="*/ 0 w 21"/>
                <a:gd name="T3" fmla="*/ 10 h 21"/>
                <a:gd name="T4" fmla="*/ 1 w 21"/>
                <a:gd name="T5" fmla="*/ 12 h 21"/>
                <a:gd name="T6" fmla="*/ 1 w 21"/>
                <a:gd name="T7" fmla="*/ 13 h 21"/>
                <a:gd name="T8" fmla="*/ 2 w 21"/>
                <a:gd name="T9" fmla="*/ 14 h 21"/>
                <a:gd name="T10" fmla="*/ 2 w 21"/>
                <a:gd name="T11" fmla="*/ 14 h 21"/>
                <a:gd name="T12" fmla="*/ 4 w 21"/>
                <a:gd name="T13" fmla="*/ 15 h 21"/>
                <a:gd name="T14" fmla="*/ 5 w 21"/>
                <a:gd name="T15" fmla="*/ 16 h 21"/>
                <a:gd name="T16" fmla="*/ 5 w 21"/>
                <a:gd name="T17" fmla="*/ 16 h 21"/>
                <a:gd name="T18" fmla="*/ 6 w 21"/>
                <a:gd name="T19" fmla="*/ 16 h 21"/>
                <a:gd name="T20" fmla="*/ 7 w 21"/>
                <a:gd name="T21" fmla="*/ 17 h 21"/>
                <a:gd name="T22" fmla="*/ 8 w 21"/>
                <a:gd name="T23" fmla="*/ 17 h 21"/>
                <a:gd name="T24" fmla="*/ 9 w 21"/>
                <a:gd name="T25" fmla="*/ 17 h 21"/>
                <a:gd name="T26" fmla="*/ 10 w 21"/>
                <a:gd name="T27" fmla="*/ 17 h 21"/>
                <a:gd name="T28" fmla="*/ 11 w 21"/>
                <a:gd name="T29" fmla="*/ 17 h 21"/>
                <a:gd name="T30" fmla="*/ 12 w 21"/>
                <a:gd name="T31" fmla="*/ 17 h 21"/>
                <a:gd name="T32" fmla="*/ 13 w 21"/>
                <a:gd name="T33" fmla="*/ 16 h 21"/>
                <a:gd name="T34" fmla="*/ 14 w 21"/>
                <a:gd name="T35" fmla="*/ 16 h 21"/>
                <a:gd name="T36" fmla="*/ 14 w 21"/>
                <a:gd name="T37" fmla="*/ 15 h 21"/>
                <a:gd name="T38" fmla="*/ 15 w 21"/>
                <a:gd name="T39" fmla="*/ 14 h 21"/>
                <a:gd name="T40" fmla="*/ 15 w 21"/>
                <a:gd name="T41" fmla="*/ 14 h 21"/>
                <a:gd name="T42" fmla="*/ 17 w 21"/>
                <a:gd name="T43" fmla="*/ 13 h 21"/>
                <a:gd name="T44" fmla="*/ 17 w 21"/>
                <a:gd name="T45" fmla="*/ 12 h 21"/>
                <a:gd name="T46" fmla="*/ 18 w 21"/>
                <a:gd name="T47" fmla="*/ 11 h 21"/>
                <a:gd name="T48" fmla="*/ 18 w 21"/>
                <a:gd name="T49" fmla="*/ 9 h 21"/>
                <a:gd name="T50" fmla="*/ 18 w 21"/>
                <a:gd name="T51" fmla="*/ 9 h 21"/>
                <a:gd name="T52" fmla="*/ 18 w 21"/>
                <a:gd name="T53" fmla="*/ 8 h 21"/>
                <a:gd name="T54" fmla="*/ 18 w 21"/>
                <a:gd name="T55" fmla="*/ 7 h 21"/>
                <a:gd name="T56" fmla="*/ 17 w 21"/>
                <a:gd name="T57" fmla="*/ 5 h 21"/>
                <a:gd name="T58" fmla="*/ 17 w 21"/>
                <a:gd name="T59" fmla="*/ 5 h 21"/>
                <a:gd name="T60" fmla="*/ 15 w 21"/>
                <a:gd name="T61" fmla="*/ 4 h 21"/>
                <a:gd name="T62" fmla="*/ 15 w 21"/>
                <a:gd name="T63" fmla="*/ 3 h 21"/>
                <a:gd name="T64" fmla="*/ 14 w 21"/>
                <a:gd name="T65" fmla="*/ 3 h 21"/>
                <a:gd name="T66" fmla="*/ 14 w 21"/>
                <a:gd name="T67" fmla="*/ 3 h 21"/>
                <a:gd name="T68" fmla="*/ 13 w 21"/>
                <a:gd name="T69" fmla="*/ 1 h 21"/>
                <a:gd name="T70" fmla="*/ 12 w 21"/>
                <a:gd name="T71" fmla="*/ 1 h 21"/>
                <a:gd name="T72" fmla="*/ 11 w 21"/>
                <a:gd name="T73" fmla="*/ 1 h 21"/>
                <a:gd name="T74" fmla="*/ 10 w 21"/>
                <a:gd name="T75" fmla="*/ 1 h 21"/>
                <a:gd name="T76" fmla="*/ 9 w 21"/>
                <a:gd name="T77" fmla="*/ 0 h 21"/>
                <a:gd name="T78" fmla="*/ 8 w 21"/>
                <a:gd name="T79" fmla="*/ 1 h 21"/>
                <a:gd name="T80" fmla="*/ 7 w 21"/>
                <a:gd name="T81" fmla="*/ 1 h 21"/>
                <a:gd name="T82" fmla="*/ 6 w 21"/>
                <a:gd name="T83" fmla="*/ 1 h 21"/>
                <a:gd name="T84" fmla="*/ 5 w 21"/>
                <a:gd name="T85" fmla="*/ 3 h 21"/>
                <a:gd name="T86" fmla="*/ 5 w 21"/>
                <a:gd name="T87" fmla="*/ 3 h 21"/>
                <a:gd name="T88" fmla="*/ 4 w 21"/>
                <a:gd name="T89" fmla="*/ 3 h 21"/>
                <a:gd name="T90" fmla="*/ 2 w 21"/>
                <a:gd name="T91" fmla="*/ 3 h 21"/>
                <a:gd name="T92" fmla="*/ 1 w 21"/>
                <a:gd name="T93" fmla="*/ 4 h 21"/>
                <a:gd name="T94" fmla="*/ 1 w 21"/>
                <a:gd name="T95" fmla="*/ 5 h 21"/>
                <a:gd name="T96" fmla="*/ 0 w 21"/>
                <a:gd name="T97" fmla="*/ 6 h 21"/>
                <a:gd name="T98" fmla="*/ 0 w 21"/>
                <a:gd name="T99" fmla="*/ 7 h 21"/>
                <a:gd name="T100" fmla="*/ 0 w 21"/>
                <a:gd name="T101" fmla="*/ 9 h 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21"/>
                <a:gd name="T155" fmla="*/ 21 w 21"/>
                <a:gd name="T156" fmla="*/ 21 h 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8" name="Freeform 37"/>
            <p:cNvSpPr>
              <a:spLocks/>
            </p:cNvSpPr>
            <p:nvPr/>
          </p:nvSpPr>
          <p:spPr bwMode="auto">
            <a:xfrm>
              <a:off x="3035" y="850"/>
              <a:ext cx="19" cy="18"/>
            </a:xfrm>
            <a:custGeom>
              <a:avLst/>
              <a:gdLst>
                <a:gd name="T0" fmla="*/ 0 w 21"/>
                <a:gd name="T1" fmla="*/ 9 h 21"/>
                <a:gd name="T2" fmla="*/ 0 w 21"/>
                <a:gd name="T3" fmla="*/ 10 h 21"/>
                <a:gd name="T4" fmla="*/ 1 w 21"/>
                <a:gd name="T5" fmla="*/ 12 h 21"/>
                <a:gd name="T6" fmla="*/ 2 w 21"/>
                <a:gd name="T7" fmla="*/ 14 h 21"/>
                <a:gd name="T8" fmla="*/ 4 w 21"/>
                <a:gd name="T9" fmla="*/ 15 h 21"/>
                <a:gd name="T10" fmla="*/ 5 w 21"/>
                <a:gd name="T11" fmla="*/ 16 h 21"/>
                <a:gd name="T12" fmla="*/ 6 w 21"/>
                <a:gd name="T13" fmla="*/ 16 h 21"/>
                <a:gd name="T14" fmla="*/ 7 w 21"/>
                <a:gd name="T15" fmla="*/ 17 h 21"/>
                <a:gd name="T16" fmla="*/ 9 w 21"/>
                <a:gd name="T17" fmla="*/ 17 h 21"/>
                <a:gd name="T18" fmla="*/ 11 w 21"/>
                <a:gd name="T19" fmla="*/ 17 h 21"/>
                <a:gd name="T20" fmla="*/ 12 w 21"/>
                <a:gd name="T21" fmla="*/ 16 h 21"/>
                <a:gd name="T22" fmla="*/ 14 w 21"/>
                <a:gd name="T23" fmla="*/ 16 h 21"/>
                <a:gd name="T24" fmla="*/ 15 w 21"/>
                <a:gd name="T25" fmla="*/ 15 h 21"/>
                <a:gd name="T26" fmla="*/ 17 w 21"/>
                <a:gd name="T27" fmla="*/ 13 h 21"/>
                <a:gd name="T28" fmla="*/ 18 w 21"/>
                <a:gd name="T29" fmla="*/ 11 h 21"/>
                <a:gd name="T30" fmla="*/ 18 w 21"/>
                <a:gd name="T31" fmla="*/ 9 h 21"/>
                <a:gd name="T32" fmla="*/ 18 w 21"/>
                <a:gd name="T33" fmla="*/ 8 h 21"/>
                <a:gd name="T34" fmla="*/ 18 w 21"/>
                <a:gd name="T35" fmla="*/ 6 h 21"/>
                <a:gd name="T36" fmla="*/ 17 w 21"/>
                <a:gd name="T37" fmla="*/ 5 h 21"/>
                <a:gd name="T38" fmla="*/ 15 w 21"/>
                <a:gd name="T39" fmla="*/ 4 h 21"/>
                <a:gd name="T40" fmla="*/ 14 w 21"/>
                <a:gd name="T41" fmla="*/ 3 h 21"/>
                <a:gd name="T42" fmla="*/ 14 w 21"/>
                <a:gd name="T43" fmla="*/ 3 h 21"/>
                <a:gd name="T44" fmla="*/ 13 w 21"/>
                <a:gd name="T45" fmla="*/ 1 h 21"/>
                <a:gd name="T46" fmla="*/ 11 w 21"/>
                <a:gd name="T47" fmla="*/ 1 h 21"/>
                <a:gd name="T48" fmla="*/ 10 w 21"/>
                <a:gd name="T49" fmla="*/ 0 h 21"/>
                <a:gd name="T50" fmla="*/ 8 w 21"/>
                <a:gd name="T51" fmla="*/ 1 h 21"/>
                <a:gd name="T52" fmla="*/ 6 w 21"/>
                <a:gd name="T53" fmla="*/ 1 h 21"/>
                <a:gd name="T54" fmla="*/ 5 w 21"/>
                <a:gd name="T55" fmla="*/ 3 h 21"/>
                <a:gd name="T56" fmla="*/ 4 w 21"/>
                <a:gd name="T57" fmla="*/ 3 h 21"/>
                <a:gd name="T58" fmla="*/ 2 w 21"/>
                <a:gd name="T59" fmla="*/ 3 h 21"/>
                <a:gd name="T60" fmla="*/ 1 w 21"/>
                <a:gd name="T61" fmla="*/ 4 h 21"/>
                <a:gd name="T62" fmla="*/ 1 w 21"/>
                <a:gd name="T63" fmla="*/ 6 h 21"/>
                <a:gd name="T64" fmla="*/ 0 w 21"/>
                <a:gd name="T65" fmla="*/ 7 h 21"/>
                <a:gd name="T66" fmla="*/ 0 w 21"/>
                <a:gd name="T67" fmla="*/ 9 h 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21"/>
                <a:gd name="T104" fmla="*/ 21 w 21"/>
                <a:gd name="T105" fmla="*/ 21 h 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21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69" name="Freeform 38"/>
            <p:cNvSpPr>
              <a:spLocks/>
            </p:cNvSpPr>
            <p:nvPr/>
          </p:nvSpPr>
          <p:spPr bwMode="auto">
            <a:xfrm>
              <a:off x="1772" y="840"/>
              <a:ext cx="18" cy="17"/>
            </a:xfrm>
            <a:custGeom>
              <a:avLst/>
              <a:gdLst>
                <a:gd name="T0" fmla="*/ 0 w 20"/>
                <a:gd name="T1" fmla="*/ 9 h 19"/>
                <a:gd name="T2" fmla="*/ 1 w 20"/>
                <a:gd name="T3" fmla="*/ 10 h 19"/>
                <a:gd name="T4" fmla="*/ 1 w 20"/>
                <a:gd name="T5" fmla="*/ 11 h 19"/>
                <a:gd name="T6" fmla="*/ 1 w 20"/>
                <a:gd name="T7" fmla="*/ 13 h 19"/>
                <a:gd name="T8" fmla="*/ 2 w 20"/>
                <a:gd name="T9" fmla="*/ 13 h 19"/>
                <a:gd name="T10" fmla="*/ 3 w 20"/>
                <a:gd name="T11" fmla="*/ 14 h 19"/>
                <a:gd name="T12" fmla="*/ 4 w 20"/>
                <a:gd name="T13" fmla="*/ 14 h 19"/>
                <a:gd name="T14" fmla="*/ 4 w 20"/>
                <a:gd name="T15" fmla="*/ 15 h 19"/>
                <a:gd name="T16" fmla="*/ 5 w 20"/>
                <a:gd name="T17" fmla="*/ 15 h 19"/>
                <a:gd name="T18" fmla="*/ 5 w 20"/>
                <a:gd name="T19" fmla="*/ 16 h 19"/>
                <a:gd name="T20" fmla="*/ 7 w 20"/>
                <a:gd name="T21" fmla="*/ 16 h 19"/>
                <a:gd name="T22" fmla="*/ 8 w 20"/>
                <a:gd name="T23" fmla="*/ 16 h 19"/>
                <a:gd name="T24" fmla="*/ 9 w 20"/>
                <a:gd name="T25" fmla="*/ 16 h 19"/>
                <a:gd name="T26" fmla="*/ 10 w 20"/>
                <a:gd name="T27" fmla="*/ 16 h 19"/>
                <a:gd name="T28" fmla="*/ 12 w 20"/>
                <a:gd name="T29" fmla="*/ 16 h 19"/>
                <a:gd name="T30" fmla="*/ 12 w 20"/>
                <a:gd name="T31" fmla="*/ 16 h 19"/>
                <a:gd name="T32" fmla="*/ 13 w 20"/>
                <a:gd name="T33" fmla="*/ 15 h 19"/>
                <a:gd name="T34" fmla="*/ 13 w 20"/>
                <a:gd name="T35" fmla="*/ 15 h 19"/>
                <a:gd name="T36" fmla="*/ 14 w 20"/>
                <a:gd name="T37" fmla="*/ 14 h 19"/>
                <a:gd name="T38" fmla="*/ 15 w 20"/>
                <a:gd name="T39" fmla="*/ 14 h 19"/>
                <a:gd name="T40" fmla="*/ 16 w 20"/>
                <a:gd name="T41" fmla="*/ 13 h 19"/>
                <a:gd name="T42" fmla="*/ 16 w 20"/>
                <a:gd name="T43" fmla="*/ 13 h 19"/>
                <a:gd name="T44" fmla="*/ 17 w 20"/>
                <a:gd name="T45" fmla="*/ 11 h 19"/>
                <a:gd name="T46" fmla="*/ 17 w 20"/>
                <a:gd name="T47" fmla="*/ 10 h 19"/>
                <a:gd name="T48" fmla="*/ 17 w 20"/>
                <a:gd name="T49" fmla="*/ 9 h 19"/>
                <a:gd name="T50" fmla="*/ 17 w 20"/>
                <a:gd name="T51" fmla="*/ 8 h 19"/>
                <a:gd name="T52" fmla="*/ 17 w 20"/>
                <a:gd name="T53" fmla="*/ 6 h 19"/>
                <a:gd name="T54" fmla="*/ 17 w 20"/>
                <a:gd name="T55" fmla="*/ 5 h 19"/>
                <a:gd name="T56" fmla="*/ 17 w 20"/>
                <a:gd name="T57" fmla="*/ 4 h 19"/>
                <a:gd name="T58" fmla="*/ 16 w 20"/>
                <a:gd name="T59" fmla="*/ 4 h 19"/>
                <a:gd name="T60" fmla="*/ 16 w 20"/>
                <a:gd name="T61" fmla="*/ 3 h 19"/>
                <a:gd name="T62" fmla="*/ 15 w 20"/>
                <a:gd name="T63" fmla="*/ 2 h 19"/>
                <a:gd name="T64" fmla="*/ 14 w 20"/>
                <a:gd name="T65" fmla="*/ 1 h 19"/>
                <a:gd name="T66" fmla="*/ 13 w 20"/>
                <a:gd name="T67" fmla="*/ 1 h 19"/>
                <a:gd name="T68" fmla="*/ 13 w 20"/>
                <a:gd name="T69" fmla="*/ 1 h 19"/>
                <a:gd name="T70" fmla="*/ 12 w 20"/>
                <a:gd name="T71" fmla="*/ 0 h 19"/>
                <a:gd name="T72" fmla="*/ 11 w 20"/>
                <a:gd name="T73" fmla="*/ 0 h 19"/>
                <a:gd name="T74" fmla="*/ 10 w 20"/>
                <a:gd name="T75" fmla="*/ 0 h 19"/>
                <a:gd name="T76" fmla="*/ 9 w 20"/>
                <a:gd name="T77" fmla="*/ 0 h 19"/>
                <a:gd name="T78" fmla="*/ 8 w 20"/>
                <a:gd name="T79" fmla="*/ 0 h 19"/>
                <a:gd name="T80" fmla="*/ 7 w 20"/>
                <a:gd name="T81" fmla="*/ 0 h 19"/>
                <a:gd name="T82" fmla="*/ 5 w 20"/>
                <a:gd name="T83" fmla="*/ 0 h 19"/>
                <a:gd name="T84" fmla="*/ 5 w 20"/>
                <a:gd name="T85" fmla="*/ 1 h 19"/>
                <a:gd name="T86" fmla="*/ 4 w 20"/>
                <a:gd name="T87" fmla="*/ 1 h 19"/>
                <a:gd name="T88" fmla="*/ 3 w 20"/>
                <a:gd name="T89" fmla="*/ 2 h 19"/>
                <a:gd name="T90" fmla="*/ 3 w 20"/>
                <a:gd name="T91" fmla="*/ 3 h 19"/>
                <a:gd name="T92" fmla="*/ 2 w 20"/>
                <a:gd name="T93" fmla="*/ 4 h 19"/>
                <a:gd name="T94" fmla="*/ 1 w 20"/>
                <a:gd name="T95" fmla="*/ 4 h 19"/>
                <a:gd name="T96" fmla="*/ 1 w 20"/>
                <a:gd name="T97" fmla="*/ 5 h 19"/>
                <a:gd name="T98" fmla="*/ 1 w 20"/>
                <a:gd name="T99" fmla="*/ 6 h 19"/>
                <a:gd name="T100" fmla="*/ 0 w 20"/>
                <a:gd name="T101" fmla="*/ 7 h 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19"/>
                <a:gd name="T155" fmla="*/ 20 w 20"/>
                <a:gd name="T156" fmla="*/ 19 h 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0" name="Freeform 39"/>
            <p:cNvSpPr>
              <a:spLocks/>
            </p:cNvSpPr>
            <p:nvPr/>
          </p:nvSpPr>
          <p:spPr bwMode="auto">
            <a:xfrm>
              <a:off x="1772" y="840"/>
              <a:ext cx="18" cy="17"/>
            </a:xfrm>
            <a:custGeom>
              <a:avLst/>
              <a:gdLst>
                <a:gd name="T0" fmla="*/ 0 w 20"/>
                <a:gd name="T1" fmla="*/ 8 h 19"/>
                <a:gd name="T2" fmla="*/ 1 w 20"/>
                <a:gd name="T3" fmla="*/ 9 h 19"/>
                <a:gd name="T4" fmla="*/ 1 w 20"/>
                <a:gd name="T5" fmla="*/ 11 h 19"/>
                <a:gd name="T6" fmla="*/ 2 w 20"/>
                <a:gd name="T7" fmla="*/ 13 h 19"/>
                <a:gd name="T8" fmla="*/ 3 w 20"/>
                <a:gd name="T9" fmla="*/ 13 h 19"/>
                <a:gd name="T10" fmla="*/ 4 w 20"/>
                <a:gd name="T11" fmla="*/ 14 h 19"/>
                <a:gd name="T12" fmla="*/ 5 w 20"/>
                <a:gd name="T13" fmla="*/ 15 h 19"/>
                <a:gd name="T14" fmla="*/ 7 w 20"/>
                <a:gd name="T15" fmla="*/ 16 h 19"/>
                <a:gd name="T16" fmla="*/ 9 w 20"/>
                <a:gd name="T17" fmla="*/ 16 h 19"/>
                <a:gd name="T18" fmla="*/ 11 w 20"/>
                <a:gd name="T19" fmla="*/ 16 h 19"/>
                <a:gd name="T20" fmla="*/ 13 w 20"/>
                <a:gd name="T21" fmla="*/ 16 h 19"/>
                <a:gd name="T22" fmla="*/ 14 w 20"/>
                <a:gd name="T23" fmla="*/ 15 h 19"/>
                <a:gd name="T24" fmla="*/ 15 w 20"/>
                <a:gd name="T25" fmla="*/ 14 h 19"/>
                <a:gd name="T26" fmla="*/ 16 w 20"/>
                <a:gd name="T27" fmla="*/ 13 h 19"/>
                <a:gd name="T28" fmla="*/ 17 w 20"/>
                <a:gd name="T29" fmla="*/ 13 h 19"/>
                <a:gd name="T30" fmla="*/ 17 w 20"/>
                <a:gd name="T31" fmla="*/ 10 h 19"/>
                <a:gd name="T32" fmla="*/ 17 w 20"/>
                <a:gd name="T33" fmla="*/ 8 h 19"/>
                <a:gd name="T34" fmla="*/ 17 w 20"/>
                <a:gd name="T35" fmla="*/ 6 h 19"/>
                <a:gd name="T36" fmla="*/ 17 w 20"/>
                <a:gd name="T37" fmla="*/ 4 h 19"/>
                <a:gd name="T38" fmla="*/ 16 w 20"/>
                <a:gd name="T39" fmla="*/ 4 h 19"/>
                <a:gd name="T40" fmla="*/ 15 w 20"/>
                <a:gd name="T41" fmla="*/ 3 h 19"/>
                <a:gd name="T42" fmla="*/ 14 w 20"/>
                <a:gd name="T43" fmla="*/ 2 h 19"/>
                <a:gd name="T44" fmla="*/ 13 w 20"/>
                <a:gd name="T45" fmla="*/ 1 h 19"/>
                <a:gd name="T46" fmla="*/ 13 w 20"/>
                <a:gd name="T47" fmla="*/ 0 h 19"/>
                <a:gd name="T48" fmla="*/ 11 w 20"/>
                <a:gd name="T49" fmla="*/ 0 h 19"/>
                <a:gd name="T50" fmla="*/ 9 w 20"/>
                <a:gd name="T51" fmla="*/ 0 h 19"/>
                <a:gd name="T52" fmla="*/ 7 w 20"/>
                <a:gd name="T53" fmla="*/ 0 h 19"/>
                <a:gd name="T54" fmla="*/ 5 w 20"/>
                <a:gd name="T55" fmla="*/ 1 h 19"/>
                <a:gd name="T56" fmla="*/ 4 w 20"/>
                <a:gd name="T57" fmla="*/ 1 h 19"/>
                <a:gd name="T58" fmla="*/ 3 w 20"/>
                <a:gd name="T59" fmla="*/ 2 h 19"/>
                <a:gd name="T60" fmla="*/ 2 w 20"/>
                <a:gd name="T61" fmla="*/ 3 h 19"/>
                <a:gd name="T62" fmla="*/ 1 w 20"/>
                <a:gd name="T63" fmla="*/ 4 h 19"/>
                <a:gd name="T64" fmla="*/ 1 w 20"/>
                <a:gd name="T65" fmla="*/ 5 h 19"/>
                <a:gd name="T66" fmla="*/ 0 w 20"/>
                <a:gd name="T67" fmla="*/ 6 h 19"/>
                <a:gd name="T68" fmla="*/ 0 w 20"/>
                <a:gd name="T69" fmla="*/ 8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9"/>
                <a:gd name="T107" fmla="*/ 20 w 20"/>
                <a:gd name="T108" fmla="*/ 19 h 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1" name="Freeform 40"/>
            <p:cNvSpPr>
              <a:spLocks/>
            </p:cNvSpPr>
            <p:nvPr/>
          </p:nvSpPr>
          <p:spPr bwMode="auto">
            <a:xfrm>
              <a:off x="1812" y="840"/>
              <a:ext cx="18" cy="17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10 h 19"/>
                <a:gd name="T4" fmla="*/ 1 w 20"/>
                <a:gd name="T5" fmla="*/ 11 h 19"/>
                <a:gd name="T6" fmla="*/ 1 w 20"/>
                <a:gd name="T7" fmla="*/ 13 h 19"/>
                <a:gd name="T8" fmla="*/ 2 w 20"/>
                <a:gd name="T9" fmla="*/ 13 h 19"/>
                <a:gd name="T10" fmla="*/ 2 w 20"/>
                <a:gd name="T11" fmla="*/ 14 h 19"/>
                <a:gd name="T12" fmla="*/ 3 w 20"/>
                <a:gd name="T13" fmla="*/ 14 h 19"/>
                <a:gd name="T14" fmla="*/ 4 w 20"/>
                <a:gd name="T15" fmla="*/ 15 h 19"/>
                <a:gd name="T16" fmla="*/ 5 w 20"/>
                <a:gd name="T17" fmla="*/ 15 h 19"/>
                <a:gd name="T18" fmla="*/ 5 w 20"/>
                <a:gd name="T19" fmla="*/ 16 h 19"/>
                <a:gd name="T20" fmla="*/ 6 w 20"/>
                <a:gd name="T21" fmla="*/ 16 h 19"/>
                <a:gd name="T22" fmla="*/ 7 w 20"/>
                <a:gd name="T23" fmla="*/ 16 h 19"/>
                <a:gd name="T24" fmla="*/ 8 w 20"/>
                <a:gd name="T25" fmla="*/ 16 h 19"/>
                <a:gd name="T26" fmla="*/ 10 w 20"/>
                <a:gd name="T27" fmla="*/ 16 h 19"/>
                <a:gd name="T28" fmla="*/ 11 w 20"/>
                <a:gd name="T29" fmla="*/ 16 h 19"/>
                <a:gd name="T30" fmla="*/ 12 w 20"/>
                <a:gd name="T31" fmla="*/ 16 h 19"/>
                <a:gd name="T32" fmla="*/ 13 w 20"/>
                <a:gd name="T33" fmla="*/ 15 h 19"/>
                <a:gd name="T34" fmla="*/ 13 w 20"/>
                <a:gd name="T35" fmla="*/ 15 h 19"/>
                <a:gd name="T36" fmla="*/ 14 w 20"/>
                <a:gd name="T37" fmla="*/ 14 h 19"/>
                <a:gd name="T38" fmla="*/ 15 w 20"/>
                <a:gd name="T39" fmla="*/ 14 h 19"/>
                <a:gd name="T40" fmla="*/ 15 w 20"/>
                <a:gd name="T41" fmla="*/ 13 h 19"/>
                <a:gd name="T42" fmla="*/ 16 w 20"/>
                <a:gd name="T43" fmla="*/ 13 h 19"/>
                <a:gd name="T44" fmla="*/ 16 w 20"/>
                <a:gd name="T45" fmla="*/ 11 h 19"/>
                <a:gd name="T46" fmla="*/ 17 w 20"/>
                <a:gd name="T47" fmla="*/ 10 h 19"/>
                <a:gd name="T48" fmla="*/ 17 w 20"/>
                <a:gd name="T49" fmla="*/ 9 h 19"/>
                <a:gd name="T50" fmla="*/ 17 w 20"/>
                <a:gd name="T51" fmla="*/ 8 h 19"/>
                <a:gd name="T52" fmla="*/ 17 w 20"/>
                <a:gd name="T53" fmla="*/ 6 h 19"/>
                <a:gd name="T54" fmla="*/ 17 w 20"/>
                <a:gd name="T55" fmla="*/ 5 h 19"/>
                <a:gd name="T56" fmla="*/ 16 w 20"/>
                <a:gd name="T57" fmla="*/ 4 h 19"/>
                <a:gd name="T58" fmla="*/ 16 w 20"/>
                <a:gd name="T59" fmla="*/ 4 h 19"/>
                <a:gd name="T60" fmla="*/ 15 w 20"/>
                <a:gd name="T61" fmla="*/ 3 h 19"/>
                <a:gd name="T62" fmla="*/ 14 w 20"/>
                <a:gd name="T63" fmla="*/ 2 h 19"/>
                <a:gd name="T64" fmla="*/ 14 w 20"/>
                <a:gd name="T65" fmla="*/ 1 h 19"/>
                <a:gd name="T66" fmla="*/ 13 w 20"/>
                <a:gd name="T67" fmla="*/ 1 h 19"/>
                <a:gd name="T68" fmla="*/ 13 w 20"/>
                <a:gd name="T69" fmla="*/ 1 h 19"/>
                <a:gd name="T70" fmla="*/ 12 w 20"/>
                <a:gd name="T71" fmla="*/ 0 h 19"/>
                <a:gd name="T72" fmla="*/ 11 w 20"/>
                <a:gd name="T73" fmla="*/ 0 h 19"/>
                <a:gd name="T74" fmla="*/ 10 w 20"/>
                <a:gd name="T75" fmla="*/ 0 h 19"/>
                <a:gd name="T76" fmla="*/ 8 w 20"/>
                <a:gd name="T77" fmla="*/ 0 h 19"/>
                <a:gd name="T78" fmla="*/ 7 w 20"/>
                <a:gd name="T79" fmla="*/ 0 h 19"/>
                <a:gd name="T80" fmla="*/ 6 w 20"/>
                <a:gd name="T81" fmla="*/ 0 h 19"/>
                <a:gd name="T82" fmla="*/ 5 w 20"/>
                <a:gd name="T83" fmla="*/ 0 h 19"/>
                <a:gd name="T84" fmla="*/ 5 w 20"/>
                <a:gd name="T85" fmla="*/ 1 h 19"/>
                <a:gd name="T86" fmla="*/ 4 w 20"/>
                <a:gd name="T87" fmla="*/ 1 h 19"/>
                <a:gd name="T88" fmla="*/ 3 w 20"/>
                <a:gd name="T89" fmla="*/ 2 h 19"/>
                <a:gd name="T90" fmla="*/ 2 w 20"/>
                <a:gd name="T91" fmla="*/ 3 h 19"/>
                <a:gd name="T92" fmla="*/ 1 w 20"/>
                <a:gd name="T93" fmla="*/ 4 h 19"/>
                <a:gd name="T94" fmla="*/ 1 w 20"/>
                <a:gd name="T95" fmla="*/ 4 h 19"/>
                <a:gd name="T96" fmla="*/ 0 w 20"/>
                <a:gd name="T97" fmla="*/ 5 h 19"/>
                <a:gd name="T98" fmla="*/ 0 w 20"/>
                <a:gd name="T99" fmla="*/ 6 h 19"/>
                <a:gd name="T100" fmla="*/ 0 w 20"/>
                <a:gd name="T101" fmla="*/ 7 h 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19"/>
                <a:gd name="T155" fmla="*/ 20 w 20"/>
                <a:gd name="T156" fmla="*/ 19 h 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2" name="Freeform 41"/>
            <p:cNvSpPr>
              <a:spLocks/>
            </p:cNvSpPr>
            <p:nvPr/>
          </p:nvSpPr>
          <p:spPr bwMode="auto">
            <a:xfrm>
              <a:off x="1812" y="840"/>
              <a:ext cx="18" cy="17"/>
            </a:xfrm>
            <a:custGeom>
              <a:avLst/>
              <a:gdLst>
                <a:gd name="T0" fmla="*/ 0 w 20"/>
                <a:gd name="T1" fmla="*/ 8 h 19"/>
                <a:gd name="T2" fmla="*/ 0 w 20"/>
                <a:gd name="T3" fmla="*/ 10 h 19"/>
                <a:gd name="T4" fmla="*/ 1 w 20"/>
                <a:gd name="T5" fmla="*/ 11 h 19"/>
                <a:gd name="T6" fmla="*/ 1 w 20"/>
                <a:gd name="T7" fmla="*/ 13 h 19"/>
                <a:gd name="T8" fmla="*/ 2 w 20"/>
                <a:gd name="T9" fmla="*/ 14 h 19"/>
                <a:gd name="T10" fmla="*/ 3 w 20"/>
                <a:gd name="T11" fmla="*/ 15 h 19"/>
                <a:gd name="T12" fmla="*/ 5 w 20"/>
                <a:gd name="T13" fmla="*/ 15 h 19"/>
                <a:gd name="T14" fmla="*/ 5 w 20"/>
                <a:gd name="T15" fmla="*/ 16 h 19"/>
                <a:gd name="T16" fmla="*/ 7 w 20"/>
                <a:gd name="T17" fmla="*/ 16 h 19"/>
                <a:gd name="T18" fmla="*/ 10 w 20"/>
                <a:gd name="T19" fmla="*/ 16 h 19"/>
                <a:gd name="T20" fmla="*/ 12 w 20"/>
                <a:gd name="T21" fmla="*/ 16 h 19"/>
                <a:gd name="T22" fmla="*/ 13 w 20"/>
                <a:gd name="T23" fmla="*/ 15 h 19"/>
                <a:gd name="T24" fmla="*/ 14 w 20"/>
                <a:gd name="T25" fmla="*/ 15 h 19"/>
                <a:gd name="T26" fmla="*/ 15 w 20"/>
                <a:gd name="T27" fmla="*/ 14 h 19"/>
                <a:gd name="T28" fmla="*/ 16 w 20"/>
                <a:gd name="T29" fmla="*/ 13 h 19"/>
                <a:gd name="T30" fmla="*/ 16 w 20"/>
                <a:gd name="T31" fmla="*/ 11 h 19"/>
                <a:gd name="T32" fmla="*/ 17 w 20"/>
                <a:gd name="T33" fmla="*/ 10 h 19"/>
                <a:gd name="T34" fmla="*/ 17 w 20"/>
                <a:gd name="T35" fmla="*/ 8 h 19"/>
                <a:gd name="T36" fmla="*/ 17 w 20"/>
                <a:gd name="T37" fmla="*/ 6 h 19"/>
                <a:gd name="T38" fmla="*/ 16 w 20"/>
                <a:gd name="T39" fmla="*/ 4 h 19"/>
                <a:gd name="T40" fmla="*/ 15 w 20"/>
                <a:gd name="T41" fmla="*/ 3 h 19"/>
                <a:gd name="T42" fmla="*/ 14 w 20"/>
                <a:gd name="T43" fmla="*/ 2 h 19"/>
                <a:gd name="T44" fmla="*/ 13 w 20"/>
                <a:gd name="T45" fmla="*/ 1 h 19"/>
                <a:gd name="T46" fmla="*/ 13 w 20"/>
                <a:gd name="T47" fmla="*/ 0 h 19"/>
                <a:gd name="T48" fmla="*/ 11 w 20"/>
                <a:gd name="T49" fmla="*/ 0 h 19"/>
                <a:gd name="T50" fmla="*/ 8 w 20"/>
                <a:gd name="T51" fmla="*/ 0 h 19"/>
                <a:gd name="T52" fmla="*/ 6 w 20"/>
                <a:gd name="T53" fmla="*/ 0 h 19"/>
                <a:gd name="T54" fmla="*/ 5 w 20"/>
                <a:gd name="T55" fmla="*/ 0 h 19"/>
                <a:gd name="T56" fmla="*/ 4 w 20"/>
                <a:gd name="T57" fmla="*/ 1 h 19"/>
                <a:gd name="T58" fmla="*/ 3 w 20"/>
                <a:gd name="T59" fmla="*/ 2 h 19"/>
                <a:gd name="T60" fmla="*/ 2 w 20"/>
                <a:gd name="T61" fmla="*/ 3 h 19"/>
                <a:gd name="T62" fmla="*/ 1 w 20"/>
                <a:gd name="T63" fmla="*/ 4 h 19"/>
                <a:gd name="T64" fmla="*/ 0 w 20"/>
                <a:gd name="T65" fmla="*/ 6 h 19"/>
                <a:gd name="T66" fmla="*/ 0 w 20"/>
                <a:gd name="T67" fmla="*/ 8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19"/>
                <a:gd name="T104" fmla="*/ 20 w 20"/>
                <a:gd name="T105" fmla="*/ 19 h 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3" name="Freeform 42"/>
            <p:cNvSpPr>
              <a:spLocks/>
            </p:cNvSpPr>
            <p:nvPr/>
          </p:nvSpPr>
          <p:spPr bwMode="auto">
            <a:xfrm>
              <a:off x="673" y="817"/>
              <a:ext cx="19" cy="18"/>
            </a:xfrm>
            <a:custGeom>
              <a:avLst/>
              <a:gdLst>
                <a:gd name="T0" fmla="*/ 0 w 21"/>
                <a:gd name="T1" fmla="*/ 10 h 20"/>
                <a:gd name="T2" fmla="*/ 0 w 21"/>
                <a:gd name="T3" fmla="*/ 11 h 20"/>
                <a:gd name="T4" fmla="*/ 0 w 21"/>
                <a:gd name="T5" fmla="*/ 13 h 20"/>
                <a:gd name="T6" fmla="*/ 1 w 21"/>
                <a:gd name="T7" fmla="*/ 13 h 20"/>
                <a:gd name="T8" fmla="*/ 1 w 21"/>
                <a:gd name="T9" fmla="*/ 13 h 20"/>
                <a:gd name="T10" fmla="*/ 2 w 21"/>
                <a:gd name="T11" fmla="*/ 14 h 20"/>
                <a:gd name="T12" fmla="*/ 4 w 21"/>
                <a:gd name="T13" fmla="*/ 15 h 20"/>
                <a:gd name="T14" fmla="*/ 5 w 21"/>
                <a:gd name="T15" fmla="*/ 16 h 20"/>
                <a:gd name="T16" fmla="*/ 5 w 21"/>
                <a:gd name="T17" fmla="*/ 16 h 20"/>
                <a:gd name="T18" fmla="*/ 5 w 21"/>
                <a:gd name="T19" fmla="*/ 16 h 20"/>
                <a:gd name="T20" fmla="*/ 7 w 21"/>
                <a:gd name="T21" fmla="*/ 17 h 20"/>
                <a:gd name="T22" fmla="*/ 7 w 21"/>
                <a:gd name="T23" fmla="*/ 17 h 20"/>
                <a:gd name="T24" fmla="*/ 9 w 21"/>
                <a:gd name="T25" fmla="*/ 17 h 20"/>
                <a:gd name="T26" fmla="*/ 10 w 21"/>
                <a:gd name="T27" fmla="*/ 17 h 20"/>
                <a:gd name="T28" fmla="*/ 11 w 21"/>
                <a:gd name="T29" fmla="*/ 17 h 20"/>
                <a:gd name="T30" fmla="*/ 12 w 21"/>
                <a:gd name="T31" fmla="*/ 16 h 20"/>
                <a:gd name="T32" fmla="*/ 13 w 21"/>
                <a:gd name="T33" fmla="*/ 16 h 20"/>
                <a:gd name="T34" fmla="*/ 14 w 21"/>
                <a:gd name="T35" fmla="*/ 16 h 20"/>
                <a:gd name="T36" fmla="*/ 14 w 21"/>
                <a:gd name="T37" fmla="*/ 15 h 20"/>
                <a:gd name="T38" fmla="*/ 14 w 21"/>
                <a:gd name="T39" fmla="*/ 14 h 20"/>
                <a:gd name="T40" fmla="*/ 15 w 21"/>
                <a:gd name="T41" fmla="*/ 14 h 20"/>
                <a:gd name="T42" fmla="*/ 17 w 21"/>
                <a:gd name="T43" fmla="*/ 13 h 20"/>
                <a:gd name="T44" fmla="*/ 17 w 21"/>
                <a:gd name="T45" fmla="*/ 13 h 20"/>
                <a:gd name="T46" fmla="*/ 17 w 21"/>
                <a:gd name="T47" fmla="*/ 12 h 20"/>
                <a:gd name="T48" fmla="*/ 18 w 21"/>
                <a:gd name="T49" fmla="*/ 10 h 20"/>
                <a:gd name="T50" fmla="*/ 18 w 21"/>
                <a:gd name="T51" fmla="*/ 9 h 20"/>
                <a:gd name="T52" fmla="*/ 18 w 21"/>
                <a:gd name="T53" fmla="*/ 8 h 20"/>
                <a:gd name="T54" fmla="*/ 17 w 21"/>
                <a:gd name="T55" fmla="*/ 6 h 20"/>
                <a:gd name="T56" fmla="*/ 17 w 21"/>
                <a:gd name="T57" fmla="*/ 5 h 20"/>
                <a:gd name="T58" fmla="*/ 15 w 21"/>
                <a:gd name="T59" fmla="*/ 5 h 20"/>
                <a:gd name="T60" fmla="*/ 15 w 21"/>
                <a:gd name="T61" fmla="*/ 4 h 20"/>
                <a:gd name="T62" fmla="*/ 14 w 21"/>
                <a:gd name="T63" fmla="*/ 3 h 20"/>
                <a:gd name="T64" fmla="*/ 14 w 21"/>
                <a:gd name="T65" fmla="*/ 2 h 20"/>
                <a:gd name="T66" fmla="*/ 13 w 21"/>
                <a:gd name="T67" fmla="*/ 2 h 20"/>
                <a:gd name="T68" fmla="*/ 12 w 21"/>
                <a:gd name="T69" fmla="*/ 1 h 20"/>
                <a:gd name="T70" fmla="*/ 12 w 21"/>
                <a:gd name="T71" fmla="*/ 1 h 20"/>
                <a:gd name="T72" fmla="*/ 10 w 21"/>
                <a:gd name="T73" fmla="*/ 1 h 20"/>
                <a:gd name="T74" fmla="*/ 9 w 21"/>
                <a:gd name="T75" fmla="*/ 0 h 20"/>
                <a:gd name="T76" fmla="*/ 8 w 21"/>
                <a:gd name="T77" fmla="*/ 0 h 20"/>
                <a:gd name="T78" fmla="*/ 7 w 21"/>
                <a:gd name="T79" fmla="*/ 1 h 20"/>
                <a:gd name="T80" fmla="*/ 6 w 21"/>
                <a:gd name="T81" fmla="*/ 1 h 20"/>
                <a:gd name="T82" fmla="*/ 5 w 21"/>
                <a:gd name="T83" fmla="*/ 1 h 20"/>
                <a:gd name="T84" fmla="*/ 5 w 21"/>
                <a:gd name="T85" fmla="*/ 1 h 20"/>
                <a:gd name="T86" fmla="*/ 4 w 21"/>
                <a:gd name="T87" fmla="*/ 2 h 20"/>
                <a:gd name="T88" fmla="*/ 4 w 21"/>
                <a:gd name="T89" fmla="*/ 3 h 20"/>
                <a:gd name="T90" fmla="*/ 2 w 21"/>
                <a:gd name="T91" fmla="*/ 3 h 20"/>
                <a:gd name="T92" fmla="*/ 1 w 21"/>
                <a:gd name="T93" fmla="*/ 4 h 20"/>
                <a:gd name="T94" fmla="*/ 1 w 21"/>
                <a:gd name="T95" fmla="*/ 5 h 20"/>
                <a:gd name="T96" fmla="*/ 0 w 21"/>
                <a:gd name="T97" fmla="*/ 5 h 20"/>
                <a:gd name="T98" fmla="*/ 0 w 21"/>
                <a:gd name="T99" fmla="*/ 6 h 20"/>
                <a:gd name="T100" fmla="*/ 0 w 21"/>
                <a:gd name="T101" fmla="*/ 9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20"/>
                <a:gd name="T155" fmla="*/ 21 w 21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4" name="Freeform 43"/>
            <p:cNvSpPr>
              <a:spLocks/>
            </p:cNvSpPr>
            <p:nvPr/>
          </p:nvSpPr>
          <p:spPr bwMode="auto">
            <a:xfrm>
              <a:off x="673" y="817"/>
              <a:ext cx="19" cy="18"/>
            </a:xfrm>
            <a:custGeom>
              <a:avLst/>
              <a:gdLst>
                <a:gd name="T0" fmla="*/ 0 w 21"/>
                <a:gd name="T1" fmla="*/ 9 h 20"/>
                <a:gd name="T2" fmla="*/ 0 w 21"/>
                <a:gd name="T3" fmla="*/ 11 h 20"/>
                <a:gd name="T4" fmla="*/ 0 w 21"/>
                <a:gd name="T5" fmla="*/ 13 h 20"/>
                <a:gd name="T6" fmla="*/ 1 w 21"/>
                <a:gd name="T7" fmla="*/ 13 h 20"/>
                <a:gd name="T8" fmla="*/ 2 w 21"/>
                <a:gd name="T9" fmla="*/ 14 h 20"/>
                <a:gd name="T10" fmla="*/ 4 w 21"/>
                <a:gd name="T11" fmla="*/ 15 h 20"/>
                <a:gd name="T12" fmla="*/ 5 w 21"/>
                <a:gd name="T13" fmla="*/ 16 h 20"/>
                <a:gd name="T14" fmla="*/ 6 w 21"/>
                <a:gd name="T15" fmla="*/ 17 h 20"/>
                <a:gd name="T16" fmla="*/ 8 w 21"/>
                <a:gd name="T17" fmla="*/ 17 h 20"/>
                <a:gd name="T18" fmla="*/ 10 w 21"/>
                <a:gd name="T19" fmla="*/ 17 h 20"/>
                <a:gd name="T20" fmla="*/ 12 w 21"/>
                <a:gd name="T21" fmla="*/ 17 h 20"/>
                <a:gd name="T22" fmla="*/ 13 w 21"/>
                <a:gd name="T23" fmla="*/ 16 h 20"/>
                <a:gd name="T24" fmla="*/ 14 w 21"/>
                <a:gd name="T25" fmla="*/ 15 h 20"/>
                <a:gd name="T26" fmla="*/ 14 w 21"/>
                <a:gd name="T27" fmla="*/ 14 h 20"/>
                <a:gd name="T28" fmla="*/ 15 w 21"/>
                <a:gd name="T29" fmla="*/ 13 h 20"/>
                <a:gd name="T30" fmla="*/ 17 w 21"/>
                <a:gd name="T31" fmla="*/ 13 h 20"/>
                <a:gd name="T32" fmla="*/ 17 w 21"/>
                <a:gd name="T33" fmla="*/ 11 h 20"/>
                <a:gd name="T34" fmla="*/ 18 w 21"/>
                <a:gd name="T35" fmla="*/ 10 h 20"/>
                <a:gd name="T36" fmla="*/ 18 w 21"/>
                <a:gd name="T37" fmla="*/ 8 h 20"/>
                <a:gd name="T38" fmla="*/ 17 w 21"/>
                <a:gd name="T39" fmla="*/ 5 h 20"/>
                <a:gd name="T40" fmla="*/ 15 w 21"/>
                <a:gd name="T41" fmla="*/ 5 h 20"/>
                <a:gd name="T42" fmla="*/ 15 w 21"/>
                <a:gd name="T43" fmla="*/ 3 h 20"/>
                <a:gd name="T44" fmla="*/ 14 w 21"/>
                <a:gd name="T45" fmla="*/ 2 h 20"/>
                <a:gd name="T46" fmla="*/ 13 w 21"/>
                <a:gd name="T47" fmla="*/ 2 h 20"/>
                <a:gd name="T48" fmla="*/ 12 w 21"/>
                <a:gd name="T49" fmla="*/ 1 h 20"/>
                <a:gd name="T50" fmla="*/ 10 w 21"/>
                <a:gd name="T51" fmla="*/ 1 h 20"/>
                <a:gd name="T52" fmla="*/ 9 w 21"/>
                <a:gd name="T53" fmla="*/ 0 h 20"/>
                <a:gd name="T54" fmla="*/ 7 w 21"/>
                <a:gd name="T55" fmla="*/ 0 h 20"/>
                <a:gd name="T56" fmla="*/ 6 w 21"/>
                <a:gd name="T57" fmla="*/ 1 h 20"/>
                <a:gd name="T58" fmla="*/ 5 w 21"/>
                <a:gd name="T59" fmla="*/ 1 h 20"/>
                <a:gd name="T60" fmla="*/ 4 w 21"/>
                <a:gd name="T61" fmla="*/ 2 h 20"/>
                <a:gd name="T62" fmla="*/ 2 w 21"/>
                <a:gd name="T63" fmla="*/ 3 h 20"/>
                <a:gd name="T64" fmla="*/ 1 w 21"/>
                <a:gd name="T65" fmla="*/ 4 h 20"/>
                <a:gd name="T66" fmla="*/ 0 w 21"/>
                <a:gd name="T67" fmla="*/ 5 h 20"/>
                <a:gd name="T68" fmla="*/ 0 w 21"/>
                <a:gd name="T69" fmla="*/ 6 h 20"/>
                <a:gd name="T70" fmla="*/ 0 w 21"/>
                <a:gd name="T71" fmla="*/ 9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20"/>
                <a:gd name="T110" fmla="*/ 21 w 21"/>
                <a:gd name="T111" fmla="*/ 20 h 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5" name="Freeform 44"/>
            <p:cNvSpPr>
              <a:spLocks/>
            </p:cNvSpPr>
            <p:nvPr/>
          </p:nvSpPr>
          <p:spPr bwMode="auto">
            <a:xfrm>
              <a:off x="712" y="817"/>
              <a:ext cx="18" cy="18"/>
            </a:xfrm>
            <a:custGeom>
              <a:avLst/>
              <a:gdLst>
                <a:gd name="T0" fmla="*/ 0 w 20"/>
                <a:gd name="T1" fmla="*/ 10 h 20"/>
                <a:gd name="T2" fmla="*/ 0 w 20"/>
                <a:gd name="T3" fmla="*/ 11 h 20"/>
                <a:gd name="T4" fmla="*/ 1 w 20"/>
                <a:gd name="T5" fmla="*/ 13 h 20"/>
                <a:gd name="T6" fmla="*/ 1 w 20"/>
                <a:gd name="T7" fmla="*/ 13 h 20"/>
                <a:gd name="T8" fmla="*/ 2 w 20"/>
                <a:gd name="T9" fmla="*/ 13 h 20"/>
                <a:gd name="T10" fmla="*/ 2 w 20"/>
                <a:gd name="T11" fmla="*/ 14 h 20"/>
                <a:gd name="T12" fmla="*/ 3 w 20"/>
                <a:gd name="T13" fmla="*/ 15 h 20"/>
                <a:gd name="T14" fmla="*/ 4 w 20"/>
                <a:gd name="T15" fmla="*/ 16 h 20"/>
                <a:gd name="T16" fmla="*/ 5 w 20"/>
                <a:gd name="T17" fmla="*/ 16 h 20"/>
                <a:gd name="T18" fmla="*/ 5 w 20"/>
                <a:gd name="T19" fmla="*/ 16 h 20"/>
                <a:gd name="T20" fmla="*/ 7 w 20"/>
                <a:gd name="T21" fmla="*/ 17 h 20"/>
                <a:gd name="T22" fmla="*/ 8 w 20"/>
                <a:gd name="T23" fmla="*/ 17 h 20"/>
                <a:gd name="T24" fmla="*/ 9 w 20"/>
                <a:gd name="T25" fmla="*/ 17 h 20"/>
                <a:gd name="T26" fmla="*/ 10 w 20"/>
                <a:gd name="T27" fmla="*/ 17 h 20"/>
                <a:gd name="T28" fmla="*/ 11 w 20"/>
                <a:gd name="T29" fmla="*/ 17 h 20"/>
                <a:gd name="T30" fmla="*/ 12 w 20"/>
                <a:gd name="T31" fmla="*/ 16 h 20"/>
                <a:gd name="T32" fmla="*/ 13 w 20"/>
                <a:gd name="T33" fmla="*/ 16 h 20"/>
                <a:gd name="T34" fmla="*/ 13 w 20"/>
                <a:gd name="T35" fmla="*/ 16 h 20"/>
                <a:gd name="T36" fmla="*/ 14 w 20"/>
                <a:gd name="T37" fmla="*/ 15 h 20"/>
                <a:gd name="T38" fmla="*/ 15 w 20"/>
                <a:gd name="T39" fmla="*/ 14 h 20"/>
                <a:gd name="T40" fmla="*/ 16 w 20"/>
                <a:gd name="T41" fmla="*/ 14 h 20"/>
                <a:gd name="T42" fmla="*/ 16 w 20"/>
                <a:gd name="T43" fmla="*/ 13 h 20"/>
                <a:gd name="T44" fmla="*/ 17 w 20"/>
                <a:gd name="T45" fmla="*/ 13 h 20"/>
                <a:gd name="T46" fmla="*/ 17 w 20"/>
                <a:gd name="T47" fmla="*/ 12 h 20"/>
                <a:gd name="T48" fmla="*/ 17 w 20"/>
                <a:gd name="T49" fmla="*/ 10 h 20"/>
                <a:gd name="T50" fmla="*/ 17 w 20"/>
                <a:gd name="T51" fmla="*/ 9 h 20"/>
                <a:gd name="T52" fmla="*/ 17 w 20"/>
                <a:gd name="T53" fmla="*/ 8 h 20"/>
                <a:gd name="T54" fmla="*/ 17 w 20"/>
                <a:gd name="T55" fmla="*/ 6 h 20"/>
                <a:gd name="T56" fmla="*/ 16 w 20"/>
                <a:gd name="T57" fmla="*/ 5 h 20"/>
                <a:gd name="T58" fmla="*/ 16 w 20"/>
                <a:gd name="T59" fmla="*/ 5 h 20"/>
                <a:gd name="T60" fmla="*/ 15 w 20"/>
                <a:gd name="T61" fmla="*/ 4 h 20"/>
                <a:gd name="T62" fmla="*/ 15 w 20"/>
                <a:gd name="T63" fmla="*/ 3 h 20"/>
                <a:gd name="T64" fmla="*/ 14 w 20"/>
                <a:gd name="T65" fmla="*/ 2 h 20"/>
                <a:gd name="T66" fmla="*/ 13 w 20"/>
                <a:gd name="T67" fmla="*/ 2 h 20"/>
                <a:gd name="T68" fmla="*/ 13 w 20"/>
                <a:gd name="T69" fmla="*/ 1 h 20"/>
                <a:gd name="T70" fmla="*/ 12 w 20"/>
                <a:gd name="T71" fmla="*/ 1 h 20"/>
                <a:gd name="T72" fmla="*/ 11 w 20"/>
                <a:gd name="T73" fmla="*/ 1 h 20"/>
                <a:gd name="T74" fmla="*/ 10 w 20"/>
                <a:gd name="T75" fmla="*/ 0 h 20"/>
                <a:gd name="T76" fmla="*/ 9 w 20"/>
                <a:gd name="T77" fmla="*/ 0 h 20"/>
                <a:gd name="T78" fmla="*/ 8 w 20"/>
                <a:gd name="T79" fmla="*/ 1 h 20"/>
                <a:gd name="T80" fmla="*/ 7 w 20"/>
                <a:gd name="T81" fmla="*/ 1 h 20"/>
                <a:gd name="T82" fmla="*/ 5 w 20"/>
                <a:gd name="T83" fmla="*/ 1 h 20"/>
                <a:gd name="T84" fmla="*/ 5 w 20"/>
                <a:gd name="T85" fmla="*/ 1 h 20"/>
                <a:gd name="T86" fmla="*/ 4 w 20"/>
                <a:gd name="T87" fmla="*/ 2 h 20"/>
                <a:gd name="T88" fmla="*/ 3 w 20"/>
                <a:gd name="T89" fmla="*/ 3 h 20"/>
                <a:gd name="T90" fmla="*/ 2 w 20"/>
                <a:gd name="T91" fmla="*/ 3 h 20"/>
                <a:gd name="T92" fmla="*/ 2 w 20"/>
                <a:gd name="T93" fmla="*/ 4 h 20"/>
                <a:gd name="T94" fmla="*/ 1 w 20"/>
                <a:gd name="T95" fmla="*/ 5 h 20"/>
                <a:gd name="T96" fmla="*/ 1 w 20"/>
                <a:gd name="T97" fmla="*/ 5 h 20"/>
                <a:gd name="T98" fmla="*/ 0 w 20"/>
                <a:gd name="T99" fmla="*/ 6 h 20"/>
                <a:gd name="T100" fmla="*/ 0 w 20"/>
                <a:gd name="T101" fmla="*/ 9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20"/>
                <a:gd name="T155" fmla="*/ 20 w 20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6" name="Freeform 45"/>
            <p:cNvSpPr>
              <a:spLocks/>
            </p:cNvSpPr>
            <p:nvPr/>
          </p:nvSpPr>
          <p:spPr bwMode="auto">
            <a:xfrm>
              <a:off x="712" y="817"/>
              <a:ext cx="18" cy="18"/>
            </a:xfrm>
            <a:custGeom>
              <a:avLst/>
              <a:gdLst>
                <a:gd name="T0" fmla="*/ 0 w 20"/>
                <a:gd name="T1" fmla="*/ 9 h 20"/>
                <a:gd name="T2" fmla="*/ 0 w 20"/>
                <a:gd name="T3" fmla="*/ 11 h 20"/>
                <a:gd name="T4" fmla="*/ 1 w 20"/>
                <a:gd name="T5" fmla="*/ 13 h 20"/>
                <a:gd name="T6" fmla="*/ 2 w 20"/>
                <a:gd name="T7" fmla="*/ 13 h 20"/>
                <a:gd name="T8" fmla="*/ 3 w 20"/>
                <a:gd name="T9" fmla="*/ 14 h 20"/>
                <a:gd name="T10" fmla="*/ 4 w 20"/>
                <a:gd name="T11" fmla="*/ 15 h 20"/>
                <a:gd name="T12" fmla="*/ 5 w 20"/>
                <a:gd name="T13" fmla="*/ 16 h 20"/>
                <a:gd name="T14" fmla="*/ 5 w 20"/>
                <a:gd name="T15" fmla="*/ 17 h 20"/>
                <a:gd name="T16" fmla="*/ 8 w 20"/>
                <a:gd name="T17" fmla="*/ 17 h 20"/>
                <a:gd name="T18" fmla="*/ 10 w 20"/>
                <a:gd name="T19" fmla="*/ 17 h 20"/>
                <a:gd name="T20" fmla="*/ 12 w 20"/>
                <a:gd name="T21" fmla="*/ 17 h 20"/>
                <a:gd name="T22" fmla="*/ 13 w 20"/>
                <a:gd name="T23" fmla="*/ 16 h 20"/>
                <a:gd name="T24" fmla="*/ 13 w 20"/>
                <a:gd name="T25" fmla="*/ 15 h 20"/>
                <a:gd name="T26" fmla="*/ 15 w 20"/>
                <a:gd name="T27" fmla="*/ 14 h 20"/>
                <a:gd name="T28" fmla="*/ 16 w 20"/>
                <a:gd name="T29" fmla="*/ 13 h 20"/>
                <a:gd name="T30" fmla="*/ 17 w 20"/>
                <a:gd name="T31" fmla="*/ 13 h 20"/>
                <a:gd name="T32" fmla="*/ 17 w 20"/>
                <a:gd name="T33" fmla="*/ 11 h 20"/>
                <a:gd name="T34" fmla="*/ 17 w 20"/>
                <a:gd name="T35" fmla="*/ 9 h 20"/>
                <a:gd name="T36" fmla="*/ 17 w 20"/>
                <a:gd name="T37" fmla="*/ 6 h 20"/>
                <a:gd name="T38" fmla="*/ 16 w 20"/>
                <a:gd name="T39" fmla="*/ 5 h 20"/>
                <a:gd name="T40" fmla="*/ 15 w 20"/>
                <a:gd name="T41" fmla="*/ 4 h 20"/>
                <a:gd name="T42" fmla="*/ 14 w 20"/>
                <a:gd name="T43" fmla="*/ 3 h 20"/>
                <a:gd name="T44" fmla="*/ 13 w 20"/>
                <a:gd name="T45" fmla="*/ 2 h 20"/>
                <a:gd name="T46" fmla="*/ 13 w 20"/>
                <a:gd name="T47" fmla="*/ 1 h 20"/>
                <a:gd name="T48" fmla="*/ 11 w 20"/>
                <a:gd name="T49" fmla="*/ 1 h 20"/>
                <a:gd name="T50" fmla="*/ 9 w 20"/>
                <a:gd name="T51" fmla="*/ 0 h 20"/>
                <a:gd name="T52" fmla="*/ 8 w 20"/>
                <a:gd name="T53" fmla="*/ 1 h 20"/>
                <a:gd name="T54" fmla="*/ 5 w 20"/>
                <a:gd name="T55" fmla="*/ 1 h 20"/>
                <a:gd name="T56" fmla="*/ 4 w 20"/>
                <a:gd name="T57" fmla="*/ 2 h 20"/>
                <a:gd name="T58" fmla="*/ 3 w 20"/>
                <a:gd name="T59" fmla="*/ 3 h 20"/>
                <a:gd name="T60" fmla="*/ 2 w 20"/>
                <a:gd name="T61" fmla="*/ 4 h 20"/>
                <a:gd name="T62" fmla="*/ 1 w 20"/>
                <a:gd name="T63" fmla="*/ 5 h 20"/>
                <a:gd name="T64" fmla="*/ 0 w 20"/>
                <a:gd name="T65" fmla="*/ 6 h 20"/>
                <a:gd name="T66" fmla="*/ 0 w 20"/>
                <a:gd name="T67" fmla="*/ 9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"/>
                <a:gd name="T103" fmla="*/ 0 h 20"/>
                <a:gd name="T104" fmla="*/ 20 w 20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" h="20">
                  <a:moveTo>
                    <a:pt x="0" y="10"/>
                  </a:move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7" name="Freeform 46"/>
            <p:cNvSpPr>
              <a:spLocks/>
            </p:cNvSpPr>
            <p:nvPr/>
          </p:nvSpPr>
          <p:spPr bwMode="auto">
            <a:xfrm>
              <a:off x="2252" y="2704"/>
              <a:ext cx="17" cy="20"/>
            </a:xfrm>
            <a:custGeom>
              <a:avLst/>
              <a:gdLst>
                <a:gd name="T0" fmla="*/ 9 w 19"/>
                <a:gd name="T1" fmla="*/ 0 h 23"/>
                <a:gd name="T2" fmla="*/ 10 w 19"/>
                <a:gd name="T3" fmla="*/ 0 h 23"/>
                <a:gd name="T4" fmla="*/ 12 w 19"/>
                <a:gd name="T5" fmla="*/ 1 h 23"/>
                <a:gd name="T6" fmla="*/ 13 w 19"/>
                <a:gd name="T7" fmla="*/ 1 h 23"/>
                <a:gd name="T8" fmla="*/ 13 w 19"/>
                <a:gd name="T9" fmla="*/ 2 h 23"/>
                <a:gd name="T10" fmla="*/ 13 w 19"/>
                <a:gd name="T11" fmla="*/ 3 h 23"/>
                <a:gd name="T12" fmla="*/ 14 w 19"/>
                <a:gd name="T13" fmla="*/ 3 h 23"/>
                <a:gd name="T14" fmla="*/ 15 w 19"/>
                <a:gd name="T15" fmla="*/ 3 h 23"/>
                <a:gd name="T16" fmla="*/ 15 w 19"/>
                <a:gd name="T17" fmla="*/ 5 h 23"/>
                <a:gd name="T18" fmla="*/ 16 w 19"/>
                <a:gd name="T19" fmla="*/ 7 h 23"/>
                <a:gd name="T20" fmla="*/ 16 w 19"/>
                <a:gd name="T21" fmla="*/ 8 h 23"/>
                <a:gd name="T22" fmla="*/ 16 w 19"/>
                <a:gd name="T23" fmla="*/ 9 h 23"/>
                <a:gd name="T24" fmla="*/ 16 w 19"/>
                <a:gd name="T25" fmla="*/ 10 h 23"/>
                <a:gd name="T26" fmla="*/ 16 w 19"/>
                <a:gd name="T27" fmla="*/ 10 h 23"/>
                <a:gd name="T28" fmla="*/ 16 w 19"/>
                <a:gd name="T29" fmla="*/ 12 h 23"/>
                <a:gd name="T30" fmla="*/ 16 w 19"/>
                <a:gd name="T31" fmla="*/ 13 h 23"/>
                <a:gd name="T32" fmla="*/ 15 w 19"/>
                <a:gd name="T33" fmla="*/ 14 h 23"/>
                <a:gd name="T34" fmla="*/ 15 w 19"/>
                <a:gd name="T35" fmla="*/ 15 h 23"/>
                <a:gd name="T36" fmla="*/ 14 w 19"/>
                <a:gd name="T37" fmla="*/ 16 h 23"/>
                <a:gd name="T38" fmla="*/ 14 w 19"/>
                <a:gd name="T39" fmla="*/ 17 h 23"/>
                <a:gd name="T40" fmla="*/ 13 w 19"/>
                <a:gd name="T41" fmla="*/ 17 h 23"/>
                <a:gd name="T42" fmla="*/ 13 w 19"/>
                <a:gd name="T43" fmla="*/ 18 h 23"/>
                <a:gd name="T44" fmla="*/ 12 w 19"/>
                <a:gd name="T45" fmla="*/ 18 h 23"/>
                <a:gd name="T46" fmla="*/ 11 w 19"/>
                <a:gd name="T47" fmla="*/ 19 h 23"/>
                <a:gd name="T48" fmla="*/ 9 w 19"/>
                <a:gd name="T49" fmla="*/ 19 h 23"/>
                <a:gd name="T50" fmla="*/ 7 w 19"/>
                <a:gd name="T51" fmla="*/ 19 h 23"/>
                <a:gd name="T52" fmla="*/ 6 w 19"/>
                <a:gd name="T53" fmla="*/ 19 h 23"/>
                <a:gd name="T54" fmla="*/ 5 w 19"/>
                <a:gd name="T55" fmla="*/ 18 h 23"/>
                <a:gd name="T56" fmla="*/ 4 w 19"/>
                <a:gd name="T57" fmla="*/ 18 h 23"/>
                <a:gd name="T58" fmla="*/ 4 w 19"/>
                <a:gd name="T59" fmla="*/ 17 h 23"/>
                <a:gd name="T60" fmla="*/ 3 w 19"/>
                <a:gd name="T61" fmla="*/ 17 h 23"/>
                <a:gd name="T62" fmla="*/ 2 w 19"/>
                <a:gd name="T63" fmla="*/ 17 h 23"/>
                <a:gd name="T64" fmla="*/ 1 w 19"/>
                <a:gd name="T65" fmla="*/ 16 h 23"/>
                <a:gd name="T66" fmla="*/ 1 w 19"/>
                <a:gd name="T67" fmla="*/ 15 h 23"/>
                <a:gd name="T68" fmla="*/ 0 w 19"/>
                <a:gd name="T69" fmla="*/ 14 h 23"/>
                <a:gd name="T70" fmla="*/ 0 w 19"/>
                <a:gd name="T71" fmla="*/ 13 h 23"/>
                <a:gd name="T72" fmla="*/ 0 w 19"/>
                <a:gd name="T73" fmla="*/ 11 h 23"/>
                <a:gd name="T74" fmla="*/ 0 w 19"/>
                <a:gd name="T75" fmla="*/ 10 h 23"/>
                <a:gd name="T76" fmla="*/ 0 w 19"/>
                <a:gd name="T77" fmla="*/ 10 h 23"/>
                <a:gd name="T78" fmla="*/ 0 w 19"/>
                <a:gd name="T79" fmla="*/ 9 h 23"/>
                <a:gd name="T80" fmla="*/ 0 w 19"/>
                <a:gd name="T81" fmla="*/ 8 h 23"/>
                <a:gd name="T82" fmla="*/ 0 w 19"/>
                <a:gd name="T83" fmla="*/ 7 h 23"/>
                <a:gd name="T84" fmla="*/ 1 w 19"/>
                <a:gd name="T85" fmla="*/ 4 h 23"/>
                <a:gd name="T86" fmla="*/ 1 w 19"/>
                <a:gd name="T87" fmla="*/ 3 h 23"/>
                <a:gd name="T88" fmla="*/ 2 w 19"/>
                <a:gd name="T89" fmla="*/ 3 h 23"/>
                <a:gd name="T90" fmla="*/ 2 w 19"/>
                <a:gd name="T91" fmla="*/ 3 h 23"/>
                <a:gd name="T92" fmla="*/ 3 w 19"/>
                <a:gd name="T93" fmla="*/ 2 h 23"/>
                <a:gd name="T94" fmla="*/ 4 w 19"/>
                <a:gd name="T95" fmla="*/ 1 h 23"/>
                <a:gd name="T96" fmla="*/ 4 w 19"/>
                <a:gd name="T97" fmla="*/ 1 h 23"/>
                <a:gd name="T98" fmla="*/ 5 w 19"/>
                <a:gd name="T99" fmla="*/ 0 h 23"/>
                <a:gd name="T100" fmla="*/ 7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8" name="Freeform 47"/>
            <p:cNvSpPr>
              <a:spLocks/>
            </p:cNvSpPr>
            <p:nvPr/>
          </p:nvSpPr>
          <p:spPr bwMode="auto">
            <a:xfrm>
              <a:off x="2252" y="2704"/>
              <a:ext cx="17" cy="20"/>
            </a:xfrm>
            <a:custGeom>
              <a:avLst/>
              <a:gdLst>
                <a:gd name="T0" fmla="*/ 7 w 19"/>
                <a:gd name="T1" fmla="*/ 0 h 23"/>
                <a:gd name="T2" fmla="*/ 10 w 19"/>
                <a:gd name="T3" fmla="*/ 0 h 23"/>
                <a:gd name="T4" fmla="*/ 11 w 19"/>
                <a:gd name="T5" fmla="*/ 1 h 23"/>
                <a:gd name="T6" fmla="*/ 13 w 19"/>
                <a:gd name="T7" fmla="*/ 1 h 23"/>
                <a:gd name="T8" fmla="*/ 13 w 19"/>
                <a:gd name="T9" fmla="*/ 2 h 23"/>
                <a:gd name="T10" fmla="*/ 14 w 19"/>
                <a:gd name="T11" fmla="*/ 3 h 23"/>
                <a:gd name="T12" fmla="*/ 15 w 19"/>
                <a:gd name="T13" fmla="*/ 3 h 23"/>
                <a:gd name="T14" fmla="*/ 15 w 19"/>
                <a:gd name="T15" fmla="*/ 5 h 23"/>
                <a:gd name="T16" fmla="*/ 16 w 19"/>
                <a:gd name="T17" fmla="*/ 8 h 23"/>
                <a:gd name="T18" fmla="*/ 16 w 19"/>
                <a:gd name="T19" fmla="*/ 10 h 23"/>
                <a:gd name="T20" fmla="*/ 16 w 19"/>
                <a:gd name="T21" fmla="*/ 11 h 23"/>
                <a:gd name="T22" fmla="*/ 16 w 19"/>
                <a:gd name="T23" fmla="*/ 13 h 23"/>
                <a:gd name="T24" fmla="*/ 15 w 19"/>
                <a:gd name="T25" fmla="*/ 15 h 23"/>
                <a:gd name="T26" fmla="*/ 14 w 19"/>
                <a:gd name="T27" fmla="*/ 17 h 23"/>
                <a:gd name="T28" fmla="*/ 13 w 19"/>
                <a:gd name="T29" fmla="*/ 17 h 23"/>
                <a:gd name="T30" fmla="*/ 13 w 19"/>
                <a:gd name="T31" fmla="*/ 18 h 23"/>
                <a:gd name="T32" fmla="*/ 11 w 19"/>
                <a:gd name="T33" fmla="*/ 18 h 23"/>
                <a:gd name="T34" fmla="*/ 10 w 19"/>
                <a:gd name="T35" fmla="*/ 19 h 23"/>
                <a:gd name="T36" fmla="*/ 7 w 19"/>
                <a:gd name="T37" fmla="*/ 19 h 23"/>
                <a:gd name="T38" fmla="*/ 5 w 19"/>
                <a:gd name="T39" fmla="*/ 19 h 23"/>
                <a:gd name="T40" fmla="*/ 4 w 19"/>
                <a:gd name="T41" fmla="*/ 18 h 23"/>
                <a:gd name="T42" fmla="*/ 4 w 19"/>
                <a:gd name="T43" fmla="*/ 17 h 23"/>
                <a:gd name="T44" fmla="*/ 2 w 19"/>
                <a:gd name="T45" fmla="*/ 17 h 23"/>
                <a:gd name="T46" fmla="*/ 1 w 19"/>
                <a:gd name="T47" fmla="*/ 16 h 23"/>
                <a:gd name="T48" fmla="*/ 0 w 19"/>
                <a:gd name="T49" fmla="*/ 14 h 23"/>
                <a:gd name="T50" fmla="*/ 0 w 19"/>
                <a:gd name="T51" fmla="*/ 12 h 23"/>
                <a:gd name="T52" fmla="*/ 0 w 19"/>
                <a:gd name="T53" fmla="*/ 10 h 23"/>
                <a:gd name="T54" fmla="*/ 0 w 19"/>
                <a:gd name="T55" fmla="*/ 9 h 23"/>
                <a:gd name="T56" fmla="*/ 0 w 19"/>
                <a:gd name="T57" fmla="*/ 7 h 23"/>
                <a:gd name="T58" fmla="*/ 1 w 19"/>
                <a:gd name="T59" fmla="*/ 4 h 23"/>
                <a:gd name="T60" fmla="*/ 2 w 19"/>
                <a:gd name="T61" fmla="*/ 3 h 23"/>
                <a:gd name="T62" fmla="*/ 3 w 19"/>
                <a:gd name="T63" fmla="*/ 2 h 23"/>
                <a:gd name="T64" fmla="*/ 4 w 19"/>
                <a:gd name="T65" fmla="*/ 1 h 23"/>
                <a:gd name="T66" fmla="*/ 6 w 19"/>
                <a:gd name="T67" fmla="*/ 0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23"/>
                <a:gd name="T104" fmla="*/ 19 w 19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23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79" name="Freeform 48"/>
            <p:cNvSpPr>
              <a:spLocks/>
            </p:cNvSpPr>
            <p:nvPr/>
          </p:nvSpPr>
          <p:spPr bwMode="auto">
            <a:xfrm>
              <a:off x="2252" y="2750"/>
              <a:ext cx="17" cy="21"/>
            </a:xfrm>
            <a:custGeom>
              <a:avLst/>
              <a:gdLst>
                <a:gd name="T0" fmla="*/ 9 w 19"/>
                <a:gd name="T1" fmla="*/ 0 h 24"/>
                <a:gd name="T2" fmla="*/ 10 w 19"/>
                <a:gd name="T3" fmla="*/ 1 h 24"/>
                <a:gd name="T4" fmla="*/ 12 w 19"/>
                <a:gd name="T5" fmla="*/ 1 h 24"/>
                <a:gd name="T6" fmla="*/ 13 w 19"/>
                <a:gd name="T7" fmla="*/ 1 h 24"/>
                <a:gd name="T8" fmla="*/ 13 w 19"/>
                <a:gd name="T9" fmla="*/ 3 h 24"/>
                <a:gd name="T10" fmla="*/ 13 w 19"/>
                <a:gd name="T11" fmla="*/ 4 h 24"/>
                <a:gd name="T12" fmla="*/ 14 w 19"/>
                <a:gd name="T13" fmla="*/ 4 h 24"/>
                <a:gd name="T14" fmla="*/ 15 w 19"/>
                <a:gd name="T15" fmla="*/ 5 h 24"/>
                <a:gd name="T16" fmla="*/ 15 w 19"/>
                <a:gd name="T17" fmla="*/ 6 h 24"/>
                <a:gd name="T18" fmla="*/ 16 w 19"/>
                <a:gd name="T19" fmla="*/ 7 h 24"/>
                <a:gd name="T20" fmla="*/ 16 w 19"/>
                <a:gd name="T21" fmla="*/ 8 h 24"/>
                <a:gd name="T22" fmla="*/ 16 w 19"/>
                <a:gd name="T23" fmla="*/ 9 h 24"/>
                <a:gd name="T24" fmla="*/ 16 w 19"/>
                <a:gd name="T25" fmla="*/ 11 h 24"/>
                <a:gd name="T26" fmla="*/ 16 w 19"/>
                <a:gd name="T27" fmla="*/ 11 h 24"/>
                <a:gd name="T28" fmla="*/ 16 w 19"/>
                <a:gd name="T29" fmla="*/ 12 h 24"/>
                <a:gd name="T30" fmla="*/ 16 w 19"/>
                <a:gd name="T31" fmla="*/ 13 h 24"/>
                <a:gd name="T32" fmla="*/ 15 w 19"/>
                <a:gd name="T33" fmla="*/ 14 h 24"/>
                <a:gd name="T34" fmla="*/ 15 w 19"/>
                <a:gd name="T35" fmla="*/ 15 h 24"/>
                <a:gd name="T36" fmla="*/ 14 w 19"/>
                <a:gd name="T37" fmla="*/ 17 h 24"/>
                <a:gd name="T38" fmla="*/ 14 w 19"/>
                <a:gd name="T39" fmla="*/ 18 h 24"/>
                <a:gd name="T40" fmla="*/ 13 w 19"/>
                <a:gd name="T41" fmla="*/ 18 h 24"/>
                <a:gd name="T42" fmla="*/ 13 w 19"/>
                <a:gd name="T43" fmla="*/ 19 h 24"/>
                <a:gd name="T44" fmla="*/ 12 w 19"/>
                <a:gd name="T45" fmla="*/ 19 h 24"/>
                <a:gd name="T46" fmla="*/ 11 w 19"/>
                <a:gd name="T47" fmla="*/ 20 h 24"/>
                <a:gd name="T48" fmla="*/ 9 w 19"/>
                <a:gd name="T49" fmla="*/ 20 h 24"/>
                <a:gd name="T50" fmla="*/ 7 w 19"/>
                <a:gd name="T51" fmla="*/ 20 h 24"/>
                <a:gd name="T52" fmla="*/ 6 w 19"/>
                <a:gd name="T53" fmla="*/ 20 h 24"/>
                <a:gd name="T54" fmla="*/ 5 w 19"/>
                <a:gd name="T55" fmla="*/ 20 h 24"/>
                <a:gd name="T56" fmla="*/ 4 w 19"/>
                <a:gd name="T57" fmla="*/ 19 h 24"/>
                <a:gd name="T58" fmla="*/ 4 w 19"/>
                <a:gd name="T59" fmla="*/ 19 h 24"/>
                <a:gd name="T60" fmla="*/ 3 w 19"/>
                <a:gd name="T61" fmla="*/ 18 h 24"/>
                <a:gd name="T62" fmla="*/ 2 w 19"/>
                <a:gd name="T63" fmla="*/ 18 h 24"/>
                <a:gd name="T64" fmla="*/ 1 w 19"/>
                <a:gd name="T65" fmla="*/ 17 h 24"/>
                <a:gd name="T66" fmla="*/ 1 w 19"/>
                <a:gd name="T67" fmla="*/ 15 h 24"/>
                <a:gd name="T68" fmla="*/ 0 w 19"/>
                <a:gd name="T69" fmla="*/ 14 h 24"/>
                <a:gd name="T70" fmla="*/ 0 w 19"/>
                <a:gd name="T71" fmla="*/ 13 h 24"/>
                <a:gd name="T72" fmla="*/ 0 w 19"/>
                <a:gd name="T73" fmla="*/ 12 h 24"/>
                <a:gd name="T74" fmla="*/ 0 w 19"/>
                <a:gd name="T75" fmla="*/ 11 h 24"/>
                <a:gd name="T76" fmla="*/ 0 w 19"/>
                <a:gd name="T77" fmla="*/ 10 h 24"/>
                <a:gd name="T78" fmla="*/ 0 w 19"/>
                <a:gd name="T79" fmla="*/ 9 h 24"/>
                <a:gd name="T80" fmla="*/ 0 w 19"/>
                <a:gd name="T81" fmla="*/ 8 h 24"/>
                <a:gd name="T82" fmla="*/ 0 w 19"/>
                <a:gd name="T83" fmla="*/ 7 h 24"/>
                <a:gd name="T84" fmla="*/ 1 w 19"/>
                <a:gd name="T85" fmla="*/ 6 h 24"/>
                <a:gd name="T86" fmla="*/ 1 w 19"/>
                <a:gd name="T87" fmla="*/ 5 h 24"/>
                <a:gd name="T88" fmla="*/ 2 w 19"/>
                <a:gd name="T89" fmla="*/ 4 h 24"/>
                <a:gd name="T90" fmla="*/ 2 w 19"/>
                <a:gd name="T91" fmla="*/ 4 h 24"/>
                <a:gd name="T92" fmla="*/ 3 w 19"/>
                <a:gd name="T93" fmla="*/ 3 h 24"/>
                <a:gd name="T94" fmla="*/ 4 w 19"/>
                <a:gd name="T95" fmla="*/ 1 h 24"/>
                <a:gd name="T96" fmla="*/ 4 w 19"/>
                <a:gd name="T97" fmla="*/ 1 h 24"/>
                <a:gd name="T98" fmla="*/ 5 w 19"/>
                <a:gd name="T99" fmla="*/ 0 h 24"/>
                <a:gd name="T100" fmla="*/ 7 w 19"/>
                <a:gd name="T101" fmla="*/ 0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4"/>
                <a:gd name="T155" fmla="*/ 19 w 19"/>
                <a:gd name="T156" fmla="*/ 24 h 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4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0" name="Freeform 49"/>
            <p:cNvSpPr>
              <a:spLocks/>
            </p:cNvSpPr>
            <p:nvPr/>
          </p:nvSpPr>
          <p:spPr bwMode="auto">
            <a:xfrm>
              <a:off x="2252" y="2750"/>
              <a:ext cx="17" cy="21"/>
            </a:xfrm>
            <a:custGeom>
              <a:avLst/>
              <a:gdLst>
                <a:gd name="T0" fmla="*/ 7 w 19"/>
                <a:gd name="T1" fmla="*/ 0 h 24"/>
                <a:gd name="T2" fmla="*/ 10 w 19"/>
                <a:gd name="T3" fmla="*/ 0 h 24"/>
                <a:gd name="T4" fmla="*/ 11 w 19"/>
                <a:gd name="T5" fmla="*/ 1 h 24"/>
                <a:gd name="T6" fmla="*/ 13 w 19"/>
                <a:gd name="T7" fmla="*/ 1 h 24"/>
                <a:gd name="T8" fmla="*/ 13 w 19"/>
                <a:gd name="T9" fmla="*/ 3 h 24"/>
                <a:gd name="T10" fmla="*/ 14 w 19"/>
                <a:gd name="T11" fmla="*/ 4 h 24"/>
                <a:gd name="T12" fmla="*/ 15 w 19"/>
                <a:gd name="T13" fmla="*/ 5 h 24"/>
                <a:gd name="T14" fmla="*/ 16 w 19"/>
                <a:gd name="T15" fmla="*/ 7 h 24"/>
                <a:gd name="T16" fmla="*/ 16 w 19"/>
                <a:gd name="T17" fmla="*/ 9 h 24"/>
                <a:gd name="T18" fmla="*/ 16 w 19"/>
                <a:gd name="T19" fmla="*/ 11 h 24"/>
                <a:gd name="T20" fmla="*/ 16 w 19"/>
                <a:gd name="T21" fmla="*/ 12 h 24"/>
                <a:gd name="T22" fmla="*/ 16 w 19"/>
                <a:gd name="T23" fmla="*/ 14 h 24"/>
                <a:gd name="T24" fmla="*/ 15 w 19"/>
                <a:gd name="T25" fmla="*/ 15 h 24"/>
                <a:gd name="T26" fmla="*/ 14 w 19"/>
                <a:gd name="T27" fmla="*/ 17 h 24"/>
                <a:gd name="T28" fmla="*/ 13 w 19"/>
                <a:gd name="T29" fmla="*/ 18 h 24"/>
                <a:gd name="T30" fmla="*/ 13 w 19"/>
                <a:gd name="T31" fmla="*/ 19 h 24"/>
                <a:gd name="T32" fmla="*/ 11 w 19"/>
                <a:gd name="T33" fmla="*/ 20 h 24"/>
                <a:gd name="T34" fmla="*/ 9 w 19"/>
                <a:gd name="T35" fmla="*/ 20 h 24"/>
                <a:gd name="T36" fmla="*/ 6 w 19"/>
                <a:gd name="T37" fmla="*/ 20 h 24"/>
                <a:gd name="T38" fmla="*/ 4 w 19"/>
                <a:gd name="T39" fmla="*/ 20 h 24"/>
                <a:gd name="T40" fmla="*/ 4 w 19"/>
                <a:gd name="T41" fmla="*/ 19 h 24"/>
                <a:gd name="T42" fmla="*/ 2 w 19"/>
                <a:gd name="T43" fmla="*/ 18 h 24"/>
                <a:gd name="T44" fmla="*/ 1 w 19"/>
                <a:gd name="T45" fmla="*/ 17 h 24"/>
                <a:gd name="T46" fmla="*/ 0 w 19"/>
                <a:gd name="T47" fmla="*/ 14 h 24"/>
                <a:gd name="T48" fmla="*/ 0 w 19"/>
                <a:gd name="T49" fmla="*/ 12 h 24"/>
                <a:gd name="T50" fmla="*/ 0 w 19"/>
                <a:gd name="T51" fmla="*/ 11 h 24"/>
                <a:gd name="T52" fmla="*/ 0 w 19"/>
                <a:gd name="T53" fmla="*/ 9 h 24"/>
                <a:gd name="T54" fmla="*/ 0 w 19"/>
                <a:gd name="T55" fmla="*/ 7 h 24"/>
                <a:gd name="T56" fmla="*/ 1 w 19"/>
                <a:gd name="T57" fmla="*/ 6 h 24"/>
                <a:gd name="T58" fmla="*/ 1 w 19"/>
                <a:gd name="T59" fmla="*/ 4 h 24"/>
                <a:gd name="T60" fmla="*/ 2 w 19"/>
                <a:gd name="T61" fmla="*/ 4 h 24"/>
                <a:gd name="T62" fmla="*/ 3 w 19"/>
                <a:gd name="T63" fmla="*/ 3 h 24"/>
                <a:gd name="T64" fmla="*/ 4 w 19"/>
                <a:gd name="T65" fmla="*/ 1 h 24"/>
                <a:gd name="T66" fmla="*/ 5 w 19"/>
                <a:gd name="T67" fmla="*/ 1 h 24"/>
                <a:gd name="T68" fmla="*/ 6 w 19"/>
                <a:gd name="T69" fmla="*/ 0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"/>
                <a:gd name="T106" fmla="*/ 0 h 24"/>
                <a:gd name="T107" fmla="*/ 19 w 19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" h="24"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1" name="Freeform 50"/>
            <p:cNvSpPr>
              <a:spLocks/>
            </p:cNvSpPr>
            <p:nvPr/>
          </p:nvSpPr>
          <p:spPr bwMode="auto">
            <a:xfrm>
              <a:off x="2907" y="936"/>
              <a:ext cx="17" cy="20"/>
            </a:xfrm>
            <a:custGeom>
              <a:avLst/>
              <a:gdLst>
                <a:gd name="T0" fmla="*/ 10 w 19"/>
                <a:gd name="T1" fmla="*/ 0 h 23"/>
                <a:gd name="T2" fmla="*/ 11 w 19"/>
                <a:gd name="T3" fmla="*/ 0 h 23"/>
                <a:gd name="T4" fmla="*/ 12 w 19"/>
                <a:gd name="T5" fmla="*/ 1 h 23"/>
                <a:gd name="T6" fmla="*/ 13 w 19"/>
                <a:gd name="T7" fmla="*/ 1 h 23"/>
                <a:gd name="T8" fmla="*/ 13 w 19"/>
                <a:gd name="T9" fmla="*/ 2 h 23"/>
                <a:gd name="T10" fmla="*/ 14 w 19"/>
                <a:gd name="T11" fmla="*/ 3 h 23"/>
                <a:gd name="T12" fmla="*/ 15 w 19"/>
                <a:gd name="T13" fmla="*/ 3 h 23"/>
                <a:gd name="T14" fmla="*/ 15 w 19"/>
                <a:gd name="T15" fmla="*/ 4 h 23"/>
                <a:gd name="T16" fmla="*/ 16 w 19"/>
                <a:gd name="T17" fmla="*/ 5 h 23"/>
                <a:gd name="T18" fmla="*/ 16 w 19"/>
                <a:gd name="T19" fmla="*/ 6 h 23"/>
                <a:gd name="T20" fmla="*/ 16 w 19"/>
                <a:gd name="T21" fmla="*/ 7 h 23"/>
                <a:gd name="T22" fmla="*/ 16 w 19"/>
                <a:gd name="T23" fmla="*/ 8 h 23"/>
                <a:gd name="T24" fmla="*/ 16 w 19"/>
                <a:gd name="T25" fmla="*/ 9 h 23"/>
                <a:gd name="T26" fmla="*/ 16 w 19"/>
                <a:gd name="T27" fmla="*/ 10 h 23"/>
                <a:gd name="T28" fmla="*/ 16 w 19"/>
                <a:gd name="T29" fmla="*/ 11 h 23"/>
                <a:gd name="T30" fmla="*/ 16 w 19"/>
                <a:gd name="T31" fmla="*/ 13 h 23"/>
                <a:gd name="T32" fmla="*/ 16 w 19"/>
                <a:gd name="T33" fmla="*/ 14 h 23"/>
                <a:gd name="T34" fmla="*/ 15 w 19"/>
                <a:gd name="T35" fmla="*/ 15 h 23"/>
                <a:gd name="T36" fmla="*/ 15 w 19"/>
                <a:gd name="T37" fmla="*/ 16 h 23"/>
                <a:gd name="T38" fmla="*/ 14 w 19"/>
                <a:gd name="T39" fmla="*/ 17 h 23"/>
                <a:gd name="T40" fmla="*/ 13 w 19"/>
                <a:gd name="T41" fmla="*/ 17 h 23"/>
                <a:gd name="T42" fmla="*/ 13 w 19"/>
                <a:gd name="T43" fmla="*/ 18 h 23"/>
                <a:gd name="T44" fmla="*/ 12 w 19"/>
                <a:gd name="T45" fmla="*/ 18 h 23"/>
                <a:gd name="T46" fmla="*/ 11 w 19"/>
                <a:gd name="T47" fmla="*/ 19 h 23"/>
                <a:gd name="T48" fmla="*/ 10 w 19"/>
                <a:gd name="T49" fmla="*/ 19 h 23"/>
                <a:gd name="T50" fmla="*/ 9 w 19"/>
                <a:gd name="T51" fmla="*/ 19 h 23"/>
                <a:gd name="T52" fmla="*/ 7 w 19"/>
                <a:gd name="T53" fmla="*/ 19 h 23"/>
                <a:gd name="T54" fmla="*/ 6 w 19"/>
                <a:gd name="T55" fmla="*/ 19 h 23"/>
                <a:gd name="T56" fmla="*/ 5 w 19"/>
                <a:gd name="T57" fmla="*/ 18 h 23"/>
                <a:gd name="T58" fmla="*/ 4 w 19"/>
                <a:gd name="T59" fmla="*/ 18 h 23"/>
                <a:gd name="T60" fmla="*/ 3 w 19"/>
                <a:gd name="T61" fmla="*/ 17 h 23"/>
                <a:gd name="T62" fmla="*/ 2 w 19"/>
                <a:gd name="T63" fmla="*/ 17 h 23"/>
                <a:gd name="T64" fmla="*/ 2 w 19"/>
                <a:gd name="T65" fmla="*/ 16 h 23"/>
                <a:gd name="T66" fmla="*/ 1 w 19"/>
                <a:gd name="T67" fmla="*/ 15 h 23"/>
                <a:gd name="T68" fmla="*/ 1 w 19"/>
                <a:gd name="T69" fmla="*/ 14 h 23"/>
                <a:gd name="T70" fmla="*/ 0 w 19"/>
                <a:gd name="T71" fmla="*/ 13 h 23"/>
                <a:gd name="T72" fmla="*/ 0 w 19"/>
                <a:gd name="T73" fmla="*/ 10 h 23"/>
                <a:gd name="T74" fmla="*/ 0 w 19"/>
                <a:gd name="T75" fmla="*/ 10 h 23"/>
                <a:gd name="T76" fmla="*/ 0 w 19"/>
                <a:gd name="T77" fmla="*/ 9 h 23"/>
                <a:gd name="T78" fmla="*/ 0 w 19"/>
                <a:gd name="T79" fmla="*/ 8 h 23"/>
                <a:gd name="T80" fmla="*/ 0 w 19"/>
                <a:gd name="T81" fmla="*/ 7 h 23"/>
                <a:gd name="T82" fmla="*/ 1 w 19"/>
                <a:gd name="T83" fmla="*/ 6 h 23"/>
                <a:gd name="T84" fmla="*/ 1 w 19"/>
                <a:gd name="T85" fmla="*/ 4 h 23"/>
                <a:gd name="T86" fmla="*/ 1 w 19"/>
                <a:gd name="T87" fmla="*/ 3 h 23"/>
                <a:gd name="T88" fmla="*/ 2 w 19"/>
                <a:gd name="T89" fmla="*/ 3 h 23"/>
                <a:gd name="T90" fmla="*/ 3 w 19"/>
                <a:gd name="T91" fmla="*/ 3 h 23"/>
                <a:gd name="T92" fmla="*/ 4 w 19"/>
                <a:gd name="T93" fmla="*/ 2 h 23"/>
                <a:gd name="T94" fmla="*/ 5 w 19"/>
                <a:gd name="T95" fmla="*/ 1 h 23"/>
                <a:gd name="T96" fmla="*/ 6 w 19"/>
                <a:gd name="T97" fmla="*/ 1 h 23"/>
                <a:gd name="T98" fmla="*/ 7 w 19"/>
                <a:gd name="T99" fmla="*/ 0 h 23"/>
                <a:gd name="T100" fmla="*/ 8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2" name="Freeform 51"/>
            <p:cNvSpPr>
              <a:spLocks/>
            </p:cNvSpPr>
            <p:nvPr/>
          </p:nvSpPr>
          <p:spPr bwMode="auto">
            <a:xfrm>
              <a:off x="2907" y="936"/>
              <a:ext cx="17" cy="20"/>
            </a:xfrm>
            <a:custGeom>
              <a:avLst/>
              <a:gdLst>
                <a:gd name="T0" fmla="*/ 9 w 19"/>
                <a:gd name="T1" fmla="*/ 0 h 23"/>
                <a:gd name="T2" fmla="*/ 11 w 19"/>
                <a:gd name="T3" fmla="*/ 0 h 23"/>
                <a:gd name="T4" fmla="*/ 13 w 19"/>
                <a:gd name="T5" fmla="*/ 1 h 23"/>
                <a:gd name="T6" fmla="*/ 14 w 19"/>
                <a:gd name="T7" fmla="*/ 3 h 23"/>
                <a:gd name="T8" fmla="*/ 15 w 19"/>
                <a:gd name="T9" fmla="*/ 4 h 23"/>
                <a:gd name="T10" fmla="*/ 16 w 19"/>
                <a:gd name="T11" fmla="*/ 6 h 23"/>
                <a:gd name="T12" fmla="*/ 16 w 19"/>
                <a:gd name="T13" fmla="*/ 8 h 23"/>
                <a:gd name="T14" fmla="*/ 16 w 19"/>
                <a:gd name="T15" fmla="*/ 10 h 23"/>
                <a:gd name="T16" fmla="*/ 16 w 19"/>
                <a:gd name="T17" fmla="*/ 11 h 23"/>
                <a:gd name="T18" fmla="*/ 16 w 19"/>
                <a:gd name="T19" fmla="*/ 14 h 23"/>
                <a:gd name="T20" fmla="*/ 15 w 19"/>
                <a:gd name="T21" fmla="*/ 16 h 23"/>
                <a:gd name="T22" fmla="*/ 13 w 19"/>
                <a:gd name="T23" fmla="*/ 17 h 23"/>
                <a:gd name="T24" fmla="*/ 12 w 19"/>
                <a:gd name="T25" fmla="*/ 18 h 23"/>
                <a:gd name="T26" fmla="*/ 10 w 19"/>
                <a:gd name="T27" fmla="*/ 19 h 23"/>
                <a:gd name="T28" fmla="*/ 8 w 19"/>
                <a:gd name="T29" fmla="*/ 19 h 23"/>
                <a:gd name="T30" fmla="*/ 6 w 19"/>
                <a:gd name="T31" fmla="*/ 19 h 23"/>
                <a:gd name="T32" fmla="*/ 5 w 19"/>
                <a:gd name="T33" fmla="*/ 18 h 23"/>
                <a:gd name="T34" fmla="*/ 4 w 19"/>
                <a:gd name="T35" fmla="*/ 17 h 23"/>
                <a:gd name="T36" fmla="*/ 3 w 19"/>
                <a:gd name="T37" fmla="*/ 17 h 23"/>
                <a:gd name="T38" fmla="*/ 2 w 19"/>
                <a:gd name="T39" fmla="*/ 16 h 23"/>
                <a:gd name="T40" fmla="*/ 1 w 19"/>
                <a:gd name="T41" fmla="*/ 15 h 23"/>
                <a:gd name="T42" fmla="*/ 1 w 19"/>
                <a:gd name="T43" fmla="*/ 13 h 23"/>
                <a:gd name="T44" fmla="*/ 0 w 19"/>
                <a:gd name="T45" fmla="*/ 11 h 23"/>
                <a:gd name="T46" fmla="*/ 0 w 19"/>
                <a:gd name="T47" fmla="*/ 10 h 23"/>
                <a:gd name="T48" fmla="*/ 0 w 19"/>
                <a:gd name="T49" fmla="*/ 8 h 23"/>
                <a:gd name="T50" fmla="*/ 0 w 19"/>
                <a:gd name="T51" fmla="*/ 6 h 23"/>
                <a:gd name="T52" fmla="*/ 1 w 19"/>
                <a:gd name="T53" fmla="*/ 5 h 23"/>
                <a:gd name="T54" fmla="*/ 1 w 19"/>
                <a:gd name="T55" fmla="*/ 3 h 23"/>
                <a:gd name="T56" fmla="*/ 2 w 19"/>
                <a:gd name="T57" fmla="*/ 3 h 23"/>
                <a:gd name="T58" fmla="*/ 3 w 19"/>
                <a:gd name="T59" fmla="*/ 2 h 23"/>
                <a:gd name="T60" fmla="*/ 4 w 19"/>
                <a:gd name="T61" fmla="*/ 1 h 23"/>
                <a:gd name="T62" fmla="*/ 6 w 19"/>
                <a:gd name="T63" fmla="*/ 1 h 23"/>
                <a:gd name="T64" fmla="*/ 7 w 19"/>
                <a:gd name="T65" fmla="*/ 0 h 23"/>
                <a:gd name="T66" fmla="*/ 9 w 19"/>
                <a:gd name="T67" fmla="*/ 0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23"/>
                <a:gd name="T104" fmla="*/ 19 w 19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3" name="Freeform 52"/>
            <p:cNvSpPr>
              <a:spLocks/>
            </p:cNvSpPr>
            <p:nvPr/>
          </p:nvSpPr>
          <p:spPr bwMode="auto">
            <a:xfrm>
              <a:off x="2907" y="982"/>
              <a:ext cx="17" cy="20"/>
            </a:xfrm>
            <a:custGeom>
              <a:avLst/>
              <a:gdLst>
                <a:gd name="T0" fmla="*/ 10 w 19"/>
                <a:gd name="T1" fmla="*/ 0 h 23"/>
                <a:gd name="T2" fmla="*/ 11 w 19"/>
                <a:gd name="T3" fmla="*/ 1 h 23"/>
                <a:gd name="T4" fmla="*/ 12 w 19"/>
                <a:gd name="T5" fmla="*/ 1 h 23"/>
                <a:gd name="T6" fmla="*/ 13 w 19"/>
                <a:gd name="T7" fmla="*/ 1 h 23"/>
                <a:gd name="T8" fmla="*/ 13 w 19"/>
                <a:gd name="T9" fmla="*/ 2 h 23"/>
                <a:gd name="T10" fmla="*/ 14 w 19"/>
                <a:gd name="T11" fmla="*/ 3 h 23"/>
                <a:gd name="T12" fmla="*/ 15 w 19"/>
                <a:gd name="T13" fmla="*/ 3 h 23"/>
                <a:gd name="T14" fmla="*/ 15 w 19"/>
                <a:gd name="T15" fmla="*/ 4 h 23"/>
                <a:gd name="T16" fmla="*/ 16 w 19"/>
                <a:gd name="T17" fmla="*/ 5 h 23"/>
                <a:gd name="T18" fmla="*/ 16 w 19"/>
                <a:gd name="T19" fmla="*/ 6 h 23"/>
                <a:gd name="T20" fmla="*/ 16 w 19"/>
                <a:gd name="T21" fmla="*/ 7 h 23"/>
                <a:gd name="T22" fmla="*/ 16 w 19"/>
                <a:gd name="T23" fmla="*/ 8 h 23"/>
                <a:gd name="T24" fmla="*/ 16 w 19"/>
                <a:gd name="T25" fmla="*/ 10 h 23"/>
                <a:gd name="T26" fmla="*/ 16 w 19"/>
                <a:gd name="T27" fmla="*/ 11 h 23"/>
                <a:gd name="T28" fmla="*/ 16 w 19"/>
                <a:gd name="T29" fmla="*/ 12 h 23"/>
                <a:gd name="T30" fmla="*/ 16 w 19"/>
                <a:gd name="T31" fmla="*/ 13 h 23"/>
                <a:gd name="T32" fmla="*/ 16 w 19"/>
                <a:gd name="T33" fmla="*/ 14 h 23"/>
                <a:gd name="T34" fmla="*/ 15 w 19"/>
                <a:gd name="T35" fmla="*/ 15 h 23"/>
                <a:gd name="T36" fmla="*/ 15 w 19"/>
                <a:gd name="T37" fmla="*/ 16 h 23"/>
                <a:gd name="T38" fmla="*/ 14 w 19"/>
                <a:gd name="T39" fmla="*/ 17 h 23"/>
                <a:gd name="T40" fmla="*/ 13 w 19"/>
                <a:gd name="T41" fmla="*/ 17 h 23"/>
                <a:gd name="T42" fmla="*/ 13 w 19"/>
                <a:gd name="T43" fmla="*/ 18 h 23"/>
                <a:gd name="T44" fmla="*/ 12 w 19"/>
                <a:gd name="T45" fmla="*/ 18 h 23"/>
                <a:gd name="T46" fmla="*/ 11 w 19"/>
                <a:gd name="T47" fmla="*/ 19 h 23"/>
                <a:gd name="T48" fmla="*/ 10 w 19"/>
                <a:gd name="T49" fmla="*/ 19 h 23"/>
                <a:gd name="T50" fmla="*/ 9 w 19"/>
                <a:gd name="T51" fmla="*/ 19 h 23"/>
                <a:gd name="T52" fmla="*/ 7 w 19"/>
                <a:gd name="T53" fmla="*/ 19 h 23"/>
                <a:gd name="T54" fmla="*/ 6 w 19"/>
                <a:gd name="T55" fmla="*/ 19 h 23"/>
                <a:gd name="T56" fmla="*/ 5 w 19"/>
                <a:gd name="T57" fmla="*/ 18 h 23"/>
                <a:gd name="T58" fmla="*/ 4 w 19"/>
                <a:gd name="T59" fmla="*/ 18 h 23"/>
                <a:gd name="T60" fmla="*/ 3 w 19"/>
                <a:gd name="T61" fmla="*/ 17 h 23"/>
                <a:gd name="T62" fmla="*/ 2 w 19"/>
                <a:gd name="T63" fmla="*/ 17 h 23"/>
                <a:gd name="T64" fmla="*/ 2 w 19"/>
                <a:gd name="T65" fmla="*/ 16 h 23"/>
                <a:gd name="T66" fmla="*/ 1 w 19"/>
                <a:gd name="T67" fmla="*/ 15 h 23"/>
                <a:gd name="T68" fmla="*/ 1 w 19"/>
                <a:gd name="T69" fmla="*/ 14 h 23"/>
                <a:gd name="T70" fmla="*/ 0 w 19"/>
                <a:gd name="T71" fmla="*/ 13 h 23"/>
                <a:gd name="T72" fmla="*/ 0 w 19"/>
                <a:gd name="T73" fmla="*/ 12 h 23"/>
                <a:gd name="T74" fmla="*/ 0 w 19"/>
                <a:gd name="T75" fmla="*/ 11 h 23"/>
                <a:gd name="T76" fmla="*/ 0 w 19"/>
                <a:gd name="T77" fmla="*/ 10 h 23"/>
                <a:gd name="T78" fmla="*/ 0 w 19"/>
                <a:gd name="T79" fmla="*/ 8 h 23"/>
                <a:gd name="T80" fmla="*/ 0 w 19"/>
                <a:gd name="T81" fmla="*/ 7 h 23"/>
                <a:gd name="T82" fmla="*/ 1 w 19"/>
                <a:gd name="T83" fmla="*/ 6 h 23"/>
                <a:gd name="T84" fmla="*/ 1 w 19"/>
                <a:gd name="T85" fmla="*/ 5 h 23"/>
                <a:gd name="T86" fmla="*/ 1 w 19"/>
                <a:gd name="T87" fmla="*/ 4 h 23"/>
                <a:gd name="T88" fmla="*/ 2 w 19"/>
                <a:gd name="T89" fmla="*/ 3 h 23"/>
                <a:gd name="T90" fmla="*/ 3 w 19"/>
                <a:gd name="T91" fmla="*/ 3 h 23"/>
                <a:gd name="T92" fmla="*/ 4 w 19"/>
                <a:gd name="T93" fmla="*/ 2 h 23"/>
                <a:gd name="T94" fmla="*/ 5 w 19"/>
                <a:gd name="T95" fmla="*/ 1 h 23"/>
                <a:gd name="T96" fmla="*/ 6 w 19"/>
                <a:gd name="T97" fmla="*/ 1 h 23"/>
                <a:gd name="T98" fmla="*/ 7 w 19"/>
                <a:gd name="T99" fmla="*/ 1 h 23"/>
                <a:gd name="T100" fmla="*/ 8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4" name="Freeform 53"/>
            <p:cNvSpPr>
              <a:spLocks/>
            </p:cNvSpPr>
            <p:nvPr/>
          </p:nvSpPr>
          <p:spPr bwMode="auto">
            <a:xfrm>
              <a:off x="2907" y="982"/>
              <a:ext cx="17" cy="20"/>
            </a:xfrm>
            <a:custGeom>
              <a:avLst/>
              <a:gdLst>
                <a:gd name="T0" fmla="*/ 9 w 19"/>
                <a:gd name="T1" fmla="*/ 0 h 23"/>
                <a:gd name="T2" fmla="*/ 11 w 19"/>
                <a:gd name="T3" fmla="*/ 1 h 23"/>
                <a:gd name="T4" fmla="*/ 13 w 19"/>
                <a:gd name="T5" fmla="*/ 1 h 23"/>
                <a:gd name="T6" fmla="*/ 13 w 19"/>
                <a:gd name="T7" fmla="*/ 2 h 23"/>
                <a:gd name="T8" fmla="*/ 14 w 19"/>
                <a:gd name="T9" fmla="*/ 3 h 23"/>
                <a:gd name="T10" fmla="*/ 15 w 19"/>
                <a:gd name="T11" fmla="*/ 3 h 23"/>
                <a:gd name="T12" fmla="*/ 15 w 19"/>
                <a:gd name="T13" fmla="*/ 5 h 23"/>
                <a:gd name="T14" fmla="*/ 16 w 19"/>
                <a:gd name="T15" fmla="*/ 6 h 23"/>
                <a:gd name="T16" fmla="*/ 16 w 19"/>
                <a:gd name="T17" fmla="*/ 8 h 23"/>
                <a:gd name="T18" fmla="*/ 16 w 19"/>
                <a:gd name="T19" fmla="*/ 10 h 23"/>
                <a:gd name="T20" fmla="*/ 16 w 19"/>
                <a:gd name="T21" fmla="*/ 12 h 23"/>
                <a:gd name="T22" fmla="*/ 16 w 19"/>
                <a:gd name="T23" fmla="*/ 14 h 23"/>
                <a:gd name="T24" fmla="*/ 15 w 19"/>
                <a:gd name="T25" fmla="*/ 15 h 23"/>
                <a:gd name="T26" fmla="*/ 15 w 19"/>
                <a:gd name="T27" fmla="*/ 17 h 23"/>
                <a:gd name="T28" fmla="*/ 14 w 19"/>
                <a:gd name="T29" fmla="*/ 17 h 23"/>
                <a:gd name="T30" fmla="*/ 13 w 19"/>
                <a:gd name="T31" fmla="*/ 18 h 23"/>
                <a:gd name="T32" fmla="*/ 12 w 19"/>
                <a:gd name="T33" fmla="*/ 18 h 23"/>
                <a:gd name="T34" fmla="*/ 11 w 19"/>
                <a:gd name="T35" fmla="*/ 19 h 23"/>
                <a:gd name="T36" fmla="*/ 9 w 19"/>
                <a:gd name="T37" fmla="*/ 19 h 23"/>
                <a:gd name="T38" fmla="*/ 7 w 19"/>
                <a:gd name="T39" fmla="*/ 19 h 23"/>
                <a:gd name="T40" fmla="*/ 5 w 19"/>
                <a:gd name="T41" fmla="*/ 18 h 23"/>
                <a:gd name="T42" fmla="*/ 3 w 19"/>
                <a:gd name="T43" fmla="*/ 17 h 23"/>
                <a:gd name="T44" fmla="*/ 2 w 19"/>
                <a:gd name="T45" fmla="*/ 16 h 23"/>
                <a:gd name="T46" fmla="*/ 1 w 19"/>
                <a:gd name="T47" fmla="*/ 15 h 23"/>
                <a:gd name="T48" fmla="*/ 0 w 19"/>
                <a:gd name="T49" fmla="*/ 14 h 23"/>
                <a:gd name="T50" fmla="*/ 0 w 19"/>
                <a:gd name="T51" fmla="*/ 12 h 23"/>
                <a:gd name="T52" fmla="*/ 0 w 19"/>
                <a:gd name="T53" fmla="*/ 10 h 23"/>
                <a:gd name="T54" fmla="*/ 0 w 19"/>
                <a:gd name="T55" fmla="*/ 8 h 23"/>
                <a:gd name="T56" fmla="*/ 0 w 19"/>
                <a:gd name="T57" fmla="*/ 6 h 23"/>
                <a:gd name="T58" fmla="*/ 1 w 19"/>
                <a:gd name="T59" fmla="*/ 5 h 23"/>
                <a:gd name="T60" fmla="*/ 2 w 19"/>
                <a:gd name="T61" fmla="*/ 3 h 23"/>
                <a:gd name="T62" fmla="*/ 3 w 19"/>
                <a:gd name="T63" fmla="*/ 3 h 23"/>
                <a:gd name="T64" fmla="*/ 4 w 19"/>
                <a:gd name="T65" fmla="*/ 2 h 23"/>
                <a:gd name="T66" fmla="*/ 5 w 19"/>
                <a:gd name="T67" fmla="*/ 1 h 23"/>
                <a:gd name="T68" fmla="*/ 7 w 19"/>
                <a:gd name="T69" fmla="*/ 1 h 23"/>
                <a:gd name="T70" fmla="*/ 8 w 19"/>
                <a:gd name="T71" fmla="*/ 0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23"/>
                <a:gd name="T110" fmla="*/ 19 w 19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5" name="Freeform 54"/>
            <p:cNvSpPr>
              <a:spLocks/>
            </p:cNvSpPr>
            <p:nvPr/>
          </p:nvSpPr>
          <p:spPr bwMode="auto">
            <a:xfrm>
              <a:off x="1673" y="936"/>
              <a:ext cx="18" cy="20"/>
            </a:xfrm>
            <a:custGeom>
              <a:avLst/>
              <a:gdLst>
                <a:gd name="T0" fmla="*/ 10 w 19"/>
                <a:gd name="T1" fmla="*/ 0 h 23"/>
                <a:gd name="T2" fmla="*/ 11 w 19"/>
                <a:gd name="T3" fmla="*/ 0 h 23"/>
                <a:gd name="T4" fmla="*/ 12 w 19"/>
                <a:gd name="T5" fmla="*/ 1 h 23"/>
                <a:gd name="T6" fmla="*/ 13 w 19"/>
                <a:gd name="T7" fmla="*/ 1 h 23"/>
                <a:gd name="T8" fmla="*/ 14 w 19"/>
                <a:gd name="T9" fmla="*/ 2 h 23"/>
                <a:gd name="T10" fmla="*/ 15 w 19"/>
                <a:gd name="T11" fmla="*/ 3 h 23"/>
                <a:gd name="T12" fmla="*/ 15 w 19"/>
                <a:gd name="T13" fmla="*/ 3 h 23"/>
                <a:gd name="T14" fmla="*/ 16 w 19"/>
                <a:gd name="T15" fmla="*/ 4 h 23"/>
                <a:gd name="T16" fmla="*/ 17 w 19"/>
                <a:gd name="T17" fmla="*/ 5 h 23"/>
                <a:gd name="T18" fmla="*/ 17 w 19"/>
                <a:gd name="T19" fmla="*/ 6 h 23"/>
                <a:gd name="T20" fmla="*/ 17 w 19"/>
                <a:gd name="T21" fmla="*/ 7 h 23"/>
                <a:gd name="T22" fmla="*/ 17 w 19"/>
                <a:gd name="T23" fmla="*/ 8 h 23"/>
                <a:gd name="T24" fmla="*/ 17 w 19"/>
                <a:gd name="T25" fmla="*/ 9 h 23"/>
                <a:gd name="T26" fmla="*/ 17 w 19"/>
                <a:gd name="T27" fmla="*/ 10 h 23"/>
                <a:gd name="T28" fmla="*/ 17 w 19"/>
                <a:gd name="T29" fmla="*/ 11 h 23"/>
                <a:gd name="T30" fmla="*/ 17 w 19"/>
                <a:gd name="T31" fmla="*/ 13 h 23"/>
                <a:gd name="T32" fmla="*/ 17 w 19"/>
                <a:gd name="T33" fmla="*/ 14 h 23"/>
                <a:gd name="T34" fmla="*/ 16 w 19"/>
                <a:gd name="T35" fmla="*/ 15 h 23"/>
                <a:gd name="T36" fmla="*/ 16 w 19"/>
                <a:gd name="T37" fmla="*/ 16 h 23"/>
                <a:gd name="T38" fmla="*/ 15 w 19"/>
                <a:gd name="T39" fmla="*/ 17 h 23"/>
                <a:gd name="T40" fmla="*/ 14 w 19"/>
                <a:gd name="T41" fmla="*/ 17 h 23"/>
                <a:gd name="T42" fmla="*/ 13 w 19"/>
                <a:gd name="T43" fmla="*/ 18 h 23"/>
                <a:gd name="T44" fmla="*/ 12 w 19"/>
                <a:gd name="T45" fmla="*/ 18 h 23"/>
                <a:gd name="T46" fmla="*/ 11 w 19"/>
                <a:gd name="T47" fmla="*/ 19 h 23"/>
                <a:gd name="T48" fmla="*/ 10 w 19"/>
                <a:gd name="T49" fmla="*/ 19 h 23"/>
                <a:gd name="T50" fmla="*/ 9 w 19"/>
                <a:gd name="T51" fmla="*/ 19 h 23"/>
                <a:gd name="T52" fmla="*/ 8 w 19"/>
                <a:gd name="T53" fmla="*/ 19 h 23"/>
                <a:gd name="T54" fmla="*/ 6 w 19"/>
                <a:gd name="T55" fmla="*/ 19 h 23"/>
                <a:gd name="T56" fmla="*/ 5 w 19"/>
                <a:gd name="T57" fmla="*/ 18 h 23"/>
                <a:gd name="T58" fmla="*/ 4 w 19"/>
                <a:gd name="T59" fmla="*/ 18 h 23"/>
                <a:gd name="T60" fmla="*/ 3 w 19"/>
                <a:gd name="T61" fmla="*/ 17 h 23"/>
                <a:gd name="T62" fmla="*/ 2 w 19"/>
                <a:gd name="T63" fmla="*/ 17 h 23"/>
                <a:gd name="T64" fmla="*/ 2 w 19"/>
                <a:gd name="T65" fmla="*/ 16 h 23"/>
                <a:gd name="T66" fmla="*/ 1 w 19"/>
                <a:gd name="T67" fmla="*/ 15 h 23"/>
                <a:gd name="T68" fmla="*/ 1 w 19"/>
                <a:gd name="T69" fmla="*/ 14 h 23"/>
                <a:gd name="T70" fmla="*/ 0 w 19"/>
                <a:gd name="T71" fmla="*/ 13 h 23"/>
                <a:gd name="T72" fmla="*/ 0 w 19"/>
                <a:gd name="T73" fmla="*/ 10 h 23"/>
                <a:gd name="T74" fmla="*/ 0 w 19"/>
                <a:gd name="T75" fmla="*/ 10 h 23"/>
                <a:gd name="T76" fmla="*/ 0 w 19"/>
                <a:gd name="T77" fmla="*/ 9 h 23"/>
                <a:gd name="T78" fmla="*/ 0 w 19"/>
                <a:gd name="T79" fmla="*/ 8 h 23"/>
                <a:gd name="T80" fmla="*/ 0 w 19"/>
                <a:gd name="T81" fmla="*/ 7 h 23"/>
                <a:gd name="T82" fmla="*/ 0 w 19"/>
                <a:gd name="T83" fmla="*/ 6 h 23"/>
                <a:gd name="T84" fmla="*/ 1 w 19"/>
                <a:gd name="T85" fmla="*/ 4 h 23"/>
                <a:gd name="T86" fmla="*/ 1 w 19"/>
                <a:gd name="T87" fmla="*/ 3 h 23"/>
                <a:gd name="T88" fmla="*/ 2 w 19"/>
                <a:gd name="T89" fmla="*/ 3 h 23"/>
                <a:gd name="T90" fmla="*/ 3 w 19"/>
                <a:gd name="T91" fmla="*/ 3 h 23"/>
                <a:gd name="T92" fmla="*/ 4 w 19"/>
                <a:gd name="T93" fmla="*/ 2 h 23"/>
                <a:gd name="T94" fmla="*/ 4 w 19"/>
                <a:gd name="T95" fmla="*/ 1 h 23"/>
                <a:gd name="T96" fmla="*/ 6 w 19"/>
                <a:gd name="T97" fmla="*/ 1 h 23"/>
                <a:gd name="T98" fmla="*/ 8 w 19"/>
                <a:gd name="T99" fmla="*/ 0 h 23"/>
                <a:gd name="T100" fmla="*/ 9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6" name="Freeform 55"/>
            <p:cNvSpPr>
              <a:spLocks/>
            </p:cNvSpPr>
            <p:nvPr/>
          </p:nvSpPr>
          <p:spPr bwMode="auto">
            <a:xfrm>
              <a:off x="1673" y="936"/>
              <a:ext cx="18" cy="20"/>
            </a:xfrm>
            <a:custGeom>
              <a:avLst/>
              <a:gdLst>
                <a:gd name="T0" fmla="*/ 9 w 19"/>
                <a:gd name="T1" fmla="*/ 0 h 23"/>
                <a:gd name="T2" fmla="*/ 11 w 19"/>
                <a:gd name="T3" fmla="*/ 0 h 23"/>
                <a:gd name="T4" fmla="*/ 13 w 19"/>
                <a:gd name="T5" fmla="*/ 1 h 23"/>
                <a:gd name="T6" fmla="*/ 15 w 19"/>
                <a:gd name="T7" fmla="*/ 3 h 23"/>
                <a:gd name="T8" fmla="*/ 16 w 19"/>
                <a:gd name="T9" fmla="*/ 3 h 23"/>
                <a:gd name="T10" fmla="*/ 17 w 19"/>
                <a:gd name="T11" fmla="*/ 5 h 23"/>
                <a:gd name="T12" fmla="*/ 17 w 19"/>
                <a:gd name="T13" fmla="*/ 7 h 23"/>
                <a:gd name="T14" fmla="*/ 17 w 19"/>
                <a:gd name="T15" fmla="*/ 9 h 23"/>
                <a:gd name="T16" fmla="*/ 17 w 19"/>
                <a:gd name="T17" fmla="*/ 10 h 23"/>
                <a:gd name="T18" fmla="*/ 17 w 19"/>
                <a:gd name="T19" fmla="*/ 13 h 23"/>
                <a:gd name="T20" fmla="*/ 16 w 19"/>
                <a:gd name="T21" fmla="*/ 15 h 23"/>
                <a:gd name="T22" fmla="*/ 15 w 19"/>
                <a:gd name="T23" fmla="*/ 16 h 23"/>
                <a:gd name="T24" fmla="*/ 14 w 19"/>
                <a:gd name="T25" fmla="*/ 17 h 23"/>
                <a:gd name="T26" fmla="*/ 12 w 19"/>
                <a:gd name="T27" fmla="*/ 18 h 23"/>
                <a:gd name="T28" fmla="*/ 10 w 19"/>
                <a:gd name="T29" fmla="*/ 19 h 23"/>
                <a:gd name="T30" fmla="*/ 9 w 19"/>
                <a:gd name="T31" fmla="*/ 19 h 23"/>
                <a:gd name="T32" fmla="*/ 6 w 19"/>
                <a:gd name="T33" fmla="*/ 19 h 23"/>
                <a:gd name="T34" fmla="*/ 5 w 19"/>
                <a:gd name="T35" fmla="*/ 18 h 23"/>
                <a:gd name="T36" fmla="*/ 4 w 19"/>
                <a:gd name="T37" fmla="*/ 17 h 23"/>
                <a:gd name="T38" fmla="*/ 3 w 19"/>
                <a:gd name="T39" fmla="*/ 17 h 23"/>
                <a:gd name="T40" fmla="*/ 2 w 19"/>
                <a:gd name="T41" fmla="*/ 16 h 23"/>
                <a:gd name="T42" fmla="*/ 1 w 19"/>
                <a:gd name="T43" fmla="*/ 15 h 23"/>
                <a:gd name="T44" fmla="*/ 0 w 19"/>
                <a:gd name="T45" fmla="*/ 13 h 23"/>
                <a:gd name="T46" fmla="*/ 0 w 19"/>
                <a:gd name="T47" fmla="*/ 10 h 23"/>
                <a:gd name="T48" fmla="*/ 0 w 19"/>
                <a:gd name="T49" fmla="*/ 9 h 23"/>
                <a:gd name="T50" fmla="*/ 0 w 19"/>
                <a:gd name="T51" fmla="*/ 7 h 23"/>
                <a:gd name="T52" fmla="*/ 1 w 19"/>
                <a:gd name="T53" fmla="*/ 5 h 23"/>
                <a:gd name="T54" fmla="*/ 1 w 19"/>
                <a:gd name="T55" fmla="*/ 3 h 23"/>
                <a:gd name="T56" fmla="*/ 2 w 19"/>
                <a:gd name="T57" fmla="*/ 3 h 23"/>
                <a:gd name="T58" fmla="*/ 3 w 19"/>
                <a:gd name="T59" fmla="*/ 2 h 23"/>
                <a:gd name="T60" fmla="*/ 4 w 19"/>
                <a:gd name="T61" fmla="*/ 1 h 23"/>
                <a:gd name="T62" fmla="*/ 6 w 19"/>
                <a:gd name="T63" fmla="*/ 1 h 23"/>
                <a:gd name="T64" fmla="*/ 8 w 19"/>
                <a:gd name="T65" fmla="*/ 0 h 23"/>
                <a:gd name="T66" fmla="*/ 9 w 19"/>
                <a:gd name="T67" fmla="*/ 0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23"/>
                <a:gd name="T104" fmla="*/ 19 w 19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7" name="Freeform 56"/>
            <p:cNvSpPr>
              <a:spLocks/>
            </p:cNvSpPr>
            <p:nvPr/>
          </p:nvSpPr>
          <p:spPr bwMode="auto">
            <a:xfrm>
              <a:off x="1673" y="982"/>
              <a:ext cx="18" cy="20"/>
            </a:xfrm>
            <a:custGeom>
              <a:avLst/>
              <a:gdLst>
                <a:gd name="T0" fmla="*/ 10 w 19"/>
                <a:gd name="T1" fmla="*/ 0 h 23"/>
                <a:gd name="T2" fmla="*/ 11 w 19"/>
                <a:gd name="T3" fmla="*/ 1 h 23"/>
                <a:gd name="T4" fmla="*/ 12 w 19"/>
                <a:gd name="T5" fmla="*/ 1 h 23"/>
                <a:gd name="T6" fmla="*/ 13 w 19"/>
                <a:gd name="T7" fmla="*/ 1 h 23"/>
                <a:gd name="T8" fmla="*/ 14 w 19"/>
                <a:gd name="T9" fmla="*/ 2 h 23"/>
                <a:gd name="T10" fmla="*/ 15 w 19"/>
                <a:gd name="T11" fmla="*/ 3 h 23"/>
                <a:gd name="T12" fmla="*/ 15 w 19"/>
                <a:gd name="T13" fmla="*/ 3 h 23"/>
                <a:gd name="T14" fmla="*/ 16 w 19"/>
                <a:gd name="T15" fmla="*/ 4 h 23"/>
                <a:gd name="T16" fmla="*/ 17 w 19"/>
                <a:gd name="T17" fmla="*/ 5 h 23"/>
                <a:gd name="T18" fmla="*/ 17 w 19"/>
                <a:gd name="T19" fmla="*/ 6 h 23"/>
                <a:gd name="T20" fmla="*/ 17 w 19"/>
                <a:gd name="T21" fmla="*/ 7 h 23"/>
                <a:gd name="T22" fmla="*/ 17 w 19"/>
                <a:gd name="T23" fmla="*/ 8 h 23"/>
                <a:gd name="T24" fmla="*/ 17 w 19"/>
                <a:gd name="T25" fmla="*/ 10 h 23"/>
                <a:gd name="T26" fmla="*/ 17 w 19"/>
                <a:gd name="T27" fmla="*/ 11 h 23"/>
                <a:gd name="T28" fmla="*/ 17 w 19"/>
                <a:gd name="T29" fmla="*/ 12 h 23"/>
                <a:gd name="T30" fmla="*/ 17 w 19"/>
                <a:gd name="T31" fmla="*/ 13 h 23"/>
                <a:gd name="T32" fmla="*/ 17 w 19"/>
                <a:gd name="T33" fmla="*/ 14 h 23"/>
                <a:gd name="T34" fmla="*/ 16 w 19"/>
                <a:gd name="T35" fmla="*/ 15 h 23"/>
                <a:gd name="T36" fmla="*/ 16 w 19"/>
                <a:gd name="T37" fmla="*/ 16 h 23"/>
                <a:gd name="T38" fmla="*/ 15 w 19"/>
                <a:gd name="T39" fmla="*/ 17 h 23"/>
                <a:gd name="T40" fmla="*/ 14 w 19"/>
                <a:gd name="T41" fmla="*/ 17 h 23"/>
                <a:gd name="T42" fmla="*/ 13 w 19"/>
                <a:gd name="T43" fmla="*/ 18 h 23"/>
                <a:gd name="T44" fmla="*/ 12 w 19"/>
                <a:gd name="T45" fmla="*/ 18 h 23"/>
                <a:gd name="T46" fmla="*/ 11 w 19"/>
                <a:gd name="T47" fmla="*/ 19 h 23"/>
                <a:gd name="T48" fmla="*/ 10 w 19"/>
                <a:gd name="T49" fmla="*/ 19 h 23"/>
                <a:gd name="T50" fmla="*/ 9 w 19"/>
                <a:gd name="T51" fmla="*/ 19 h 23"/>
                <a:gd name="T52" fmla="*/ 8 w 19"/>
                <a:gd name="T53" fmla="*/ 19 h 23"/>
                <a:gd name="T54" fmla="*/ 6 w 19"/>
                <a:gd name="T55" fmla="*/ 19 h 23"/>
                <a:gd name="T56" fmla="*/ 5 w 19"/>
                <a:gd name="T57" fmla="*/ 18 h 23"/>
                <a:gd name="T58" fmla="*/ 4 w 19"/>
                <a:gd name="T59" fmla="*/ 18 h 23"/>
                <a:gd name="T60" fmla="*/ 3 w 19"/>
                <a:gd name="T61" fmla="*/ 17 h 23"/>
                <a:gd name="T62" fmla="*/ 2 w 19"/>
                <a:gd name="T63" fmla="*/ 17 h 23"/>
                <a:gd name="T64" fmla="*/ 2 w 19"/>
                <a:gd name="T65" fmla="*/ 16 h 23"/>
                <a:gd name="T66" fmla="*/ 1 w 19"/>
                <a:gd name="T67" fmla="*/ 15 h 23"/>
                <a:gd name="T68" fmla="*/ 1 w 19"/>
                <a:gd name="T69" fmla="*/ 14 h 23"/>
                <a:gd name="T70" fmla="*/ 0 w 19"/>
                <a:gd name="T71" fmla="*/ 13 h 23"/>
                <a:gd name="T72" fmla="*/ 0 w 19"/>
                <a:gd name="T73" fmla="*/ 12 h 23"/>
                <a:gd name="T74" fmla="*/ 0 w 19"/>
                <a:gd name="T75" fmla="*/ 11 h 23"/>
                <a:gd name="T76" fmla="*/ 0 w 19"/>
                <a:gd name="T77" fmla="*/ 10 h 23"/>
                <a:gd name="T78" fmla="*/ 0 w 19"/>
                <a:gd name="T79" fmla="*/ 8 h 23"/>
                <a:gd name="T80" fmla="*/ 0 w 19"/>
                <a:gd name="T81" fmla="*/ 7 h 23"/>
                <a:gd name="T82" fmla="*/ 0 w 19"/>
                <a:gd name="T83" fmla="*/ 6 h 23"/>
                <a:gd name="T84" fmla="*/ 1 w 19"/>
                <a:gd name="T85" fmla="*/ 5 h 23"/>
                <a:gd name="T86" fmla="*/ 1 w 19"/>
                <a:gd name="T87" fmla="*/ 4 h 23"/>
                <a:gd name="T88" fmla="*/ 2 w 19"/>
                <a:gd name="T89" fmla="*/ 3 h 23"/>
                <a:gd name="T90" fmla="*/ 3 w 19"/>
                <a:gd name="T91" fmla="*/ 3 h 23"/>
                <a:gd name="T92" fmla="*/ 4 w 19"/>
                <a:gd name="T93" fmla="*/ 2 h 23"/>
                <a:gd name="T94" fmla="*/ 4 w 19"/>
                <a:gd name="T95" fmla="*/ 1 h 23"/>
                <a:gd name="T96" fmla="*/ 6 w 19"/>
                <a:gd name="T97" fmla="*/ 1 h 23"/>
                <a:gd name="T98" fmla="*/ 8 w 19"/>
                <a:gd name="T99" fmla="*/ 1 h 23"/>
                <a:gd name="T100" fmla="*/ 9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8" name="Freeform 57"/>
            <p:cNvSpPr>
              <a:spLocks/>
            </p:cNvSpPr>
            <p:nvPr/>
          </p:nvSpPr>
          <p:spPr bwMode="auto">
            <a:xfrm>
              <a:off x="1673" y="982"/>
              <a:ext cx="18" cy="20"/>
            </a:xfrm>
            <a:custGeom>
              <a:avLst/>
              <a:gdLst>
                <a:gd name="T0" fmla="*/ 9 w 19"/>
                <a:gd name="T1" fmla="*/ 0 h 23"/>
                <a:gd name="T2" fmla="*/ 11 w 19"/>
                <a:gd name="T3" fmla="*/ 1 h 23"/>
                <a:gd name="T4" fmla="*/ 13 w 19"/>
                <a:gd name="T5" fmla="*/ 1 h 23"/>
                <a:gd name="T6" fmla="*/ 14 w 19"/>
                <a:gd name="T7" fmla="*/ 2 h 23"/>
                <a:gd name="T8" fmla="*/ 15 w 19"/>
                <a:gd name="T9" fmla="*/ 3 h 23"/>
                <a:gd name="T10" fmla="*/ 16 w 19"/>
                <a:gd name="T11" fmla="*/ 3 h 23"/>
                <a:gd name="T12" fmla="*/ 16 w 19"/>
                <a:gd name="T13" fmla="*/ 5 h 23"/>
                <a:gd name="T14" fmla="*/ 17 w 19"/>
                <a:gd name="T15" fmla="*/ 6 h 23"/>
                <a:gd name="T16" fmla="*/ 17 w 19"/>
                <a:gd name="T17" fmla="*/ 8 h 23"/>
                <a:gd name="T18" fmla="*/ 17 w 19"/>
                <a:gd name="T19" fmla="*/ 10 h 23"/>
                <a:gd name="T20" fmla="*/ 17 w 19"/>
                <a:gd name="T21" fmla="*/ 12 h 23"/>
                <a:gd name="T22" fmla="*/ 17 w 19"/>
                <a:gd name="T23" fmla="*/ 14 h 23"/>
                <a:gd name="T24" fmla="*/ 16 w 19"/>
                <a:gd name="T25" fmla="*/ 15 h 23"/>
                <a:gd name="T26" fmla="*/ 15 w 19"/>
                <a:gd name="T27" fmla="*/ 17 h 23"/>
                <a:gd name="T28" fmla="*/ 14 w 19"/>
                <a:gd name="T29" fmla="*/ 17 h 23"/>
                <a:gd name="T30" fmla="*/ 13 w 19"/>
                <a:gd name="T31" fmla="*/ 18 h 23"/>
                <a:gd name="T32" fmla="*/ 12 w 19"/>
                <a:gd name="T33" fmla="*/ 19 h 23"/>
                <a:gd name="T34" fmla="*/ 10 w 19"/>
                <a:gd name="T35" fmla="*/ 19 h 23"/>
                <a:gd name="T36" fmla="*/ 9 w 19"/>
                <a:gd name="T37" fmla="*/ 19 h 23"/>
                <a:gd name="T38" fmla="*/ 6 w 19"/>
                <a:gd name="T39" fmla="*/ 19 h 23"/>
                <a:gd name="T40" fmla="*/ 4 w 19"/>
                <a:gd name="T41" fmla="*/ 18 h 23"/>
                <a:gd name="T42" fmla="*/ 2 w 19"/>
                <a:gd name="T43" fmla="*/ 17 h 23"/>
                <a:gd name="T44" fmla="*/ 1 w 19"/>
                <a:gd name="T45" fmla="*/ 16 h 23"/>
                <a:gd name="T46" fmla="*/ 1 w 19"/>
                <a:gd name="T47" fmla="*/ 14 h 23"/>
                <a:gd name="T48" fmla="*/ 0 w 19"/>
                <a:gd name="T49" fmla="*/ 13 h 23"/>
                <a:gd name="T50" fmla="*/ 0 w 19"/>
                <a:gd name="T51" fmla="*/ 11 h 23"/>
                <a:gd name="T52" fmla="*/ 0 w 19"/>
                <a:gd name="T53" fmla="*/ 10 h 23"/>
                <a:gd name="T54" fmla="*/ 0 w 19"/>
                <a:gd name="T55" fmla="*/ 7 h 23"/>
                <a:gd name="T56" fmla="*/ 1 w 19"/>
                <a:gd name="T57" fmla="*/ 6 h 23"/>
                <a:gd name="T58" fmla="*/ 1 w 19"/>
                <a:gd name="T59" fmla="*/ 4 h 23"/>
                <a:gd name="T60" fmla="*/ 2 w 19"/>
                <a:gd name="T61" fmla="*/ 3 h 23"/>
                <a:gd name="T62" fmla="*/ 3 w 19"/>
                <a:gd name="T63" fmla="*/ 2 h 23"/>
                <a:gd name="T64" fmla="*/ 4 w 19"/>
                <a:gd name="T65" fmla="*/ 1 h 23"/>
                <a:gd name="T66" fmla="*/ 6 w 19"/>
                <a:gd name="T67" fmla="*/ 1 h 23"/>
                <a:gd name="T68" fmla="*/ 8 w 19"/>
                <a:gd name="T69" fmla="*/ 0 h 23"/>
                <a:gd name="T70" fmla="*/ 9 w 19"/>
                <a:gd name="T71" fmla="*/ 0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23"/>
                <a:gd name="T110" fmla="*/ 19 w 19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89" name="Freeform 58"/>
            <p:cNvSpPr>
              <a:spLocks/>
            </p:cNvSpPr>
            <p:nvPr/>
          </p:nvSpPr>
          <p:spPr bwMode="auto">
            <a:xfrm>
              <a:off x="561" y="936"/>
              <a:ext cx="19" cy="20"/>
            </a:xfrm>
            <a:custGeom>
              <a:avLst/>
              <a:gdLst>
                <a:gd name="T0" fmla="*/ 10 w 21"/>
                <a:gd name="T1" fmla="*/ 0 h 23"/>
                <a:gd name="T2" fmla="*/ 11 w 21"/>
                <a:gd name="T3" fmla="*/ 0 h 23"/>
                <a:gd name="T4" fmla="*/ 13 w 21"/>
                <a:gd name="T5" fmla="*/ 1 h 23"/>
                <a:gd name="T6" fmla="*/ 13 w 21"/>
                <a:gd name="T7" fmla="*/ 1 h 23"/>
                <a:gd name="T8" fmla="*/ 14 w 21"/>
                <a:gd name="T9" fmla="*/ 2 h 23"/>
                <a:gd name="T10" fmla="*/ 15 w 21"/>
                <a:gd name="T11" fmla="*/ 3 h 23"/>
                <a:gd name="T12" fmla="*/ 16 w 21"/>
                <a:gd name="T13" fmla="*/ 3 h 23"/>
                <a:gd name="T14" fmla="*/ 17 w 21"/>
                <a:gd name="T15" fmla="*/ 4 h 23"/>
                <a:gd name="T16" fmla="*/ 17 w 21"/>
                <a:gd name="T17" fmla="*/ 5 h 23"/>
                <a:gd name="T18" fmla="*/ 17 w 21"/>
                <a:gd name="T19" fmla="*/ 6 h 23"/>
                <a:gd name="T20" fmla="*/ 18 w 21"/>
                <a:gd name="T21" fmla="*/ 7 h 23"/>
                <a:gd name="T22" fmla="*/ 18 w 21"/>
                <a:gd name="T23" fmla="*/ 8 h 23"/>
                <a:gd name="T24" fmla="*/ 18 w 21"/>
                <a:gd name="T25" fmla="*/ 9 h 23"/>
                <a:gd name="T26" fmla="*/ 18 w 21"/>
                <a:gd name="T27" fmla="*/ 10 h 23"/>
                <a:gd name="T28" fmla="*/ 18 w 21"/>
                <a:gd name="T29" fmla="*/ 11 h 23"/>
                <a:gd name="T30" fmla="*/ 18 w 21"/>
                <a:gd name="T31" fmla="*/ 13 h 23"/>
                <a:gd name="T32" fmla="*/ 17 w 21"/>
                <a:gd name="T33" fmla="*/ 14 h 23"/>
                <a:gd name="T34" fmla="*/ 17 w 21"/>
                <a:gd name="T35" fmla="*/ 15 h 23"/>
                <a:gd name="T36" fmla="*/ 16 w 21"/>
                <a:gd name="T37" fmla="*/ 16 h 23"/>
                <a:gd name="T38" fmla="*/ 15 w 21"/>
                <a:gd name="T39" fmla="*/ 17 h 23"/>
                <a:gd name="T40" fmla="*/ 15 w 21"/>
                <a:gd name="T41" fmla="*/ 17 h 23"/>
                <a:gd name="T42" fmla="*/ 14 w 21"/>
                <a:gd name="T43" fmla="*/ 18 h 23"/>
                <a:gd name="T44" fmla="*/ 13 w 21"/>
                <a:gd name="T45" fmla="*/ 18 h 23"/>
                <a:gd name="T46" fmla="*/ 12 w 21"/>
                <a:gd name="T47" fmla="*/ 19 h 23"/>
                <a:gd name="T48" fmla="*/ 10 w 21"/>
                <a:gd name="T49" fmla="*/ 19 h 23"/>
                <a:gd name="T50" fmla="*/ 9 w 21"/>
                <a:gd name="T51" fmla="*/ 19 h 23"/>
                <a:gd name="T52" fmla="*/ 8 w 21"/>
                <a:gd name="T53" fmla="*/ 19 h 23"/>
                <a:gd name="T54" fmla="*/ 7 w 21"/>
                <a:gd name="T55" fmla="*/ 19 h 23"/>
                <a:gd name="T56" fmla="*/ 5 w 21"/>
                <a:gd name="T57" fmla="*/ 18 h 23"/>
                <a:gd name="T58" fmla="*/ 5 w 21"/>
                <a:gd name="T59" fmla="*/ 18 h 23"/>
                <a:gd name="T60" fmla="*/ 5 w 21"/>
                <a:gd name="T61" fmla="*/ 17 h 23"/>
                <a:gd name="T62" fmla="*/ 4 w 21"/>
                <a:gd name="T63" fmla="*/ 17 h 23"/>
                <a:gd name="T64" fmla="*/ 3 w 21"/>
                <a:gd name="T65" fmla="*/ 16 h 23"/>
                <a:gd name="T66" fmla="*/ 3 w 21"/>
                <a:gd name="T67" fmla="*/ 15 h 23"/>
                <a:gd name="T68" fmla="*/ 2 w 21"/>
                <a:gd name="T69" fmla="*/ 14 h 23"/>
                <a:gd name="T70" fmla="*/ 2 w 21"/>
                <a:gd name="T71" fmla="*/ 13 h 23"/>
                <a:gd name="T72" fmla="*/ 2 w 21"/>
                <a:gd name="T73" fmla="*/ 10 h 23"/>
                <a:gd name="T74" fmla="*/ 0 w 21"/>
                <a:gd name="T75" fmla="*/ 10 h 23"/>
                <a:gd name="T76" fmla="*/ 0 w 21"/>
                <a:gd name="T77" fmla="*/ 9 h 23"/>
                <a:gd name="T78" fmla="*/ 0 w 21"/>
                <a:gd name="T79" fmla="*/ 8 h 23"/>
                <a:gd name="T80" fmla="*/ 2 w 21"/>
                <a:gd name="T81" fmla="*/ 7 h 23"/>
                <a:gd name="T82" fmla="*/ 2 w 21"/>
                <a:gd name="T83" fmla="*/ 6 h 23"/>
                <a:gd name="T84" fmla="*/ 2 w 21"/>
                <a:gd name="T85" fmla="*/ 4 h 23"/>
                <a:gd name="T86" fmla="*/ 3 w 21"/>
                <a:gd name="T87" fmla="*/ 3 h 23"/>
                <a:gd name="T88" fmla="*/ 4 w 21"/>
                <a:gd name="T89" fmla="*/ 3 h 23"/>
                <a:gd name="T90" fmla="*/ 4 w 21"/>
                <a:gd name="T91" fmla="*/ 3 h 23"/>
                <a:gd name="T92" fmla="*/ 5 w 21"/>
                <a:gd name="T93" fmla="*/ 2 h 23"/>
                <a:gd name="T94" fmla="*/ 5 w 21"/>
                <a:gd name="T95" fmla="*/ 1 h 23"/>
                <a:gd name="T96" fmla="*/ 6 w 21"/>
                <a:gd name="T97" fmla="*/ 1 h 23"/>
                <a:gd name="T98" fmla="*/ 7 w 21"/>
                <a:gd name="T99" fmla="*/ 0 h 23"/>
                <a:gd name="T100" fmla="*/ 9 w 21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23"/>
                <a:gd name="T155" fmla="*/ 21 w 21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0" name="Freeform 59"/>
            <p:cNvSpPr>
              <a:spLocks/>
            </p:cNvSpPr>
            <p:nvPr/>
          </p:nvSpPr>
          <p:spPr bwMode="auto">
            <a:xfrm>
              <a:off x="561" y="936"/>
              <a:ext cx="19" cy="20"/>
            </a:xfrm>
            <a:custGeom>
              <a:avLst/>
              <a:gdLst>
                <a:gd name="T0" fmla="*/ 9 w 21"/>
                <a:gd name="T1" fmla="*/ 0 h 23"/>
                <a:gd name="T2" fmla="*/ 11 w 21"/>
                <a:gd name="T3" fmla="*/ 0 h 23"/>
                <a:gd name="T4" fmla="*/ 12 w 21"/>
                <a:gd name="T5" fmla="*/ 1 h 23"/>
                <a:gd name="T6" fmla="*/ 14 w 21"/>
                <a:gd name="T7" fmla="*/ 1 h 23"/>
                <a:gd name="T8" fmla="*/ 15 w 21"/>
                <a:gd name="T9" fmla="*/ 2 h 23"/>
                <a:gd name="T10" fmla="*/ 16 w 21"/>
                <a:gd name="T11" fmla="*/ 3 h 23"/>
                <a:gd name="T12" fmla="*/ 17 w 21"/>
                <a:gd name="T13" fmla="*/ 4 h 23"/>
                <a:gd name="T14" fmla="*/ 17 w 21"/>
                <a:gd name="T15" fmla="*/ 6 h 23"/>
                <a:gd name="T16" fmla="*/ 18 w 21"/>
                <a:gd name="T17" fmla="*/ 7 h 23"/>
                <a:gd name="T18" fmla="*/ 18 w 21"/>
                <a:gd name="T19" fmla="*/ 9 h 23"/>
                <a:gd name="T20" fmla="*/ 18 w 21"/>
                <a:gd name="T21" fmla="*/ 10 h 23"/>
                <a:gd name="T22" fmla="*/ 18 w 21"/>
                <a:gd name="T23" fmla="*/ 13 h 23"/>
                <a:gd name="T24" fmla="*/ 17 w 21"/>
                <a:gd name="T25" fmla="*/ 14 h 23"/>
                <a:gd name="T26" fmla="*/ 16 w 21"/>
                <a:gd name="T27" fmla="*/ 16 h 23"/>
                <a:gd name="T28" fmla="*/ 15 w 21"/>
                <a:gd name="T29" fmla="*/ 17 h 23"/>
                <a:gd name="T30" fmla="*/ 14 w 21"/>
                <a:gd name="T31" fmla="*/ 17 h 23"/>
                <a:gd name="T32" fmla="*/ 13 w 21"/>
                <a:gd name="T33" fmla="*/ 18 h 23"/>
                <a:gd name="T34" fmla="*/ 12 w 21"/>
                <a:gd name="T35" fmla="*/ 19 h 23"/>
                <a:gd name="T36" fmla="*/ 10 w 21"/>
                <a:gd name="T37" fmla="*/ 19 h 23"/>
                <a:gd name="T38" fmla="*/ 8 w 21"/>
                <a:gd name="T39" fmla="*/ 19 h 23"/>
                <a:gd name="T40" fmla="*/ 6 w 21"/>
                <a:gd name="T41" fmla="*/ 18 h 23"/>
                <a:gd name="T42" fmla="*/ 5 w 21"/>
                <a:gd name="T43" fmla="*/ 17 h 23"/>
                <a:gd name="T44" fmla="*/ 4 w 21"/>
                <a:gd name="T45" fmla="*/ 17 h 23"/>
                <a:gd name="T46" fmla="*/ 3 w 21"/>
                <a:gd name="T47" fmla="*/ 15 h 23"/>
                <a:gd name="T48" fmla="*/ 2 w 21"/>
                <a:gd name="T49" fmla="*/ 14 h 23"/>
                <a:gd name="T50" fmla="*/ 2 w 21"/>
                <a:gd name="T51" fmla="*/ 11 h 23"/>
                <a:gd name="T52" fmla="*/ 0 w 21"/>
                <a:gd name="T53" fmla="*/ 10 h 23"/>
                <a:gd name="T54" fmla="*/ 0 w 21"/>
                <a:gd name="T55" fmla="*/ 9 h 23"/>
                <a:gd name="T56" fmla="*/ 2 w 21"/>
                <a:gd name="T57" fmla="*/ 8 h 23"/>
                <a:gd name="T58" fmla="*/ 2 w 21"/>
                <a:gd name="T59" fmla="*/ 6 h 23"/>
                <a:gd name="T60" fmla="*/ 2 w 21"/>
                <a:gd name="T61" fmla="*/ 4 h 23"/>
                <a:gd name="T62" fmla="*/ 3 w 21"/>
                <a:gd name="T63" fmla="*/ 3 h 23"/>
                <a:gd name="T64" fmla="*/ 4 w 21"/>
                <a:gd name="T65" fmla="*/ 2 h 23"/>
                <a:gd name="T66" fmla="*/ 5 w 21"/>
                <a:gd name="T67" fmla="*/ 1 h 23"/>
                <a:gd name="T68" fmla="*/ 7 w 21"/>
                <a:gd name="T69" fmla="*/ 0 h 23"/>
                <a:gd name="T70" fmla="*/ 9 w 21"/>
                <a:gd name="T71" fmla="*/ 0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"/>
                <a:gd name="T109" fmla="*/ 0 h 23"/>
                <a:gd name="T110" fmla="*/ 21 w 21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1" name="Freeform 60"/>
            <p:cNvSpPr>
              <a:spLocks/>
            </p:cNvSpPr>
            <p:nvPr/>
          </p:nvSpPr>
          <p:spPr bwMode="auto">
            <a:xfrm>
              <a:off x="561" y="982"/>
              <a:ext cx="19" cy="20"/>
            </a:xfrm>
            <a:custGeom>
              <a:avLst/>
              <a:gdLst>
                <a:gd name="T0" fmla="*/ 10 w 21"/>
                <a:gd name="T1" fmla="*/ 0 h 23"/>
                <a:gd name="T2" fmla="*/ 11 w 21"/>
                <a:gd name="T3" fmla="*/ 1 h 23"/>
                <a:gd name="T4" fmla="*/ 13 w 21"/>
                <a:gd name="T5" fmla="*/ 1 h 23"/>
                <a:gd name="T6" fmla="*/ 13 w 21"/>
                <a:gd name="T7" fmla="*/ 1 h 23"/>
                <a:gd name="T8" fmla="*/ 14 w 21"/>
                <a:gd name="T9" fmla="*/ 2 h 23"/>
                <a:gd name="T10" fmla="*/ 15 w 21"/>
                <a:gd name="T11" fmla="*/ 3 h 23"/>
                <a:gd name="T12" fmla="*/ 16 w 21"/>
                <a:gd name="T13" fmla="*/ 3 h 23"/>
                <a:gd name="T14" fmla="*/ 17 w 21"/>
                <a:gd name="T15" fmla="*/ 4 h 23"/>
                <a:gd name="T16" fmla="*/ 17 w 21"/>
                <a:gd name="T17" fmla="*/ 5 h 23"/>
                <a:gd name="T18" fmla="*/ 17 w 21"/>
                <a:gd name="T19" fmla="*/ 6 h 23"/>
                <a:gd name="T20" fmla="*/ 18 w 21"/>
                <a:gd name="T21" fmla="*/ 7 h 23"/>
                <a:gd name="T22" fmla="*/ 18 w 21"/>
                <a:gd name="T23" fmla="*/ 8 h 23"/>
                <a:gd name="T24" fmla="*/ 18 w 21"/>
                <a:gd name="T25" fmla="*/ 10 h 23"/>
                <a:gd name="T26" fmla="*/ 18 w 21"/>
                <a:gd name="T27" fmla="*/ 11 h 23"/>
                <a:gd name="T28" fmla="*/ 18 w 21"/>
                <a:gd name="T29" fmla="*/ 12 h 23"/>
                <a:gd name="T30" fmla="*/ 18 w 21"/>
                <a:gd name="T31" fmla="*/ 13 h 23"/>
                <a:gd name="T32" fmla="*/ 17 w 21"/>
                <a:gd name="T33" fmla="*/ 14 h 23"/>
                <a:gd name="T34" fmla="*/ 17 w 21"/>
                <a:gd name="T35" fmla="*/ 15 h 23"/>
                <a:gd name="T36" fmla="*/ 16 w 21"/>
                <a:gd name="T37" fmla="*/ 16 h 23"/>
                <a:gd name="T38" fmla="*/ 15 w 21"/>
                <a:gd name="T39" fmla="*/ 17 h 23"/>
                <a:gd name="T40" fmla="*/ 15 w 21"/>
                <a:gd name="T41" fmla="*/ 17 h 23"/>
                <a:gd name="T42" fmla="*/ 14 w 21"/>
                <a:gd name="T43" fmla="*/ 18 h 23"/>
                <a:gd name="T44" fmla="*/ 13 w 21"/>
                <a:gd name="T45" fmla="*/ 18 h 23"/>
                <a:gd name="T46" fmla="*/ 12 w 21"/>
                <a:gd name="T47" fmla="*/ 19 h 23"/>
                <a:gd name="T48" fmla="*/ 10 w 21"/>
                <a:gd name="T49" fmla="*/ 19 h 23"/>
                <a:gd name="T50" fmla="*/ 9 w 21"/>
                <a:gd name="T51" fmla="*/ 19 h 23"/>
                <a:gd name="T52" fmla="*/ 8 w 21"/>
                <a:gd name="T53" fmla="*/ 19 h 23"/>
                <a:gd name="T54" fmla="*/ 7 w 21"/>
                <a:gd name="T55" fmla="*/ 19 h 23"/>
                <a:gd name="T56" fmla="*/ 5 w 21"/>
                <a:gd name="T57" fmla="*/ 18 h 23"/>
                <a:gd name="T58" fmla="*/ 5 w 21"/>
                <a:gd name="T59" fmla="*/ 18 h 23"/>
                <a:gd name="T60" fmla="*/ 5 w 21"/>
                <a:gd name="T61" fmla="*/ 17 h 23"/>
                <a:gd name="T62" fmla="*/ 4 w 21"/>
                <a:gd name="T63" fmla="*/ 17 h 23"/>
                <a:gd name="T64" fmla="*/ 3 w 21"/>
                <a:gd name="T65" fmla="*/ 16 h 23"/>
                <a:gd name="T66" fmla="*/ 3 w 21"/>
                <a:gd name="T67" fmla="*/ 15 h 23"/>
                <a:gd name="T68" fmla="*/ 2 w 21"/>
                <a:gd name="T69" fmla="*/ 14 h 23"/>
                <a:gd name="T70" fmla="*/ 2 w 21"/>
                <a:gd name="T71" fmla="*/ 13 h 23"/>
                <a:gd name="T72" fmla="*/ 2 w 21"/>
                <a:gd name="T73" fmla="*/ 12 h 23"/>
                <a:gd name="T74" fmla="*/ 0 w 21"/>
                <a:gd name="T75" fmla="*/ 11 h 23"/>
                <a:gd name="T76" fmla="*/ 0 w 21"/>
                <a:gd name="T77" fmla="*/ 10 h 23"/>
                <a:gd name="T78" fmla="*/ 0 w 21"/>
                <a:gd name="T79" fmla="*/ 8 h 23"/>
                <a:gd name="T80" fmla="*/ 2 w 21"/>
                <a:gd name="T81" fmla="*/ 7 h 23"/>
                <a:gd name="T82" fmla="*/ 2 w 21"/>
                <a:gd name="T83" fmla="*/ 6 h 23"/>
                <a:gd name="T84" fmla="*/ 2 w 21"/>
                <a:gd name="T85" fmla="*/ 5 h 23"/>
                <a:gd name="T86" fmla="*/ 3 w 21"/>
                <a:gd name="T87" fmla="*/ 4 h 23"/>
                <a:gd name="T88" fmla="*/ 4 w 21"/>
                <a:gd name="T89" fmla="*/ 3 h 23"/>
                <a:gd name="T90" fmla="*/ 4 w 21"/>
                <a:gd name="T91" fmla="*/ 3 h 23"/>
                <a:gd name="T92" fmla="*/ 5 w 21"/>
                <a:gd name="T93" fmla="*/ 2 h 23"/>
                <a:gd name="T94" fmla="*/ 5 w 21"/>
                <a:gd name="T95" fmla="*/ 1 h 23"/>
                <a:gd name="T96" fmla="*/ 6 w 21"/>
                <a:gd name="T97" fmla="*/ 1 h 23"/>
                <a:gd name="T98" fmla="*/ 7 w 21"/>
                <a:gd name="T99" fmla="*/ 1 h 23"/>
                <a:gd name="T100" fmla="*/ 9 w 21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23"/>
                <a:gd name="T155" fmla="*/ 21 w 21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2" name="Freeform 61"/>
            <p:cNvSpPr>
              <a:spLocks/>
            </p:cNvSpPr>
            <p:nvPr/>
          </p:nvSpPr>
          <p:spPr bwMode="auto">
            <a:xfrm>
              <a:off x="561" y="982"/>
              <a:ext cx="19" cy="20"/>
            </a:xfrm>
            <a:custGeom>
              <a:avLst/>
              <a:gdLst>
                <a:gd name="T0" fmla="*/ 9 w 21"/>
                <a:gd name="T1" fmla="*/ 0 h 23"/>
                <a:gd name="T2" fmla="*/ 11 w 21"/>
                <a:gd name="T3" fmla="*/ 0 h 23"/>
                <a:gd name="T4" fmla="*/ 12 w 21"/>
                <a:gd name="T5" fmla="*/ 1 h 23"/>
                <a:gd name="T6" fmla="*/ 14 w 21"/>
                <a:gd name="T7" fmla="*/ 2 h 23"/>
                <a:gd name="T8" fmla="*/ 15 w 21"/>
                <a:gd name="T9" fmla="*/ 3 h 23"/>
                <a:gd name="T10" fmla="*/ 16 w 21"/>
                <a:gd name="T11" fmla="*/ 3 h 23"/>
                <a:gd name="T12" fmla="*/ 17 w 21"/>
                <a:gd name="T13" fmla="*/ 4 h 23"/>
                <a:gd name="T14" fmla="*/ 17 w 21"/>
                <a:gd name="T15" fmla="*/ 6 h 23"/>
                <a:gd name="T16" fmla="*/ 18 w 21"/>
                <a:gd name="T17" fmla="*/ 7 h 23"/>
                <a:gd name="T18" fmla="*/ 18 w 21"/>
                <a:gd name="T19" fmla="*/ 10 h 23"/>
                <a:gd name="T20" fmla="*/ 18 w 21"/>
                <a:gd name="T21" fmla="*/ 11 h 23"/>
                <a:gd name="T22" fmla="*/ 18 w 21"/>
                <a:gd name="T23" fmla="*/ 13 h 23"/>
                <a:gd name="T24" fmla="*/ 17 w 21"/>
                <a:gd name="T25" fmla="*/ 15 h 23"/>
                <a:gd name="T26" fmla="*/ 16 w 21"/>
                <a:gd name="T27" fmla="*/ 16 h 23"/>
                <a:gd name="T28" fmla="*/ 15 w 21"/>
                <a:gd name="T29" fmla="*/ 17 h 23"/>
                <a:gd name="T30" fmla="*/ 14 w 21"/>
                <a:gd name="T31" fmla="*/ 17 h 23"/>
                <a:gd name="T32" fmla="*/ 13 w 21"/>
                <a:gd name="T33" fmla="*/ 18 h 23"/>
                <a:gd name="T34" fmla="*/ 11 w 21"/>
                <a:gd name="T35" fmla="*/ 19 h 23"/>
                <a:gd name="T36" fmla="*/ 9 w 21"/>
                <a:gd name="T37" fmla="*/ 19 h 23"/>
                <a:gd name="T38" fmla="*/ 7 w 21"/>
                <a:gd name="T39" fmla="*/ 19 h 23"/>
                <a:gd name="T40" fmla="*/ 6 w 21"/>
                <a:gd name="T41" fmla="*/ 18 h 23"/>
                <a:gd name="T42" fmla="*/ 5 w 21"/>
                <a:gd name="T43" fmla="*/ 18 h 23"/>
                <a:gd name="T44" fmla="*/ 4 w 21"/>
                <a:gd name="T45" fmla="*/ 17 h 23"/>
                <a:gd name="T46" fmla="*/ 3 w 21"/>
                <a:gd name="T47" fmla="*/ 17 h 23"/>
                <a:gd name="T48" fmla="*/ 3 w 21"/>
                <a:gd name="T49" fmla="*/ 15 h 23"/>
                <a:gd name="T50" fmla="*/ 2 w 21"/>
                <a:gd name="T51" fmla="*/ 14 h 23"/>
                <a:gd name="T52" fmla="*/ 2 w 21"/>
                <a:gd name="T53" fmla="*/ 12 h 23"/>
                <a:gd name="T54" fmla="*/ 0 w 21"/>
                <a:gd name="T55" fmla="*/ 10 h 23"/>
                <a:gd name="T56" fmla="*/ 0 w 21"/>
                <a:gd name="T57" fmla="*/ 8 h 23"/>
                <a:gd name="T58" fmla="*/ 2 w 21"/>
                <a:gd name="T59" fmla="*/ 7 h 23"/>
                <a:gd name="T60" fmla="*/ 2 w 21"/>
                <a:gd name="T61" fmla="*/ 5 h 23"/>
                <a:gd name="T62" fmla="*/ 3 w 21"/>
                <a:gd name="T63" fmla="*/ 3 h 23"/>
                <a:gd name="T64" fmla="*/ 4 w 21"/>
                <a:gd name="T65" fmla="*/ 3 h 23"/>
                <a:gd name="T66" fmla="*/ 5 w 21"/>
                <a:gd name="T67" fmla="*/ 2 h 23"/>
                <a:gd name="T68" fmla="*/ 5 w 21"/>
                <a:gd name="T69" fmla="*/ 1 h 23"/>
                <a:gd name="T70" fmla="*/ 7 w 21"/>
                <a:gd name="T71" fmla="*/ 1 h 23"/>
                <a:gd name="T72" fmla="*/ 9 w 21"/>
                <a:gd name="T73" fmla="*/ 0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23"/>
                <a:gd name="T113" fmla="*/ 21 w 21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3" name="Freeform 62"/>
            <p:cNvSpPr>
              <a:spLocks/>
            </p:cNvSpPr>
            <p:nvPr/>
          </p:nvSpPr>
          <p:spPr bwMode="auto">
            <a:xfrm>
              <a:off x="1016" y="2692"/>
              <a:ext cx="18" cy="21"/>
            </a:xfrm>
            <a:custGeom>
              <a:avLst/>
              <a:gdLst>
                <a:gd name="T0" fmla="*/ 9 w 20"/>
                <a:gd name="T1" fmla="*/ 0 h 24"/>
                <a:gd name="T2" fmla="*/ 10 w 20"/>
                <a:gd name="T3" fmla="*/ 1 h 24"/>
                <a:gd name="T4" fmla="*/ 11 w 20"/>
                <a:gd name="T5" fmla="*/ 1 h 24"/>
                <a:gd name="T6" fmla="*/ 12 w 20"/>
                <a:gd name="T7" fmla="*/ 1 h 24"/>
                <a:gd name="T8" fmla="*/ 13 w 20"/>
                <a:gd name="T9" fmla="*/ 2 h 24"/>
                <a:gd name="T10" fmla="*/ 14 w 20"/>
                <a:gd name="T11" fmla="*/ 3 h 24"/>
                <a:gd name="T12" fmla="*/ 15 w 20"/>
                <a:gd name="T13" fmla="*/ 4 h 24"/>
                <a:gd name="T14" fmla="*/ 15 w 20"/>
                <a:gd name="T15" fmla="*/ 5 h 24"/>
                <a:gd name="T16" fmla="*/ 16 w 20"/>
                <a:gd name="T17" fmla="*/ 6 h 24"/>
                <a:gd name="T18" fmla="*/ 16 w 20"/>
                <a:gd name="T19" fmla="*/ 7 h 24"/>
                <a:gd name="T20" fmla="*/ 16 w 20"/>
                <a:gd name="T21" fmla="*/ 8 h 24"/>
                <a:gd name="T22" fmla="*/ 17 w 20"/>
                <a:gd name="T23" fmla="*/ 9 h 24"/>
                <a:gd name="T24" fmla="*/ 17 w 20"/>
                <a:gd name="T25" fmla="*/ 11 h 24"/>
                <a:gd name="T26" fmla="*/ 17 w 20"/>
                <a:gd name="T27" fmla="*/ 11 h 24"/>
                <a:gd name="T28" fmla="*/ 17 w 20"/>
                <a:gd name="T29" fmla="*/ 12 h 24"/>
                <a:gd name="T30" fmla="*/ 16 w 20"/>
                <a:gd name="T31" fmla="*/ 13 h 24"/>
                <a:gd name="T32" fmla="*/ 16 w 20"/>
                <a:gd name="T33" fmla="*/ 14 h 24"/>
                <a:gd name="T34" fmla="*/ 15 w 20"/>
                <a:gd name="T35" fmla="*/ 15 h 24"/>
                <a:gd name="T36" fmla="*/ 15 w 20"/>
                <a:gd name="T37" fmla="*/ 17 h 24"/>
                <a:gd name="T38" fmla="*/ 14 w 20"/>
                <a:gd name="T39" fmla="*/ 17 h 24"/>
                <a:gd name="T40" fmla="*/ 13 w 20"/>
                <a:gd name="T41" fmla="*/ 18 h 24"/>
                <a:gd name="T42" fmla="*/ 13 w 20"/>
                <a:gd name="T43" fmla="*/ 19 h 24"/>
                <a:gd name="T44" fmla="*/ 11 w 20"/>
                <a:gd name="T45" fmla="*/ 19 h 24"/>
                <a:gd name="T46" fmla="*/ 10 w 20"/>
                <a:gd name="T47" fmla="*/ 20 h 24"/>
                <a:gd name="T48" fmla="*/ 9 w 20"/>
                <a:gd name="T49" fmla="*/ 20 h 24"/>
                <a:gd name="T50" fmla="*/ 8 w 20"/>
                <a:gd name="T51" fmla="*/ 20 h 24"/>
                <a:gd name="T52" fmla="*/ 6 w 20"/>
                <a:gd name="T53" fmla="*/ 20 h 24"/>
                <a:gd name="T54" fmla="*/ 5 w 20"/>
                <a:gd name="T55" fmla="*/ 20 h 24"/>
                <a:gd name="T56" fmla="*/ 5 w 20"/>
                <a:gd name="T57" fmla="*/ 19 h 24"/>
                <a:gd name="T58" fmla="*/ 4 w 20"/>
                <a:gd name="T59" fmla="*/ 19 h 24"/>
                <a:gd name="T60" fmla="*/ 3 w 20"/>
                <a:gd name="T61" fmla="*/ 18 h 24"/>
                <a:gd name="T62" fmla="*/ 3 w 20"/>
                <a:gd name="T63" fmla="*/ 17 h 24"/>
                <a:gd name="T64" fmla="*/ 2 w 20"/>
                <a:gd name="T65" fmla="*/ 16 h 24"/>
                <a:gd name="T66" fmla="*/ 1 w 20"/>
                <a:gd name="T67" fmla="*/ 15 h 24"/>
                <a:gd name="T68" fmla="*/ 1 w 20"/>
                <a:gd name="T69" fmla="*/ 14 h 24"/>
                <a:gd name="T70" fmla="*/ 1 w 20"/>
                <a:gd name="T71" fmla="*/ 13 h 24"/>
                <a:gd name="T72" fmla="*/ 0 w 20"/>
                <a:gd name="T73" fmla="*/ 12 h 24"/>
                <a:gd name="T74" fmla="*/ 0 w 20"/>
                <a:gd name="T75" fmla="*/ 11 h 24"/>
                <a:gd name="T76" fmla="*/ 0 w 20"/>
                <a:gd name="T77" fmla="*/ 10 h 24"/>
                <a:gd name="T78" fmla="*/ 0 w 20"/>
                <a:gd name="T79" fmla="*/ 9 h 24"/>
                <a:gd name="T80" fmla="*/ 0 w 20"/>
                <a:gd name="T81" fmla="*/ 8 h 24"/>
                <a:gd name="T82" fmla="*/ 1 w 20"/>
                <a:gd name="T83" fmla="*/ 7 h 24"/>
                <a:gd name="T84" fmla="*/ 1 w 20"/>
                <a:gd name="T85" fmla="*/ 6 h 24"/>
                <a:gd name="T86" fmla="*/ 2 w 20"/>
                <a:gd name="T87" fmla="*/ 5 h 24"/>
                <a:gd name="T88" fmla="*/ 2 w 20"/>
                <a:gd name="T89" fmla="*/ 4 h 24"/>
                <a:gd name="T90" fmla="*/ 3 w 20"/>
                <a:gd name="T91" fmla="*/ 3 h 24"/>
                <a:gd name="T92" fmla="*/ 4 w 20"/>
                <a:gd name="T93" fmla="*/ 2 h 24"/>
                <a:gd name="T94" fmla="*/ 5 w 20"/>
                <a:gd name="T95" fmla="*/ 1 h 24"/>
                <a:gd name="T96" fmla="*/ 5 w 20"/>
                <a:gd name="T97" fmla="*/ 1 h 24"/>
                <a:gd name="T98" fmla="*/ 6 w 20"/>
                <a:gd name="T99" fmla="*/ 1 h 24"/>
                <a:gd name="T100" fmla="*/ 7 w 20"/>
                <a:gd name="T101" fmla="*/ 0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24"/>
                <a:gd name="T155" fmla="*/ 20 w 20"/>
                <a:gd name="T156" fmla="*/ 24 h 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24">
                  <a:moveTo>
                    <a:pt x="9" y="0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4" name="Freeform 63"/>
            <p:cNvSpPr>
              <a:spLocks/>
            </p:cNvSpPr>
            <p:nvPr/>
          </p:nvSpPr>
          <p:spPr bwMode="auto">
            <a:xfrm>
              <a:off x="1016" y="2692"/>
              <a:ext cx="18" cy="21"/>
            </a:xfrm>
            <a:custGeom>
              <a:avLst/>
              <a:gdLst>
                <a:gd name="T0" fmla="*/ 8 w 20"/>
                <a:gd name="T1" fmla="*/ 0 h 24"/>
                <a:gd name="T2" fmla="*/ 10 w 20"/>
                <a:gd name="T3" fmla="*/ 0 h 24"/>
                <a:gd name="T4" fmla="*/ 11 w 20"/>
                <a:gd name="T5" fmla="*/ 1 h 24"/>
                <a:gd name="T6" fmla="*/ 13 w 20"/>
                <a:gd name="T7" fmla="*/ 2 h 24"/>
                <a:gd name="T8" fmla="*/ 14 w 20"/>
                <a:gd name="T9" fmla="*/ 4 h 24"/>
                <a:gd name="T10" fmla="*/ 15 w 20"/>
                <a:gd name="T11" fmla="*/ 5 h 24"/>
                <a:gd name="T12" fmla="*/ 16 w 20"/>
                <a:gd name="T13" fmla="*/ 6 h 24"/>
                <a:gd name="T14" fmla="*/ 16 w 20"/>
                <a:gd name="T15" fmla="*/ 8 h 24"/>
                <a:gd name="T16" fmla="*/ 17 w 20"/>
                <a:gd name="T17" fmla="*/ 9 h 24"/>
                <a:gd name="T18" fmla="*/ 17 w 20"/>
                <a:gd name="T19" fmla="*/ 11 h 24"/>
                <a:gd name="T20" fmla="*/ 17 w 20"/>
                <a:gd name="T21" fmla="*/ 12 h 24"/>
                <a:gd name="T22" fmla="*/ 16 w 20"/>
                <a:gd name="T23" fmla="*/ 13 h 24"/>
                <a:gd name="T24" fmla="*/ 16 w 20"/>
                <a:gd name="T25" fmla="*/ 15 h 24"/>
                <a:gd name="T26" fmla="*/ 15 w 20"/>
                <a:gd name="T27" fmla="*/ 16 h 24"/>
                <a:gd name="T28" fmla="*/ 14 w 20"/>
                <a:gd name="T29" fmla="*/ 17 h 24"/>
                <a:gd name="T30" fmla="*/ 13 w 20"/>
                <a:gd name="T31" fmla="*/ 18 h 24"/>
                <a:gd name="T32" fmla="*/ 12 w 20"/>
                <a:gd name="T33" fmla="*/ 19 h 24"/>
                <a:gd name="T34" fmla="*/ 11 w 20"/>
                <a:gd name="T35" fmla="*/ 20 h 24"/>
                <a:gd name="T36" fmla="*/ 9 w 20"/>
                <a:gd name="T37" fmla="*/ 20 h 24"/>
                <a:gd name="T38" fmla="*/ 7 w 20"/>
                <a:gd name="T39" fmla="*/ 20 h 24"/>
                <a:gd name="T40" fmla="*/ 5 w 20"/>
                <a:gd name="T41" fmla="*/ 20 h 24"/>
                <a:gd name="T42" fmla="*/ 5 w 20"/>
                <a:gd name="T43" fmla="*/ 19 h 24"/>
                <a:gd name="T44" fmla="*/ 4 w 20"/>
                <a:gd name="T45" fmla="*/ 18 h 24"/>
                <a:gd name="T46" fmla="*/ 3 w 20"/>
                <a:gd name="T47" fmla="*/ 17 h 24"/>
                <a:gd name="T48" fmla="*/ 2 w 20"/>
                <a:gd name="T49" fmla="*/ 16 h 24"/>
                <a:gd name="T50" fmla="*/ 1 w 20"/>
                <a:gd name="T51" fmla="*/ 14 h 24"/>
                <a:gd name="T52" fmla="*/ 0 w 20"/>
                <a:gd name="T53" fmla="*/ 13 h 24"/>
                <a:gd name="T54" fmla="*/ 0 w 20"/>
                <a:gd name="T55" fmla="*/ 11 h 24"/>
                <a:gd name="T56" fmla="*/ 0 w 20"/>
                <a:gd name="T57" fmla="*/ 10 h 24"/>
                <a:gd name="T58" fmla="*/ 0 w 20"/>
                <a:gd name="T59" fmla="*/ 8 h 24"/>
                <a:gd name="T60" fmla="*/ 1 w 20"/>
                <a:gd name="T61" fmla="*/ 6 h 24"/>
                <a:gd name="T62" fmla="*/ 2 w 20"/>
                <a:gd name="T63" fmla="*/ 5 h 24"/>
                <a:gd name="T64" fmla="*/ 3 w 20"/>
                <a:gd name="T65" fmla="*/ 3 h 24"/>
                <a:gd name="T66" fmla="*/ 5 w 20"/>
                <a:gd name="T67" fmla="*/ 1 h 24"/>
                <a:gd name="T68" fmla="*/ 6 w 20"/>
                <a:gd name="T69" fmla="*/ 1 h 24"/>
                <a:gd name="T70" fmla="*/ 7 w 20"/>
                <a:gd name="T71" fmla="*/ 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"/>
                <a:gd name="T109" fmla="*/ 0 h 24"/>
                <a:gd name="T110" fmla="*/ 20 w 20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" h="24">
                  <a:moveTo>
                    <a:pt x="9" y="0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5" name="Freeform 64"/>
            <p:cNvSpPr>
              <a:spLocks/>
            </p:cNvSpPr>
            <p:nvPr/>
          </p:nvSpPr>
          <p:spPr bwMode="auto">
            <a:xfrm>
              <a:off x="1016" y="2740"/>
              <a:ext cx="18" cy="19"/>
            </a:xfrm>
            <a:custGeom>
              <a:avLst/>
              <a:gdLst>
                <a:gd name="T0" fmla="*/ 9 w 20"/>
                <a:gd name="T1" fmla="*/ 0 h 22"/>
                <a:gd name="T2" fmla="*/ 10 w 20"/>
                <a:gd name="T3" fmla="*/ 0 h 22"/>
                <a:gd name="T4" fmla="*/ 11 w 20"/>
                <a:gd name="T5" fmla="*/ 0 h 22"/>
                <a:gd name="T6" fmla="*/ 12 w 20"/>
                <a:gd name="T7" fmla="*/ 1 h 22"/>
                <a:gd name="T8" fmla="*/ 13 w 20"/>
                <a:gd name="T9" fmla="*/ 1 h 22"/>
                <a:gd name="T10" fmla="*/ 14 w 20"/>
                <a:gd name="T11" fmla="*/ 2 h 22"/>
                <a:gd name="T12" fmla="*/ 15 w 20"/>
                <a:gd name="T13" fmla="*/ 3 h 22"/>
                <a:gd name="T14" fmla="*/ 15 w 20"/>
                <a:gd name="T15" fmla="*/ 3 h 22"/>
                <a:gd name="T16" fmla="*/ 16 w 20"/>
                <a:gd name="T17" fmla="*/ 4 h 22"/>
                <a:gd name="T18" fmla="*/ 16 w 20"/>
                <a:gd name="T19" fmla="*/ 5 h 22"/>
                <a:gd name="T20" fmla="*/ 16 w 20"/>
                <a:gd name="T21" fmla="*/ 7 h 22"/>
                <a:gd name="T22" fmla="*/ 17 w 20"/>
                <a:gd name="T23" fmla="*/ 8 h 22"/>
                <a:gd name="T24" fmla="*/ 17 w 20"/>
                <a:gd name="T25" fmla="*/ 9 h 22"/>
                <a:gd name="T26" fmla="*/ 17 w 20"/>
                <a:gd name="T27" fmla="*/ 10 h 22"/>
                <a:gd name="T28" fmla="*/ 17 w 20"/>
                <a:gd name="T29" fmla="*/ 10 h 22"/>
                <a:gd name="T30" fmla="*/ 16 w 20"/>
                <a:gd name="T31" fmla="*/ 12 h 22"/>
                <a:gd name="T32" fmla="*/ 16 w 20"/>
                <a:gd name="T33" fmla="*/ 14 h 22"/>
                <a:gd name="T34" fmla="*/ 15 w 20"/>
                <a:gd name="T35" fmla="*/ 15 h 22"/>
                <a:gd name="T36" fmla="*/ 15 w 20"/>
                <a:gd name="T37" fmla="*/ 16 h 22"/>
                <a:gd name="T38" fmla="*/ 14 w 20"/>
                <a:gd name="T39" fmla="*/ 16 h 22"/>
                <a:gd name="T40" fmla="*/ 13 w 20"/>
                <a:gd name="T41" fmla="*/ 16 h 22"/>
                <a:gd name="T42" fmla="*/ 13 w 20"/>
                <a:gd name="T43" fmla="*/ 17 h 22"/>
                <a:gd name="T44" fmla="*/ 11 w 20"/>
                <a:gd name="T45" fmla="*/ 18 h 22"/>
                <a:gd name="T46" fmla="*/ 10 w 20"/>
                <a:gd name="T47" fmla="*/ 18 h 22"/>
                <a:gd name="T48" fmla="*/ 9 w 20"/>
                <a:gd name="T49" fmla="*/ 18 h 22"/>
                <a:gd name="T50" fmla="*/ 8 w 20"/>
                <a:gd name="T51" fmla="*/ 18 h 22"/>
                <a:gd name="T52" fmla="*/ 6 w 20"/>
                <a:gd name="T53" fmla="*/ 18 h 22"/>
                <a:gd name="T54" fmla="*/ 5 w 20"/>
                <a:gd name="T55" fmla="*/ 18 h 22"/>
                <a:gd name="T56" fmla="*/ 5 w 20"/>
                <a:gd name="T57" fmla="*/ 18 h 22"/>
                <a:gd name="T58" fmla="*/ 4 w 20"/>
                <a:gd name="T59" fmla="*/ 17 h 22"/>
                <a:gd name="T60" fmla="*/ 3 w 20"/>
                <a:gd name="T61" fmla="*/ 16 h 22"/>
                <a:gd name="T62" fmla="*/ 3 w 20"/>
                <a:gd name="T63" fmla="*/ 16 h 22"/>
                <a:gd name="T64" fmla="*/ 2 w 20"/>
                <a:gd name="T65" fmla="*/ 15 h 22"/>
                <a:gd name="T66" fmla="*/ 1 w 20"/>
                <a:gd name="T67" fmla="*/ 15 h 22"/>
                <a:gd name="T68" fmla="*/ 1 w 20"/>
                <a:gd name="T69" fmla="*/ 13 h 22"/>
                <a:gd name="T70" fmla="*/ 1 w 20"/>
                <a:gd name="T71" fmla="*/ 12 h 22"/>
                <a:gd name="T72" fmla="*/ 0 w 20"/>
                <a:gd name="T73" fmla="*/ 10 h 22"/>
                <a:gd name="T74" fmla="*/ 0 w 20"/>
                <a:gd name="T75" fmla="*/ 10 h 22"/>
                <a:gd name="T76" fmla="*/ 0 w 20"/>
                <a:gd name="T77" fmla="*/ 9 h 22"/>
                <a:gd name="T78" fmla="*/ 0 w 20"/>
                <a:gd name="T79" fmla="*/ 7 h 22"/>
                <a:gd name="T80" fmla="*/ 0 w 20"/>
                <a:gd name="T81" fmla="*/ 6 h 22"/>
                <a:gd name="T82" fmla="*/ 1 w 20"/>
                <a:gd name="T83" fmla="*/ 5 h 22"/>
                <a:gd name="T84" fmla="*/ 1 w 20"/>
                <a:gd name="T85" fmla="*/ 4 h 22"/>
                <a:gd name="T86" fmla="*/ 2 w 20"/>
                <a:gd name="T87" fmla="*/ 3 h 22"/>
                <a:gd name="T88" fmla="*/ 2 w 20"/>
                <a:gd name="T89" fmla="*/ 3 h 22"/>
                <a:gd name="T90" fmla="*/ 3 w 20"/>
                <a:gd name="T91" fmla="*/ 2 h 22"/>
                <a:gd name="T92" fmla="*/ 4 w 20"/>
                <a:gd name="T93" fmla="*/ 1 h 22"/>
                <a:gd name="T94" fmla="*/ 5 w 20"/>
                <a:gd name="T95" fmla="*/ 1 h 22"/>
                <a:gd name="T96" fmla="*/ 5 w 20"/>
                <a:gd name="T97" fmla="*/ 0 h 22"/>
                <a:gd name="T98" fmla="*/ 6 w 20"/>
                <a:gd name="T99" fmla="*/ 0 h 22"/>
                <a:gd name="T100" fmla="*/ 7 w 20"/>
                <a:gd name="T101" fmla="*/ 0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22"/>
                <a:gd name="T155" fmla="*/ 20 w 20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22">
                  <a:moveTo>
                    <a:pt x="9" y="0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6" name="Freeform 65"/>
            <p:cNvSpPr>
              <a:spLocks/>
            </p:cNvSpPr>
            <p:nvPr/>
          </p:nvSpPr>
          <p:spPr bwMode="auto">
            <a:xfrm>
              <a:off x="1016" y="2740"/>
              <a:ext cx="18" cy="19"/>
            </a:xfrm>
            <a:custGeom>
              <a:avLst/>
              <a:gdLst>
                <a:gd name="T0" fmla="*/ 8 w 20"/>
                <a:gd name="T1" fmla="*/ 0 h 22"/>
                <a:gd name="T2" fmla="*/ 10 w 20"/>
                <a:gd name="T3" fmla="*/ 0 h 22"/>
                <a:gd name="T4" fmla="*/ 12 w 20"/>
                <a:gd name="T5" fmla="*/ 0 h 22"/>
                <a:gd name="T6" fmla="*/ 13 w 20"/>
                <a:gd name="T7" fmla="*/ 1 h 22"/>
                <a:gd name="T8" fmla="*/ 14 w 20"/>
                <a:gd name="T9" fmla="*/ 2 h 22"/>
                <a:gd name="T10" fmla="*/ 15 w 20"/>
                <a:gd name="T11" fmla="*/ 3 h 22"/>
                <a:gd name="T12" fmla="*/ 16 w 20"/>
                <a:gd name="T13" fmla="*/ 3 h 22"/>
                <a:gd name="T14" fmla="*/ 16 w 20"/>
                <a:gd name="T15" fmla="*/ 5 h 22"/>
                <a:gd name="T16" fmla="*/ 16 w 20"/>
                <a:gd name="T17" fmla="*/ 7 h 22"/>
                <a:gd name="T18" fmla="*/ 17 w 20"/>
                <a:gd name="T19" fmla="*/ 8 h 22"/>
                <a:gd name="T20" fmla="*/ 17 w 20"/>
                <a:gd name="T21" fmla="*/ 10 h 22"/>
                <a:gd name="T22" fmla="*/ 16 w 20"/>
                <a:gd name="T23" fmla="*/ 10 h 22"/>
                <a:gd name="T24" fmla="*/ 16 w 20"/>
                <a:gd name="T25" fmla="*/ 13 h 22"/>
                <a:gd name="T26" fmla="*/ 16 w 20"/>
                <a:gd name="T27" fmla="*/ 15 h 22"/>
                <a:gd name="T28" fmla="*/ 15 w 20"/>
                <a:gd name="T29" fmla="*/ 16 h 22"/>
                <a:gd name="T30" fmla="*/ 14 w 20"/>
                <a:gd name="T31" fmla="*/ 16 h 22"/>
                <a:gd name="T32" fmla="*/ 13 w 20"/>
                <a:gd name="T33" fmla="*/ 17 h 22"/>
                <a:gd name="T34" fmla="*/ 12 w 20"/>
                <a:gd name="T35" fmla="*/ 18 h 22"/>
                <a:gd name="T36" fmla="*/ 10 w 20"/>
                <a:gd name="T37" fmla="*/ 18 h 22"/>
                <a:gd name="T38" fmla="*/ 8 w 20"/>
                <a:gd name="T39" fmla="*/ 18 h 22"/>
                <a:gd name="T40" fmla="*/ 6 w 20"/>
                <a:gd name="T41" fmla="*/ 18 h 22"/>
                <a:gd name="T42" fmla="*/ 5 w 20"/>
                <a:gd name="T43" fmla="*/ 18 h 22"/>
                <a:gd name="T44" fmla="*/ 4 w 20"/>
                <a:gd name="T45" fmla="*/ 17 h 22"/>
                <a:gd name="T46" fmla="*/ 3 w 20"/>
                <a:gd name="T47" fmla="*/ 16 h 22"/>
                <a:gd name="T48" fmla="*/ 2 w 20"/>
                <a:gd name="T49" fmla="*/ 16 h 22"/>
                <a:gd name="T50" fmla="*/ 1 w 20"/>
                <a:gd name="T51" fmla="*/ 15 h 22"/>
                <a:gd name="T52" fmla="*/ 1 w 20"/>
                <a:gd name="T53" fmla="*/ 13 h 22"/>
                <a:gd name="T54" fmla="*/ 0 w 20"/>
                <a:gd name="T55" fmla="*/ 12 h 22"/>
                <a:gd name="T56" fmla="*/ 0 w 20"/>
                <a:gd name="T57" fmla="*/ 10 h 22"/>
                <a:gd name="T58" fmla="*/ 0 w 20"/>
                <a:gd name="T59" fmla="*/ 8 h 22"/>
                <a:gd name="T60" fmla="*/ 0 w 20"/>
                <a:gd name="T61" fmla="*/ 6 h 22"/>
                <a:gd name="T62" fmla="*/ 1 w 20"/>
                <a:gd name="T63" fmla="*/ 5 h 22"/>
                <a:gd name="T64" fmla="*/ 1 w 20"/>
                <a:gd name="T65" fmla="*/ 3 h 22"/>
                <a:gd name="T66" fmla="*/ 2 w 20"/>
                <a:gd name="T67" fmla="*/ 3 h 22"/>
                <a:gd name="T68" fmla="*/ 3 w 20"/>
                <a:gd name="T69" fmla="*/ 2 h 22"/>
                <a:gd name="T70" fmla="*/ 4 w 20"/>
                <a:gd name="T71" fmla="*/ 1 h 22"/>
                <a:gd name="T72" fmla="*/ 5 w 20"/>
                <a:gd name="T73" fmla="*/ 0 h 22"/>
                <a:gd name="T74" fmla="*/ 6 w 20"/>
                <a:gd name="T75" fmla="*/ 0 h 22"/>
                <a:gd name="T76" fmla="*/ 8 w 20"/>
                <a:gd name="T77" fmla="*/ 0 h 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"/>
                <a:gd name="T118" fmla="*/ 0 h 22"/>
                <a:gd name="T119" fmla="*/ 20 w 20"/>
                <a:gd name="T120" fmla="*/ 22 h 2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" h="22">
                  <a:moveTo>
                    <a:pt x="9" y="0"/>
                  </a:move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7" name="Freeform 66"/>
            <p:cNvSpPr>
              <a:spLocks/>
            </p:cNvSpPr>
            <p:nvPr/>
          </p:nvSpPr>
          <p:spPr bwMode="auto">
            <a:xfrm>
              <a:off x="1243" y="2692"/>
              <a:ext cx="17" cy="21"/>
            </a:xfrm>
            <a:custGeom>
              <a:avLst/>
              <a:gdLst>
                <a:gd name="T0" fmla="*/ 8 w 19"/>
                <a:gd name="T1" fmla="*/ 0 h 24"/>
                <a:gd name="T2" fmla="*/ 9 w 19"/>
                <a:gd name="T3" fmla="*/ 1 h 24"/>
                <a:gd name="T4" fmla="*/ 11 w 19"/>
                <a:gd name="T5" fmla="*/ 1 h 24"/>
                <a:gd name="T6" fmla="*/ 13 w 19"/>
                <a:gd name="T7" fmla="*/ 1 h 24"/>
                <a:gd name="T8" fmla="*/ 13 w 19"/>
                <a:gd name="T9" fmla="*/ 2 h 24"/>
                <a:gd name="T10" fmla="*/ 13 w 19"/>
                <a:gd name="T11" fmla="*/ 3 h 24"/>
                <a:gd name="T12" fmla="*/ 14 w 19"/>
                <a:gd name="T13" fmla="*/ 4 h 24"/>
                <a:gd name="T14" fmla="*/ 15 w 19"/>
                <a:gd name="T15" fmla="*/ 5 h 24"/>
                <a:gd name="T16" fmla="*/ 15 w 19"/>
                <a:gd name="T17" fmla="*/ 6 h 24"/>
                <a:gd name="T18" fmla="*/ 16 w 19"/>
                <a:gd name="T19" fmla="*/ 7 h 24"/>
                <a:gd name="T20" fmla="*/ 16 w 19"/>
                <a:gd name="T21" fmla="*/ 8 h 24"/>
                <a:gd name="T22" fmla="*/ 16 w 19"/>
                <a:gd name="T23" fmla="*/ 9 h 24"/>
                <a:gd name="T24" fmla="*/ 16 w 19"/>
                <a:gd name="T25" fmla="*/ 11 h 24"/>
                <a:gd name="T26" fmla="*/ 16 w 19"/>
                <a:gd name="T27" fmla="*/ 11 h 24"/>
                <a:gd name="T28" fmla="*/ 16 w 19"/>
                <a:gd name="T29" fmla="*/ 12 h 24"/>
                <a:gd name="T30" fmla="*/ 16 w 19"/>
                <a:gd name="T31" fmla="*/ 13 h 24"/>
                <a:gd name="T32" fmla="*/ 15 w 19"/>
                <a:gd name="T33" fmla="*/ 14 h 24"/>
                <a:gd name="T34" fmla="*/ 15 w 19"/>
                <a:gd name="T35" fmla="*/ 15 h 24"/>
                <a:gd name="T36" fmla="*/ 14 w 19"/>
                <a:gd name="T37" fmla="*/ 17 h 24"/>
                <a:gd name="T38" fmla="*/ 14 w 19"/>
                <a:gd name="T39" fmla="*/ 17 h 24"/>
                <a:gd name="T40" fmla="*/ 13 w 19"/>
                <a:gd name="T41" fmla="*/ 18 h 24"/>
                <a:gd name="T42" fmla="*/ 13 w 19"/>
                <a:gd name="T43" fmla="*/ 19 h 24"/>
                <a:gd name="T44" fmla="*/ 11 w 19"/>
                <a:gd name="T45" fmla="*/ 19 h 24"/>
                <a:gd name="T46" fmla="*/ 10 w 19"/>
                <a:gd name="T47" fmla="*/ 20 h 24"/>
                <a:gd name="T48" fmla="*/ 8 w 19"/>
                <a:gd name="T49" fmla="*/ 20 h 24"/>
                <a:gd name="T50" fmla="*/ 7 w 19"/>
                <a:gd name="T51" fmla="*/ 20 h 24"/>
                <a:gd name="T52" fmla="*/ 6 w 19"/>
                <a:gd name="T53" fmla="*/ 20 h 24"/>
                <a:gd name="T54" fmla="*/ 5 w 19"/>
                <a:gd name="T55" fmla="*/ 20 h 24"/>
                <a:gd name="T56" fmla="*/ 4 w 19"/>
                <a:gd name="T57" fmla="*/ 19 h 24"/>
                <a:gd name="T58" fmla="*/ 4 w 19"/>
                <a:gd name="T59" fmla="*/ 19 h 24"/>
                <a:gd name="T60" fmla="*/ 3 w 19"/>
                <a:gd name="T61" fmla="*/ 18 h 24"/>
                <a:gd name="T62" fmla="*/ 2 w 19"/>
                <a:gd name="T63" fmla="*/ 17 h 24"/>
                <a:gd name="T64" fmla="*/ 1 w 19"/>
                <a:gd name="T65" fmla="*/ 16 h 24"/>
                <a:gd name="T66" fmla="*/ 1 w 19"/>
                <a:gd name="T67" fmla="*/ 15 h 24"/>
                <a:gd name="T68" fmla="*/ 0 w 19"/>
                <a:gd name="T69" fmla="*/ 14 h 24"/>
                <a:gd name="T70" fmla="*/ 0 w 19"/>
                <a:gd name="T71" fmla="*/ 13 h 24"/>
                <a:gd name="T72" fmla="*/ 0 w 19"/>
                <a:gd name="T73" fmla="*/ 12 h 24"/>
                <a:gd name="T74" fmla="*/ 0 w 19"/>
                <a:gd name="T75" fmla="*/ 11 h 24"/>
                <a:gd name="T76" fmla="*/ 0 w 19"/>
                <a:gd name="T77" fmla="*/ 10 h 24"/>
                <a:gd name="T78" fmla="*/ 0 w 19"/>
                <a:gd name="T79" fmla="*/ 9 h 24"/>
                <a:gd name="T80" fmla="*/ 0 w 19"/>
                <a:gd name="T81" fmla="*/ 8 h 24"/>
                <a:gd name="T82" fmla="*/ 0 w 19"/>
                <a:gd name="T83" fmla="*/ 7 h 24"/>
                <a:gd name="T84" fmla="*/ 1 w 19"/>
                <a:gd name="T85" fmla="*/ 6 h 24"/>
                <a:gd name="T86" fmla="*/ 1 w 19"/>
                <a:gd name="T87" fmla="*/ 5 h 24"/>
                <a:gd name="T88" fmla="*/ 2 w 19"/>
                <a:gd name="T89" fmla="*/ 4 h 24"/>
                <a:gd name="T90" fmla="*/ 2 w 19"/>
                <a:gd name="T91" fmla="*/ 3 h 24"/>
                <a:gd name="T92" fmla="*/ 3 w 19"/>
                <a:gd name="T93" fmla="*/ 2 h 24"/>
                <a:gd name="T94" fmla="*/ 4 w 19"/>
                <a:gd name="T95" fmla="*/ 1 h 24"/>
                <a:gd name="T96" fmla="*/ 4 w 19"/>
                <a:gd name="T97" fmla="*/ 1 h 24"/>
                <a:gd name="T98" fmla="*/ 5 w 19"/>
                <a:gd name="T99" fmla="*/ 1 h 24"/>
                <a:gd name="T100" fmla="*/ 7 w 19"/>
                <a:gd name="T101" fmla="*/ 0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4"/>
                <a:gd name="T155" fmla="*/ 19 w 19"/>
                <a:gd name="T156" fmla="*/ 24 h 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4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8" name="Freeform 67"/>
            <p:cNvSpPr>
              <a:spLocks/>
            </p:cNvSpPr>
            <p:nvPr/>
          </p:nvSpPr>
          <p:spPr bwMode="auto">
            <a:xfrm>
              <a:off x="1243" y="2692"/>
              <a:ext cx="17" cy="21"/>
            </a:xfrm>
            <a:custGeom>
              <a:avLst/>
              <a:gdLst>
                <a:gd name="T0" fmla="*/ 7 w 19"/>
                <a:gd name="T1" fmla="*/ 0 h 24"/>
                <a:gd name="T2" fmla="*/ 9 w 19"/>
                <a:gd name="T3" fmla="*/ 0 h 24"/>
                <a:gd name="T4" fmla="*/ 10 w 19"/>
                <a:gd name="T5" fmla="*/ 1 h 24"/>
                <a:gd name="T6" fmla="*/ 13 w 19"/>
                <a:gd name="T7" fmla="*/ 1 h 24"/>
                <a:gd name="T8" fmla="*/ 13 w 19"/>
                <a:gd name="T9" fmla="*/ 2 h 24"/>
                <a:gd name="T10" fmla="*/ 14 w 19"/>
                <a:gd name="T11" fmla="*/ 3 h 24"/>
                <a:gd name="T12" fmla="*/ 15 w 19"/>
                <a:gd name="T13" fmla="*/ 5 h 24"/>
                <a:gd name="T14" fmla="*/ 15 w 19"/>
                <a:gd name="T15" fmla="*/ 7 h 24"/>
                <a:gd name="T16" fmla="*/ 16 w 19"/>
                <a:gd name="T17" fmla="*/ 8 h 24"/>
                <a:gd name="T18" fmla="*/ 16 w 19"/>
                <a:gd name="T19" fmla="*/ 10 h 24"/>
                <a:gd name="T20" fmla="*/ 16 w 19"/>
                <a:gd name="T21" fmla="*/ 11 h 24"/>
                <a:gd name="T22" fmla="*/ 16 w 19"/>
                <a:gd name="T23" fmla="*/ 13 h 24"/>
                <a:gd name="T24" fmla="*/ 15 w 19"/>
                <a:gd name="T25" fmla="*/ 14 h 24"/>
                <a:gd name="T26" fmla="*/ 15 w 19"/>
                <a:gd name="T27" fmla="*/ 16 h 24"/>
                <a:gd name="T28" fmla="*/ 14 w 19"/>
                <a:gd name="T29" fmla="*/ 17 h 24"/>
                <a:gd name="T30" fmla="*/ 13 w 19"/>
                <a:gd name="T31" fmla="*/ 19 h 24"/>
                <a:gd name="T32" fmla="*/ 10 w 19"/>
                <a:gd name="T33" fmla="*/ 20 h 24"/>
                <a:gd name="T34" fmla="*/ 8 w 19"/>
                <a:gd name="T35" fmla="*/ 20 h 24"/>
                <a:gd name="T36" fmla="*/ 6 w 19"/>
                <a:gd name="T37" fmla="*/ 20 h 24"/>
                <a:gd name="T38" fmla="*/ 4 w 19"/>
                <a:gd name="T39" fmla="*/ 20 h 24"/>
                <a:gd name="T40" fmla="*/ 4 w 19"/>
                <a:gd name="T41" fmla="*/ 19 h 24"/>
                <a:gd name="T42" fmla="*/ 3 w 19"/>
                <a:gd name="T43" fmla="*/ 18 h 24"/>
                <a:gd name="T44" fmla="*/ 2 w 19"/>
                <a:gd name="T45" fmla="*/ 17 h 24"/>
                <a:gd name="T46" fmla="*/ 1 w 19"/>
                <a:gd name="T47" fmla="*/ 16 h 24"/>
                <a:gd name="T48" fmla="*/ 0 w 19"/>
                <a:gd name="T49" fmla="*/ 15 h 24"/>
                <a:gd name="T50" fmla="*/ 0 w 19"/>
                <a:gd name="T51" fmla="*/ 13 h 24"/>
                <a:gd name="T52" fmla="*/ 0 w 19"/>
                <a:gd name="T53" fmla="*/ 11 h 24"/>
                <a:gd name="T54" fmla="*/ 0 w 19"/>
                <a:gd name="T55" fmla="*/ 10 h 24"/>
                <a:gd name="T56" fmla="*/ 0 w 19"/>
                <a:gd name="T57" fmla="*/ 8 h 24"/>
                <a:gd name="T58" fmla="*/ 0 w 19"/>
                <a:gd name="T59" fmla="*/ 6 h 24"/>
                <a:gd name="T60" fmla="*/ 1 w 19"/>
                <a:gd name="T61" fmla="*/ 5 h 24"/>
                <a:gd name="T62" fmla="*/ 2 w 19"/>
                <a:gd name="T63" fmla="*/ 4 h 24"/>
                <a:gd name="T64" fmla="*/ 3 w 19"/>
                <a:gd name="T65" fmla="*/ 3 h 24"/>
                <a:gd name="T66" fmla="*/ 4 w 19"/>
                <a:gd name="T67" fmla="*/ 2 h 24"/>
                <a:gd name="T68" fmla="*/ 4 w 19"/>
                <a:gd name="T69" fmla="*/ 1 h 24"/>
                <a:gd name="T70" fmla="*/ 6 w 19"/>
                <a:gd name="T71" fmla="*/ 0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24"/>
                <a:gd name="T110" fmla="*/ 19 w 19"/>
                <a:gd name="T111" fmla="*/ 24 h 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24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899" name="Freeform 68"/>
            <p:cNvSpPr>
              <a:spLocks/>
            </p:cNvSpPr>
            <p:nvPr/>
          </p:nvSpPr>
          <p:spPr bwMode="auto">
            <a:xfrm>
              <a:off x="1243" y="2740"/>
              <a:ext cx="17" cy="19"/>
            </a:xfrm>
            <a:custGeom>
              <a:avLst/>
              <a:gdLst>
                <a:gd name="T0" fmla="*/ 8 w 19"/>
                <a:gd name="T1" fmla="*/ 0 h 22"/>
                <a:gd name="T2" fmla="*/ 9 w 19"/>
                <a:gd name="T3" fmla="*/ 0 h 22"/>
                <a:gd name="T4" fmla="*/ 11 w 19"/>
                <a:gd name="T5" fmla="*/ 0 h 22"/>
                <a:gd name="T6" fmla="*/ 13 w 19"/>
                <a:gd name="T7" fmla="*/ 1 h 22"/>
                <a:gd name="T8" fmla="*/ 13 w 19"/>
                <a:gd name="T9" fmla="*/ 1 h 22"/>
                <a:gd name="T10" fmla="*/ 13 w 19"/>
                <a:gd name="T11" fmla="*/ 2 h 22"/>
                <a:gd name="T12" fmla="*/ 14 w 19"/>
                <a:gd name="T13" fmla="*/ 3 h 22"/>
                <a:gd name="T14" fmla="*/ 15 w 19"/>
                <a:gd name="T15" fmla="*/ 3 h 22"/>
                <a:gd name="T16" fmla="*/ 15 w 19"/>
                <a:gd name="T17" fmla="*/ 4 h 22"/>
                <a:gd name="T18" fmla="*/ 16 w 19"/>
                <a:gd name="T19" fmla="*/ 5 h 22"/>
                <a:gd name="T20" fmla="*/ 16 w 19"/>
                <a:gd name="T21" fmla="*/ 7 h 22"/>
                <a:gd name="T22" fmla="*/ 16 w 19"/>
                <a:gd name="T23" fmla="*/ 8 h 22"/>
                <a:gd name="T24" fmla="*/ 16 w 19"/>
                <a:gd name="T25" fmla="*/ 9 h 22"/>
                <a:gd name="T26" fmla="*/ 16 w 19"/>
                <a:gd name="T27" fmla="*/ 10 h 22"/>
                <a:gd name="T28" fmla="*/ 16 w 19"/>
                <a:gd name="T29" fmla="*/ 10 h 22"/>
                <a:gd name="T30" fmla="*/ 16 w 19"/>
                <a:gd name="T31" fmla="*/ 12 h 22"/>
                <a:gd name="T32" fmla="*/ 15 w 19"/>
                <a:gd name="T33" fmla="*/ 14 h 22"/>
                <a:gd name="T34" fmla="*/ 15 w 19"/>
                <a:gd name="T35" fmla="*/ 15 h 22"/>
                <a:gd name="T36" fmla="*/ 14 w 19"/>
                <a:gd name="T37" fmla="*/ 16 h 22"/>
                <a:gd name="T38" fmla="*/ 14 w 19"/>
                <a:gd name="T39" fmla="*/ 16 h 22"/>
                <a:gd name="T40" fmla="*/ 13 w 19"/>
                <a:gd name="T41" fmla="*/ 16 h 22"/>
                <a:gd name="T42" fmla="*/ 13 w 19"/>
                <a:gd name="T43" fmla="*/ 17 h 22"/>
                <a:gd name="T44" fmla="*/ 11 w 19"/>
                <a:gd name="T45" fmla="*/ 18 h 22"/>
                <a:gd name="T46" fmla="*/ 10 w 19"/>
                <a:gd name="T47" fmla="*/ 18 h 22"/>
                <a:gd name="T48" fmla="*/ 8 w 19"/>
                <a:gd name="T49" fmla="*/ 18 h 22"/>
                <a:gd name="T50" fmla="*/ 7 w 19"/>
                <a:gd name="T51" fmla="*/ 18 h 22"/>
                <a:gd name="T52" fmla="*/ 6 w 19"/>
                <a:gd name="T53" fmla="*/ 18 h 22"/>
                <a:gd name="T54" fmla="*/ 5 w 19"/>
                <a:gd name="T55" fmla="*/ 18 h 22"/>
                <a:gd name="T56" fmla="*/ 4 w 19"/>
                <a:gd name="T57" fmla="*/ 18 h 22"/>
                <a:gd name="T58" fmla="*/ 4 w 19"/>
                <a:gd name="T59" fmla="*/ 17 h 22"/>
                <a:gd name="T60" fmla="*/ 3 w 19"/>
                <a:gd name="T61" fmla="*/ 16 h 22"/>
                <a:gd name="T62" fmla="*/ 2 w 19"/>
                <a:gd name="T63" fmla="*/ 16 h 22"/>
                <a:gd name="T64" fmla="*/ 1 w 19"/>
                <a:gd name="T65" fmla="*/ 15 h 22"/>
                <a:gd name="T66" fmla="*/ 1 w 19"/>
                <a:gd name="T67" fmla="*/ 15 h 22"/>
                <a:gd name="T68" fmla="*/ 0 w 19"/>
                <a:gd name="T69" fmla="*/ 13 h 22"/>
                <a:gd name="T70" fmla="*/ 0 w 19"/>
                <a:gd name="T71" fmla="*/ 12 h 22"/>
                <a:gd name="T72" fmla="*/ 0 w 19"/>
                <a:gd name="T73" fmla="*/ 10 h 22"/>
                <a:gd name="T74" fmla="*/ 0 w 19"/>
                <a:gd name="T75" fmla="*/ 10 h 22"/>
                <a:gd name="T76" fmla="*/ 0 w 19"/>
                <a:gd name="T77" fmla="*/ 9 h 22"/>
                <a:gd name="T78" fmla="*/ 0 w 19"/>
                <a:gd name="T79" fmla="*/ 7 h 22"/>
                <a:gd name="T80" fmla="*/ 0 w 19"/>
                <a:gd name="T81" fmla="*/ 6 h 22"/>
                <a:gd name="T82" fmla="*/ 0 w 19"/>
                <a:gd name="T83" fmla="*/ 5 h 22"/>
                <a:gd name="T84" fmla="*/ 1 w 19"/>
                <a:gd name="T85" fmla="*/ 4 h 22"/>
                <a:gd name="T86" fmla="*/ 1 w 19"/>
                <a:gd name="T87" fmla="*/ 3 h 22"/>
                <a:gd name="T88" fmla="*/ 2 w 19"/>
                <a:gd name="T89" fmla="*/ 3 h 22"/>
                <a:gd name="T90" fmla="*/ 2 w 19"/>
                <a:gd name="T91" fmla="*/ 2 h 22"/>
                <a:gd name="T92" fmla="*/ 3 w 19"/>
                <a:gd name="T93" fmla="*/ 1 h 22"/>
                <a:gd name="T94" fmla="*/ 4 w 19"/>
                <a:gd name="T95" fmla="*/ 1 h 22"/>
                <a:gd name="T96" fmla="*/ 4 w 19"/>
                <a:gd name="T97" fmla="*/ 0 h 22"/>
                <a:gd name="T98" fmla="*/ 5 w 19"/>
                <a:gd name="T99" fmla="*/ 0 h 22"/>
                <a:gd name="T100" fmla="*/ 7 w 19"/>
                <a:gd name="T101" fmla="*/ 0 h 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2"/>
                <a:gd name="T155" fmla="*/ 19 w 19"/>
                <a:gd name="T156" fmla="*/ 22 h 2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0" name="Freeform 69"/>
            <p:cNvSpPr>
              <a:spLocks/>
            </p:cNvSpPr>
            <p:nvPr/>
          </p:nvSpPr>
          <p:spPr bwMode="auto">
            <a:xfrm>
              <a:off x="1243" y="2740"/>
              <a:ext cx="17" cy="19"/>
            </a:xfrm>
            <a:custGeom>
              <a:avLst/>
              <a:gdLst>
                <a:gd name="T0" fmla="*/ 7 w 19"/>
                <a:gd name="T1" fmla="*/ 0 h 22"/>
                <a:gd name="T2" fmla="*/ 9 w 19"/>
                <a:gd name="T3" fmla="*/ 0 h 22"/>
                <a:gd name="T4" fmla="*/ 11 w 19"/>
                <a:gd name="T5" fmla="*/ 0 h 22"/>
                <a:gd name="T6" fmla="*/ 13 w 19"/>
                <a:gd name="T7" fmla="*/ 1 h 22"/>
                <a:gd name="T8" fmla="*/ 14 w 19"/>
                <a:gd name="T9" fmla="*/ 2 h 22"/>
                <a:gd name="T10" fmla="*/ 14 w 19"/>
                <a:gd name="T11" fmla="*/ 3 h 22"/>
                <a:gd name="T12" fmla="*/ 15 w 19"/>
                <a:gd name="T13" fmla="*/ 4 h 22"/>
                <a:gd name="T14" fmla="*/ 16 w 19"/>
                <a:gd name="T15" fmla="*/ 5 h 22"/>
                <a:gd name="T16" fmla="*/ 16 w 19"/>
                <a:gd name="T17" fmla="*/ 7 h 22"/>
                <a:gd name="T18" fmla="*/ 16 w 19"/>
                <a:gd name="T19" fmla="*/ 9 h 22"/>
                <a:gd name="T20" fmla="*/ 16 w 19"/>
                <a:gd name="T21" fmla="*/ 10 h 22"/>
                <a:gd name="T22" fmla="*/ 16 w 19"/>
                <a:gd name="T23" fmla="*/ 13 h 22"/>
                <a:gd name="T24" fmla="*/ 15 w 19"/>
                <a:gd name="T25" fmla="*/ 14 h 22"/>
                <a:gd name="T26" fmla="*/ 14 w 19"/>
                <a:gd name="T27" fmla="*/ 15 h 22"/>
                <a:gd name="T28" fmla="*/ 14 w 19"/>
                <a:gd name="T29" fmla="*/ 16 h 22"/>
                <a:gd name="T30" fmla="*/ 13 w 19"/>
                <a:gd name="T31" fmla="*/ 17 h 22"/>
                <a:gd name="T32" fmla="*/ 11 w 19"/>
                <a:gd name="T33" fmla="*/ 17 h 22"/>
                <a:gd name="T34" fmla="*/ 10 w 19"/>
                <a:gd name="T35" fmla="*/ 18 h 22"/>
                <a:gd name="T36" fmla="*/ 8 w 19"/>
                <a:gd name="T37" fmla="*/ 18 h 22"/>
                <a:gd name="T38" fmla="*/ 6 w 19"/>
                <a:gd name="T39" fmla="*/ 18 h 22"/>
                <a:gd name="T40" fmla="*/ 4 w 19"/>
                <a:gd name="T41" fmla="*/ 18 h 22"/>
                <a:gd name="T42" fmla="*/ 3 w 19"/>
                <a:gd name="T43" fmla="*/ 17 h 22"/>
                <a:gd name="T44" fmla="*/ 2 w 19"/>
                <a:gd name="T45" fmla="*/ 16 h 22"/>
                <a:gd name="T46" fmla="*/ 1 w 19"/>
                <a:gd name="T47" fmla="*/ 16 h 22"/>
                <a:gd name="T48" fmla="*/ 1 w 19"/>
                <a:gd name="T49" fmla="*/ 14 h 22"/>
                <a:gd name="T50" fmla="*/ 0 w 19"/>
                <a:gd name="T51" fmla="*/ 13 h 22"/>
                <a:gd name="T52" fmla="*/ 0 w 19"/>
                <a:gd name="T53" fmla="*/ 10 h 22"/>
                <a:gd name="T54" fmla="*/ 0 w 19"/>
                <a:gd name="T55" fmla="*/ 9 h 22"/>
                <a:gd name="T56" fmla="*/ 0 w 19"/>
                <a:gd name="T57" fmla="*/ 7 h 22"/>
                <a:gd name="T58" fmla="*/ 0 w 19"/>
                <a:gd name="T59" fmla="*/ 5 h 22"/>
                <a:gd name="T60" fmla="*/ 1 w 19"/>
                <a:gd name="T61" fmla="*/ 4 h 22"/>
                <a:gd name="T62" fmla="*/ 1 w 19"/>
                <a:gd name="T63" fmla="*/ 3 h 22"/>
                <a:gd name="T64" fmla="*/ 2 w 19"/>
                <a:gd name="T65" fmla="*/ 2 h 22"/>
                <a:gd name="T66" fmla="*/ 3 w 19"/>
                <a:gd name="T67" fmla="*/ 1 h 22"/>
                <a:gd name="T68" fmla="*/ 4 w 19"/>
                <a:gd name="T69" fmla="*/ 0 h 22"/>
                <a:gd name="T70" fmla="*/ 5 w 19"/>
                <a:gd name="T71" fmla="*/ 0 h 22"/>
                <a:gd name="T72" fmla="*/ 7 w 19"/>
                <a:gd name="T73" fmla="*/ 0 h 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22"/>
                <a:gd name="T113" fmla="*/ 19 w 19"/>
                <a:gd name="T114" fmla="*/ 22 h 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1" name="Freeform 70"/>
            <p:cNvSpPr>
              <a:spLocks/>
            </p:cNvSpPr>
            <p:nvPr/>
          </p:nvSpPr>
          <p:spPr bwMode="auto">
            <a:xfrm>
              <a:off x="811" y="936"/>
              <a:ext cx="18" cy="20"/>
            </a:xfrm>
            <a:custGeom>
              <a:avLst/>
              <a:gdLst>
                <a:gd name="T0" fmla="*/ 10 w 20"/>
                <a:gd name="T1" fmla="*/ 0 h 23"/>
                <a:gd name="T2" fmla="*/ 11 w 20"/>
                <a:gd name="T3" fmla="*/ 0 h 23"/>
                <a:gd name="T4" fmla="*/ 12 w 20"/>
                <a:gd name="T5" fmla="*/ 1 h 23"/>
                <a:gd name="T6" fmla="*/ 13 w 20"/>
                <a:gd name="T7" fmla="*/ 1 h 23"/>
                <a:gd name="T8" fmla="*/ 13 w 20"/>
                <a:gd name="T9" fmla="*/ 2 h 23"/>
                <a:gd name="T10" fmla="*/ 14 w 20"/>
                <a:gd name="T11" fmla="*/ 3 h 23"/>
                <a:gd name="T12" fmla="*/ 15 w 20"/>
                <a:gd name="T13" fmla="*/ 3 h 23"/>
                <a:gd name="T14" fmla="*/ 15 w 20"/>
                <a:gd name="T15" fmla="*/ 4 h 23"/>
                <a:gd name="T16" fmla="*/ 16 w 20"/>
                <a:gd name="T17" fmla="*/ 5 h 23"/>
                <a:gd name="T18" fmla="*/ 16 w 20"/>
                <a:gd name="T19" fmla="*/ 6 h 23"/>
                <a:gd name="T20" fmla="*/ 17 w 20"/>
                <a:gd name="T21" fmla="*/ 7 h 23"/>
                <a:gd name="T22" fmla="*/ 17 w 20"/>
                <a:gd name="T23" fmla="*/ 8 h 23"/>
                <a:gd name="T24" fmla="*/ 17 w 20"/>
                <a:gd name="T25" fmla="*/ 9 h 23"/>
                <a:gd name="T26" fmla="*/ 17 w 20"/>
                <a:gd name="T27" fmla="*/ 10 h 23"/>
                <a:gd name="T28" fmla="*/ 17 w 20"/>
                <a:gd name="T29" fmla="*/ 11 h 23"/>
                <a:gd name="T30" fmla="*/ 16 w 20"/>
                <a:gd name="T31" fmla="*/ 13 h 23"/>
                <a:gd name="T32" fmla="*/ 16 w 20"/>
                <a:gd name="T33" fmla="*/ 14 h 23"/>
                <a:gd name="T34" fmla="*/ 16 w 20"/>
                <a:gd name="T35" fmla="*/ 15 h 23"/>
                <a:gd name="T36" fmla="*/ 15 w 20"/>
                <a:gd name="T37" fmla="*/ 16 h 23"/>
                <a:gd name="T38" fmla="*/ 14 w 20"/>
                <a:gd name="T39" fmla="*/ 17 h 23"/>
                <a:gd name="T40" fmla="*/ 13 w 20"/>
                <a:gd name="T41" fmla="*/ 17 h 23"/>
                <a:gd name="T42" fmla="*/ 13 w 20"/>
                <a:gd name="T43" fmla="*/ 18 h 23"/>
                <a:gd name="T44" fmla="*/ 12 w 20"/>
                <a:gd name="T45" fmla="*/ 18 h 23"/>
                <a:gd name="T46" fmla="*/ 11 w 20"/>
                <a:gd name="T47" fmla="*/ 19 h 23"/>
                <a:gd name="T48" fmla="*/ 10 w 20"/>
                <a:gd name="T49" fmla="*/ 19 h 23"/>
                <a:gd name="T50" fmla="*/ 9 w 20"/>
                <a:gd name="T51" fmla="*/ 19 h 23"/>
                <a:gd name="T52" fmla="*/ 7 w 20"/>
                <a:gd name="T53" fmla="*/ 19 h 23"/>
                <a:gd name="T54" fmla="*/ 6 w 20"/>
                <a:gd name="T55" fmla="*/ 19 h 23"/>
                <a:gd name="T56" fmla="*/ 5 w 20"/>
                <a:gd name="T57" fmla="*/ 18 h 23"/>
                <a:gd name="T58" fmla="*/ 4 w 20"/>
                <a:gd name="T59" fmla="*/ 18 h 23"/>
                <a:gd name="T60" fmla="*/ 3 w 20"/>
                <a:gd name="T61" fmla="*/ 17 h 23"/>
                <a:gd name="T62" fmla="*/ 3 w 20"/>
                <a:gd name="T63" fmla="*/ 17 h 23"/>
                <a:gd name="T64" fmla="*/ 2 w 20"/>
                <a:gd name="T65" fmla="*/ 16 h 23"/>
                <a:gd name="T66" fmla="*/ 1 w 20"/>
                <a:gd name="T67" fmla="*/ 15 h 23"/>
                <a:gd name="T68" fmla="*/ 1 w 20"/>
                <a:gd name="T69" fmla="*/ 14 h 23"/>
                <a:gd name="T70" fmla="*/ 1 w 20"/>
                <a:gd name="T71" fmla="*/ 13 h 23"/>
                <a:gd name="T72" fmla="*/ 0 w 20"/>
                <a:gd name="T73" fmla="*/ 10 h 23"/>
                <a:gd name="T74" fmla="*/ 0 w 20"/>
                <a:gd name="T75" fmla="*/ 10 h 23"/>
                <a:gd name="T76" fmla="*/ 0 w 20"/>
                <a:gd name="T77" fmla="*/ 9 h 23"/>
                <a:gd name="T78" fmla="*/ 0 w 20"/>
                <a:gd name="T79" fmla="*/ 8 h 23"/>
                <a:gd name="T80" fmla="*/ 1 w 20"/>
                <a:gd name="T81" fmla="*/ 7 h 23"/>
                <a:gd name="T82" fmla="*/ 1 w 20"/>
                <a:gd name="T83" fmla="*/ 6 h 23"/>
                <a:gd name="T84" fmla="*/ 1 w 20"/>
                <a:gd name="T85" fmla="*/ 4 h 23"/>
                <a:gd name="T86" fmla="*/ 2 w 20"/>
                <a:gd name="T87" fmla="*/ 3 h 23"/>
                <a:gd name="T88" fmla="*/ 2 w 20"/>
                <a:gd name="T89" fmla="*/ 3 h 23"/>
                <a:gd name="T90" fmla="*/ 3 w 20"/>
                <a:gd name="T91" fmla="*/ 3 h 23"/>
                <a:gd name="T92" fmla="*/ 4 w 20"/>
                <a:gd name="T93" fmla="*/ 2 h 23"/>
                <a:gd name="T94" fmla="*/ 5 w 20"/>
                <a:gd name="T95" fmla="*/ 1 h 23"/>
                <a:gd name="T96" fmla="*/ 6 w 20"/>
                <a:gd name="T97" fmla="*/ 1 h 23"/>
                <a:gd name="T98" fmla="*/ 7 w 20"/>
                <a:gd name="T99" fmla="*/ 0 h 23"/>
                <a:gd name="T100" fmla="*/ 8 w 20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23"/>
                <a:gd name="T155" fmla="*/ 20 w 20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FF0000"/>
            </a:solidFill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2" name="Freeform 71"/>
            <p:cNvSpPr>
              <a:spLocks/>
            </p:cNvSpPr>
            <p:nvPr/>
          </p:nvSpPr>
          <p:spPr bwMode="auto">
            <a:xfrm>
              <a:off x="811" y="936"/>
              <a:ext cx="18" cy="20"/>
            </a:xfrm>
            <a:custGeom>
              <a:avLst/>
              <a:gdLst>
                <a:gd name="T0" fmla="*/ 9 w 20"/>
                <a:gd name="T1" fmla="*/ 0 h 23"/>
                <a:gd name="T2" fmla="*/ 11 w 20"/>
                <a:gd name="T3" fmla="*/ 0 h 23"/>
                <a:gd name="T4" fmla="*/ 12 w 20"/>
                <a:gd name="T5" fmla="*/ 1 h 23"/>
                <a:gd name="T6" fmla="*/ 13 w 20"/>
                <a:gd name="T7" fmla="*/ 1 h 23"/>
                <a:gd name="T8" fmla="*/ 14 w 20"/>
                <a:gd name="T9" fmla="*/ 2 h 23"/>
                <a:gd name="T10" fmla="*/ 15 w 20"/>
                <a:gd name="T11" fmla="*/ 3 h 23"/>
                <a:gd name="T12" fmla="*/ 15 w 20"/>
                <a:gd name="T13" fmla="*/ 4 h 23"/>
                <a:gd name="T14" fmla="*/ 16 w 20"/>
                <a:gd name="T15" fmla="*/ 5 h 23"/>
                <a:gd name="T16" fmla="*/ 16 w 20"/>
                <a:gd name="T17" fmla="*/ 7 h 23"/>
                <a:gd name="T18" fmla="*/ 17 w 20"/>
                <a:gd name="T19" fmla="*/ 8 h 23"/>
                <a:gd name="T20" fmla="*/ 17 w 20"/>
                <a:gd name="T21" fmla="*/ 10 h 23"/>
                <a:gd name="T22" fmla="*/ 17 w 20"/>
                <a:gd name="T23" fmla="*/ 11 h 23"/>
                <a:gd name="T24" fmla="*/ 16 w 20"/>
                <a:gd name="T25" fmla="*/ 13 h 23"/>
                <a:gd name="T26" fmla="*/ 16 w 20"/>
                <a:gd name="T27" fmla="*/ 15 h 23"/>
                <a:gd name="T28" fmla="*/ 15 w 20"/>
                <a:gd name="T29" fmla="*/ 16 h 23"/>
                <a:gd name="T30" fmla="*/ 14 w 20"/>
                <a:gd name="T31" fmla="*/ 17 h 23"/>
                <a:gd name="T32" fmla="*/ 13 w 20"/>
                <a:gd name="T33" fmla="*/ 17 h 23"/>
                <a:gd name="T34" fmla="*/ 13 w 20"/>
                <a:gd name="T35" fmla="*/ 18 h 23"/>
                <a:gd name="T36" fmla="*/ 12 w 20"/>
                <a:gd name="T37" fmla="*/ 19 h 23"/>
                <a:gd name="T38" fmla="*/ 10 w 20"/>
                <a:gd name="T39" fmla="*/ 19 h 23"/>
                <a:gd name="T40" fmla="*/ 8 w 20"/>
                <a:gd name="T41" fmla="*/ 19 h 23"/>
                <a:gd name="T42" fmla="*/ 6 w 20"/>
                <a:gd name="T43" fmla="*/ 19 h 23"/>
                <a:gd name="T44" fmla="*/ 5 w 20"/>
                <a:gd name="T45" fmla="*/ 18 h 23"/>
                <a:gd name="T46" fmla="*/ 4 w 20"/>
                <a:gd name="T47" fmla="*/ 17 h 23"/>
                <a:gd name="T48" fmla="*/ 3 w 20"/>
                <a:gd name="T49" fmla="*/ 17 h 23"/>
                <a:gd name="T50" fmla="*/ 2 w 20"/>
                <a:gd name="T51" fmla="*/ 16 h 23"/>
                <a:gd name="T52" fmla="*/ 1 w 20"/>
                <a:gd name="T53" fmla="*/ 15 h 23"/>
                <a:gd name="T54" fmla="*/ 1 w 20"/>
                <a:gd name="T55" fmla="*/ 13 h 23"/>
                <a:gd name="T56" fmla="*/ 0 w 20"/>
                <a:gd name="T57" fmla="*/ 11 h 23"/>
                <a:gd name="T58" fmla="*/ 0 w 20"/>
                <a:gd name="T59" fmla="*/ 10 h 23"/>
                <a:gd name="T60" fmla="*/ 0 w 20"/>
                <a:gd name="T61" fmla="*/ 8 h 23"/>
                <a:gd name="T62" fmla="*/ 1 w 20"/>
                <a:gd name="T63" fmla="*/ 7 h 23"/>
                <a:gd name="T64" fmla="*/ 1 w 20"/>
                <a:gd name="T65" fmla="*/ 5 h 23"/>
                <a:gd name="T66" fmla="*/ 2 w 20"/>
                <a:gd name="T67" fmla="*/ 4 h 23"/>
                <a:gd name="T68" fmla="*/ 2 w 20"/>
                <a:gd name="T69" fmla="*/ 3 h 23"/>
                <a:gd name="T70" fmla="*/ 3 w 20"/>
                <a:gd name="T71" fmla="*/ 2 h 23"/>
                <a:gd name="T72" fmla="*/ 4 w 20"/>
                <a:gd name="T73" fmla="*/ 1 h 23"/>
                <a:gd name="T74" fmla="*/ 6 w 20"/>
                <a:gd name="T75" fmla="*/ 1 h 23"/>
                <a:gd name="T76" fmla="*/ 7 w 20"/>
                <a:gd name="T77" fmla="*/ 0 h 23"/>
                <a:gd name="T78" fmla="*/ 9 w 20"/>
                <a:gd name="T79" fmla="*/ 0 h 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"/>
                <a:gd name="T121" fmla="*/ 0 h 23"/>
                <a:gd name="T122" fmla="*/ 20 w 20"/>
                <a:gd name="T123" fmla="*/ 23 h 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3" name="Freeform 72"/>
            <p:cNvSpPr>
              <a:spLocks/>
            </p:cNvSpPr>
            <p:nvPr/>
          </p:nvSpPr>
          <p:spPr bwMode="auto">
            <a:xfrm>
              <a:off x="811" y="982"/>
              <a:ext cx="18" cy="20"/>
            </a:xfrm>
            <a:custGeom>
              <a:avLst/>
              <a:gdLst>
                <a:gd name="T0" fmla="*/ 10 w 20"/>
                <a:gd name="T1" fmla="*/ 0 h 23"/>
                <a:gd name="T2" fmla="*/ 11 w 20"/>
                <a:gd name="T3" fmla="*/ 1 h 23"/>
                <a:gd name="T4" fmla="*/ 12 w 20"/>
                <a:gd name="T5" fmla="*/ 1 h 23"/>
                <a:gd name="T6" fmla="*/ 13 w 20"/>
                <a:gd name="T7" fmla="*/ 1 h 23"/>
                <a:gd name="T8" fmla="*/ 13 w 20"/>
                <a:gd name="T9" fmla="*/ 2 h 23"/>
                <a:gd name="T10" fmla="*/ 14 w 20"/>
                <a:gd name="T11" fmla="*/ 3 h 23"/>
                <a:gd name="T12" fmla="*/ 15 w 20"/>
                <a:gd name="T13" fmla="*/ 3 h 23"/>
                <a:gd name="T14" fmla="*/ 15 w 20"/>
                <a:gd name="T15" fmla="*/ 4 h 23"/>
                <a:gd name="T16" fmla="*/ 16 w 20"/>
                <a:gd name="T17" fmla="*/ 5 h 23"/>
                <a:gd name="T18" fmla="*/ 16 w 20"/>
                <a:gd name="T19" fmla="*/ 6 h 23"/>
                <a:gd name="T20" fmla="*/ 17 w 20"/>
                <a:gd name="T21" fmla="*/ 7 h 23"/>
                <a:gd name="T22" fmla="*/ 17 w 20"/>
                <a:gd name="T23" fmla="*/ 8 h 23"/>
                <a:gd name="T24" fmla="*/ 17 w 20"/>
                <a:gd name="T25" fmla="*/ 10 h 23"/>
                <a:gd name="T26" fmla="*/ 17 w 20"/>
                <a:gd name="T27" fmla="*/ 11 h 23"/>
                <a:gd name="T28" fmla="*/ 17 w 20"/>
                <a:gd name="T29" fmla="*/ 12 h 23"/>
                <a:gd name="T30" fmla="*/ 16 w 20"/>
                <a:gd name="T31" fmla="*/ 13 h 23"/>
                <a:gd name="T32" fmla="*/ 16 w 20"/>
                <a:gd name="T33" fmla="*/ 14 h 23"/>
                <a:gd name="T34" fmla="*/ 16 w 20"/>
                <a:gd name="T35" fmla="*/ 15 h 23"/>
                <a:gd name="T36" fmla="*/ 15 w 20"/>
                <a:gd name="T37" fmla="*/ 16 h 23"/>
                <a:gd name="T38" fmla="*/ 14 w 20"/>
                <a:gd name="T39" fmla="*/ 17 h 23"/>
                <a:gd name="T40" fmla="*/ 13 w 20"/>
                <a:gd name="T41" fmla="*/ 17 h 23"/>
                <a:gd name="T42" fmla="*/ 13 w 20"/>
                <a:gd name="T43" fmla="*/ 18 h 23"/>
                <a:gd name="T44" fmla="*/ 12 w 20"/>
                <a:gd name="T45" fmla="*/ 18 h 23"/>
                <a:gd name="T46" fmla="*/ 11 w 20"/>
                <a:gd name="T47" fmla="*/ 19 h 23"/>
                <a:gd name="T48" fmla="*/ 10 w 20"/>
                <a:gd name="T49" fmla="*/ 19 h 23"/>
                <a:gd name="T50" fmla="*/ 9 w 20"/>
                <a:gd name="T51" fmla="*/ 19 h 23"/>
                <a:gd name="T52" fmla="*/ 7 w 20"/>
                <a:gd name="T53" fmla="*/ 19 h 23"/>
                <a:gd name="T54" fmla="*/ 6 w 20"/>
                <a:gd name="T55" fmla="*/ 19 h 23"/>
                <a:gd name="T56" fmla="*/ 5 w 20"/>
                <a:gd name="T57" fmla="*/ 18 h 23"/>
                <a:gd name="T58" fmla="*/ 4 w 20"/>
                <a:gd name="T59" fmla="*/ 18 h 23"/>
                <a:gd name="T60" fmla="*/ 3 w 20"/>
                <a:gd name="T61" fmla="*/ 17 h 23"/>
                <a:gd name="T62" fmla="*/ 3 w 20"/>
                <a:gd name="T63" fmla="*/ 17 h 23"/>
                <a:gd name="T64" fmla="*/ 2 w 20"/>
                <a:gd name="T65" fmla="*/ 16 h 23"/>
                <a:gd name="T66" fmla="*/ 1 w 20"/>
                <a:gd name="T67" fmla="*/ 15 h 23"/>
                <a:gd name="T68" fmla="*/ 1 w 20"/>
                <a:gd name="T69" fmla="*/ 14 h 23"/>
                <a:gd name="T70" fmla="*/ 1 w 20"/>
                <a:gd name="T71" fmla="*/ 13 h 23"/>
                <a:gd name="T72" fmla="*/ 0 w 20"/>
                <a:gd name="T73" fmla="*/ 12 h 23"/>
                <a:gd name="T74" fmla="*/ 0 w 20"/>
                <a:gd name="T75" fmla="*/ 11 h 23"/>
                <a:gd name="T76" fmla="*/ 0 w 20"/>
                <a:gd name="T77" fmla="*/ 10 h 23"/>
                <a:gd name="T78" fmla="*/ 0 w 20"/>
                <a:gd name="T79" fmla="*/ 8 h 23"/>
                <a:gd name="T80" fmla="*/ 1 w 20"/>
                <a:gd name="T81" fmla="*/ 7 h 23"/>
                <a:gd name="T82" fmla="*/ 1 w 20"/>
                <a:gd name="T83" fmla="*/ 6 h 23"/>
                <a:gd name="T84" fmla="*/ 1 w 20"/>
                <a:gd name="T85" fmla="*/ 5 h 23"/>
                <a:gd name="T86" fmla="*/ 2 w 20"/>
                <a:gd name="T87" fmla="*/ 4 h 23"/>
                <a:gd name="T88" fmla="*/ 2 w 20"/>
                <a:gd name="T89" fmla="*/ 3 h 23"/>
                <a:gd name="T90" fmla="*/ 3 w 20"/>
                <a:gd name="T91" fmla="*/ 3 h 23"/>
                <a:gd name="T92" fmla="*/ 4 w 20"/>
                <a:gd name="T93" fmla="*/ 2 h 23"/>
                <a:gd name="T94" fmla="*/ 5 w 20"/>
                <a:gd name="T95" fmla="*/ 1 h 23"/>
                <a:gd name="T96" fmla="*/ 6 w 20"/>
                <a:gd name="T97" fmla="*/ 1 h 23"/>
                <a:gd name="T98" fmla="*/ 7 w 20"/>
                <a:gd name="T99" fmla="*/ 1 h 23"/>
                <a:gd name="T100" fmla="*/ 8 w 20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23"/>
                <a:gd name="T155" fmla="*/ 20 w 20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FF0000"/>
            </a:solidFill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4" name="Freeform 73"/>
            <p:cNvSpPr>
              <a:spLocks/>
            </p:cNvSpPr>
            <p:nvPr/>
          </p:nvSpPr>
          <p:spPr bwMode="auto">
            <a:xfrm>
              <a:off x="811" y="982"/>
              <a:ext cx="18" cy="20"/>
            </a:xfrm>
            <a:custGeom>
              <a:avLst/>
              <a:gdLst>
                <a:gd name="T0" fmla="*/ 9 w 20"/>
                <a:gd name="T1" fmla="*/ 0 h 23"/>
                <a:gd name="T2" fmla="*/ 11 w 20"/>
                <a:gd name="T3" fmla="*/ 0 h 23"/>
                <a:gd name="T4" fmla="*/ 12 w 20"/>
                <a:gd name="T5" fmla="*/ 1 h 23"/>
                <a:gd name="T6" fmla="*/ 13 w 20"/>
                <a:gd name="T7" fmla="*/ 2 h 23"/>
                <a:gd name="T8" fmla="*/ 15 w 20"/>
                <a:gd name="T9" fmla="*/ 3 h 23"/>
                <a:gd name="T10" fmla="*/ 16 w 20"/>
                <a:gd name="T11" fmla="*/ 4 h 23"/>
                <a:gd name="T12" fmla="*/ 16 w 20"/>
                <a:gd name="T13" fmla="*/ 6 h 23"/>
                <a:gd name="T14" fmla="*/ 17 w 20"/>
                <a:gd name="T15" fmla="*/ 7 h 23"/>
                <a:gd name="T16" fmla="*/ 17 w 20"/>
                <a:gd name="T17" fmla="*/ 10 h 23"/>
                <a:gd name="T18" fmla="*/ 17 w 20"/>
                <a:gd name="T19" fmla="*/ 11 h 23"/>
                <a:gd name="T20" fmla="*/ 16 w 20"/>
                <a:gd name="T21" fmla="*/ 13 h 23"/>
                <a:gd name="T22" fmla="*/ 16 w 20"/>
                <a:gd name="T23" fmla="*/ 15 h 23"/>
                <a:gd name="T24" fmla="*/ 15 w 20"/>
                <a:gd name="T25" fmla="*/ 17 h 23"/>
                <a:gd name="T26" fmla="*/ 14 w 20"/>
                <a:gd name="T27" fmla="*/ 17 h 23"/>
                <a:gd name="T28" fmla="*/ 13 w 20"/>
                <a:gd name="T29" fmla="*/ 18 h 23"/>
                <a:gd name="T30" fmla="*/ 12 w 20"/>
                <a:gd name="T31" fmla="*/ 18 h 23"/>
                <a:gd name="T32" fmla="*/ 11 w 20"/>
                <a:gd name="T33" fmla="*/ 19 h 23"/>
                <a:gd name="T34" fmla="*/ 9 w 20"/>
                <a:gd name="T35" fmla="*/ 19 h 23"/>
                <a:gd name="T36" fmla="*/ 7 w 20"/>
                <a:gd name="T37" fmla="*/ 19 h 23"/>
                <a:gd name="T38" fmla="*/ 6 w 20"/>
                <a:gd name="T39" fmla="*/ 18 h 23"/>
                <a:gd name="T40" fmla="*/ 4 w 20"/>
                <a:gd name="T41" fmla="*/ 18 h 23"/>
                <a:gd name="T42" fmla="*/ 3 w 20"/>
                <a:gd name="T43" fmla="*/ 17 h 23"/>
                <a:gd name="T44" fmla="*/ 2 w 20"/>
                <a:gd name="T45" fmla="*/ 17 h 23"/>
                <a:gd name="T46" fmla="*/ 1 w 20"/>
                <a:gd name="T47" fmla="*/ 15 h 23"/>
                <a:gd name="T48" fmla="*/ 1 w 20"/>
                <a:gd name="T49" fmla="*/ 13 h 23"/>
                <a:gd name="T50" fmla="*/ 0 w 20"/>
                <a:gd name="T51" fmla="*/ 11 h 23"/>
                <a:gd name="T52" fmla="*/ 0 w 20"/>
                <a:gd name="T53" fmla="*/ 10 h 23"/>
                <a:gd name="T54" fmla="*/ 0 w 20"/>
                <a:gd name="T55" fmla="*/ 7 h 23"/>
                <a:gd name="T56" fmla="*/ 1 w 20"/>
                <a:gd name="T57" fmla="*/ 6 h 23"/>
                <a:gd name="T58" fmla="*/ 1 w 20"/>
                <a:gd name="T59" fmla="*/ 4 h 23"/>
                <a:gd name="T60" fmla="*/ 2 w 20"/>
                <a:gd name="T61" fmla="*/ 3 h 23"/>
                <a:gd name="T62" fmla="*/ 4 w 20"/>
                <a:gd name="T63" fmla="*/ 2 h 23"/>
                <a:gd name="T64" fmla="*/ 6 w 20"/>
                <a:gd name="T65" fmla="*/ 1 h 23"/>
                <a:gd name="T66" fmla="*/ 7 w 20"/>
                <a:gd name="T67" fmla="*/ 0 h 23"/>
                <a:gd name="T68" fmla="*/ 9 w 20"/>
                <a:gd name="T69" fmla="*/ 0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23"/>
                <a:gd name="T107" fmla="*/ 20 w 20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5" name="Freeform 74"/>
            <p:cNvSpPr>
              <a:spLocks/>
            </p:cNvSpPr>
            <p:nvPr/>
          </p:nvSpPr>
          <p:spPr bwMode="auto">
            <a:xfrm>
              <a:off x="2122" y="1375"/>
              <a:ext cx="18" cy="21"/>
            </a:xfrm>
            <a:custGeom>
              <a:avLst/>
              <a:gdLst>
                <a:gd name="T0" fmla="*/ 9 w 19"/>
                <a:gd name="T1" fmla="*/ 0 h 23"/>
                <a:gd name="T2" fmla="*/ 9 w 19"/>
                <a:gd name="T3" fmla="*/ 0 h 23"/>
                <a:gd name="T4" fmla="*/ 12 w 19"/>
                <a:gd name="T5" fmla="*/ 0 h 23"/>
                <a:gd name="T6" fmla="*/ 13 w 19"/>
                <a:gd name="T7" fmla="*/ 1 h 23"/>
                <a:gd name="T8" fmla="*/ 14 w 19"/>
                <a:gd name="T9" fmla="*/ 2 h 23"/>
                <a:gd name="T10" fmla="*/ 14 w 19"/>
                <a:gd name="T11" fmla="*/ 2 h 23"/>
                <a:gd name="T12" fmla="*/ 15 w 19"/>
                <a:gd name="T13" fmla="*/ 4 h 23"/>
                <a:gd name="T14" fmla="*/ 16 w 19"/>
                <a:gd name="T15" fmla="*/ 5 h 23"/>
                <a:gd name="T16" fmla="*/ 16 w 19"/>
                <a:gd name="T17" fmla="*/ 5 h 23"/>
                <a:gd name="T18" fmla="*/ 17 w 19"/>
                <a:gd name="T19" fmla="*/ 6 h 23"/>
                <a:gd name="T20" fmla="*/ 17 w 19"/>
                <a:gd name="T21" fmla="*/ 8 h 23"/>
                <a:gd name="T22" fmla="*/ 17 w 19"/>
                <a:gd name="T23" fmla="*/ 9 h 23"/>
                <a:gd name="T24" fmla="*/ 17 w 19"/>
                <a:gd name="T25" fmla="*/ 10 h 23"/>
                <a:gd name="T26" fmla="*/ 17 w 19"/>
                <a:gd name="T27" fmla="*/ 11 h 23"/>
                <a:gd name="T28" fmla="*/ 17 w 19"/>
                <a:gd name="T29" fmla="*/ 12 h 23"/>
                <a:gd name="T30" fmla="*/ 17 w 19"/>
                <a:gd name="T31" fmla="*/ 13 h 23"/>
                <a:gd name="T32" fmla="*/ 16 w 19"/>
                <a:gd name="T33" fmla="*/ 15 h 23"/>
                <a:gd name="T34" fmla="*/ 16 w 19"/>
                <a:gd name="T35" fmla="*/ 16 h 23"/>
                <a:gd name="T36" fmla="*/ 15 w 19"/>
                <a:gd name="T37" fmla="*/ 16 h 23"/>
                <a:gd name="T38" fmla="*/ 15 w 19"/>
                <a:gd name="T39" fmla="*/ 18 h 23"/>
                <a:gd name="T40" fmla="*/ 14 w 19"/>
                <a:gd name="T41" fmla="*/ 19 h 23"/>
                <a:gd name="T42" fmla="*/ 13 w 19"/>
                <a:gd name="T43" fmla="*/ 19 h 23"/>
                <a:gd name="T44" fmla="*/ 12 w 19"/>
                <a:gd name="T45" fmla="*/ 20 h 23"/>
                <a:gd name="T46" fmla="*/ 11 w 19"/>
                <a:gd name="T47" fmla="*/ 20 h 23"/>
                <a:gd name="T48" fmla="*/ 9 w 19"/>
                <a:gd name="T49" fmla="*/ 20 h 23"/>
                <a:gd name="T50" fmla="*/ 8 w 19"/>
                <a:gd name="T51" fmla="*/ 20 h 23"/>
                <a:gd name="T52" fmla="*/ 7 w 19"/>
                <a:gd name="T53" fmla="*/ 20 h 23"/>
                <a:gd name="T54" fmla="*/ 6 w 19"/>
                <a:gd name="T55" fmla="*/ 20 h 23"/>
                <a:gd name="T56" fmla="*/ 4 w 19"/>
                <a:gd name="T57" fmla="*/ 20 h 23"/>
                <a:gd name="T58" fmla="*/ 4 w 19"/>
                <a:gd name="T59" fmla="*/ 19 h 23"/>
                <a:gd name="T60" fmla="*/ 3 w 19"/>
                <a:gd name="T61" fmla="*/ 18 h 23"/>
                <a:gd name="T62" fmla="*/ 2 w 19"/>
                <a:gd name="T63" fmla="*/ 18 h 23"/>
                <a:gd name="T64" fmla="*/ 1 w 19"/>
                <a:gd name="T65" fmla="*/ 16 h 23"/>
                <a:gd name="T66" fmla="*/ 1 w 19"/>
                <a:gd name="T67" fmla="*/ 16 h 23"/>
                <a:gd name="T68" fmla="*/ 0 w 19"/>
                <a:gd name="T69" fmla="*/ 14 h 23"/>
                <a:gd name="T70" fmla="*/ 0 w 19"/>
                <a:gd name="T71" fmla="*/ 13 h 23"/>
                <a:gd name="T72" fmla="*/ 0 w 19"/>
                <a:gd name="T73" fmla="*/ 12 h 23"/>
                <a:gd name="T74" fmla="*/ 0 w 19"/>
                <a:gd name="T75" fmla="*/ 11 h 23"/>
                <a:gd name="T76" fmla="*/ 0 w 19"/>
                <a:gd name="T77" fmla="*/ 10 h 23"/>
                <a:gd name="T78" fmla="*/ 0 w 19"/>
                <a:gd name="T79" fmla="*/ 9 h 23"/>
                <a:gd name="T80" fmla="*/ 0 w 19"/>
                <a:gd name="T81" fmla="*/ 7 h 23"/>
                <a:gd name="T82" fmla="*/ 0 w 19"/>
                <a:gd name="T83" fmla="*/ 6 h 23"/>
                <a:gd name="T84" fmla="*/ 1 w 19"/>
                <a:gd name="T85" fmla="*/ 5 h 23"/>
                <a:gd name="T86" fmla="*/ 1 w 19"/>
                <a:gd name="T87" fmla="*/ 5 h 23"/>
                <a:gd name="T88" fmla="*/ 2 w 19"/>
                <a:gd name="T89" fmla="*/ 4 h 23"/>
                <a:gd name="T90" fmla="*/ 2 w 19"/>
                <a:gd name="T91" fmla="*/ 2 h 23"/>
                <a:gd name="T92" fmla="*/ 3 w 19"/>
                <a:gd name="T93" fmla="*/ 1 h 23"/>
                <a:gd name="T94" fmla="*/ 4 w 19"/>
                <a:gd name="T95" fmla="*/ 1 h 23"/>
                <a:gd name="T96" fmla="*/ 5 w 19"/>
                <a:gd name="T97" fmla="*/ 0 h 23"/>
                <a:gd name="T98" fmla="*/ 6 w 19"/>
                <a:gd name="T99" fmla="*/ 0 h 23"/>
                <a:gd name="T100" fmla="*/ 8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6" name="Freeform 75"/>
            <p:cNvSpPr>
              <a:spLocks/>
            </p:cNvSpPr>
            <p:nvPr/>
          </p:nvSpPr>
          <p:spPr bwMode="auto">
            <a:xfrm>
              <a:off x="2122" y="1375"/>
              <a:ext cx="18" cy="21"/>
            </a:xfrm>
            <a:custGeom>
              <a:avLst/>
              <a:gdLst>
                <a:gd name="T0" fmla="*/ 8 w 19"/>
                <a:gd name="T1" fmla="*/ 0 h 23"/>
                <a:gd name="T2" fmla="*/ 9 w 19"/>
                <a:gd name="T3" fmla="*/ 0 h 23"/>
                <a:gd name="T4" fmla="*/ 12 w 19"/>
                <a:gd name="T5" fmla="*/ 0 h 23"/>
                <a:gd name="T6" fmla="*/ 13 w 19"/>
                <a:gd name="T7" fmla="*/ 1 h 23"/>
                <a:gd name="T8" fmla="*/ 15 w 19"/>
                <a:gd name="T9" fmla="*/ 2 h 23"/>
                <a:gd name="T10" fmla="*/ 15 w 19"/>
                <a:gd name="T11" fmla="*/ 5 h 23"/>
                <a:gd name="T12" fmla="*/ 16 w 19"/>
                <a:gd name="T13" fmla="*/ 5 h 23"/>
                <a:gd name="T14" fmla="*/ 17 w 19"/>
                <a:gd name="T15" fmla="*/ 6 h 23"/>
                <a:gd name="T16" fmla="*/ 17 w 19"/>
                <a:gd name="T17" fmla="*/ 8 h 23"/>
                <a:gd name="T18" fmla="*/ 17 w 19"/>
                <a:gd name="T19" fmla="*/ 10 h 23"/>
                <a:gd name="T20" fmla="*/ 17 w 19"/>
                <a:gd name="T21" fmla="*/ 12 h 23"/>
                <a:gd name="T22" fmla="*/ 17 w 19"/>
                <a:gd name="T23" fmla="*/ 14 h 23"/>
                <a:gd name="T24" fmla="*/ 16 w 19"/>
                <a:gd name="T25" fmla="*/ 15 h 23"/>
                <a:gd name="T26" fmla="*/ 15 w 19"/>
                <a:gd name="T27" fmla="*/ 16 h 23"/>
                <a:gd name="T28" fmla="*/ 15 w 19"/>
                <a:gd name="T29" fmla="*/ 18 h 23"/>
                <a:gd name="T30" fmla="*/ 14 w 19"/>
                <a:gd name="T31" fmla="*/ 19 h 23"/>
                <a:gd name="T32" fmla="*/ 12 w 19"/>
                <a:gd name="T33" fmla="*/ 19 h 23"/>
                <a:gd name="T34" fmla="*/ 11 w 19"/>
                <a:gd name="T35" fmla="*/ 20 h 23"/>
                <a:gd name="T36" fmla="*/ 9 w 19"/>
                <a:gd name="T37" fmla="*/ 20 h 23"/>
                <a:gd name="T38" fmla="*/ 7 w 19"/>
                <a:gd name="T39" fmla="*/ 20 h 23"/>
                <a:gd name="T40" fmla="*/ 5 w 19"/>
                <a:gd name="T41" fmla="*/ 20 h 23"/>
                <a:gd name="T42" fmla="*/ 4 w 19"/>
                <a:gd name="T43" fmla="*/ 19 h 23"/>
                <a:gd name="T44" fmla="*/ 3 w 19"/>
                <a:gd name="T45" fmla="*/ 18 h 23"/>
                <a:gd name="T46" fmla="*/ 2 w 19"/>
                <a:gd name="T47" fmla="*/ 16 h 23"/>
                <a:gd name="T48" fmla="*/ 1 w 19"/>
                <a:gd name="T49" fmla="*/ 16 h 23"/>
                <a:gd name="T50" fmla="*/ 0 w 19"/>
                <a:gd name="T51" fmla="*/ 15 h 23"/>
                <a:gd name="T52" fmla="*/ 0 w 19"/>
                <a:gd name="T53" fmla="*/ 13 h 23"/>
                <a:gd name="T54" fmla="*/ 0 w 19"/>
                <a:gd name="T55" fmla="*/ 11 h 23"/>
                <a:gd name="T56" fmla="*/ 0 w 19"/>
                <a:gd name="T57" fmla="*/ 9 h 23"/>
                <a:gd name="T58" fmla="*/ 0 w 19"/>
                <a:gd name="T59" fmla="*/ 7 h 23"/>
                <a:gd name="T60" fmla="*/ 0 w 19"/>
                <a:gd name="T61" fmla="*/ 5 h 23"/>
                <a:gd name="T62" fmla="*/ 1 w 19"/>
                <a:gd name="T63" fmla="*/ 5 h 23"/>
                <a:gd name="T64" fmla="*/ 2 w 19"/>
                <a:gd name="T65" fmla="*/ 4 h 23"/>
                <a:gd name="T66" fmla="*/ 3 w 19"/>
                <a:gd name="T67" fmla="*/ 2 h 23"/>
                <a:gd name="T68" fmla="*/ 4 w 19"/>
                <a:gd name="T69" fmla="*/ 1 h 23"/>
                <a:gd name="T70" fmla="*/ 6 w 19"/>
                <a:gd name="T71" fmla="*/ 0 h 23"/>
                <a:gd name="T72" fmla="*/ 8 w 19"/>
                <a:gd name="T73" fmla="*/ 0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23"/>
                <a:gd name="T113" fmla="*/ 19 w 19"/>
                <a:gd name="T114" fmla="*/ 23 h 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23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7" name="Freeform 76"/>
            <p:cNvSpPr>
              <a:spLocks/>
            </p:cNvSpPr>
            <p:nvPr/>
          </p:nvSpPr>
          <p:spPr bwMode="auto">
            <a:xfrm>
              <a:off x="2122" y="1422"/>
              <a:ext cx="18" cy="20"/>
            </a:xfrm>
            <a:custGeom>
              <a:avLst/>
              <a:gdLst>
                <a:gd name="T0" fmla="*/ 9 w 19"/>
                <a:gd name="T1" fmla="*/ 0 h 23"/>
                <a:gd name="T2" fmla="*/ 9 w 19"/>
                <a:gd name="T3" fmla="*/ 0 h 23"/>
                <a:gd name="T4" fmla="*/ 12 w 19"/>
                <a:gd name="T5" fmla="*/ 1 h 23"/>
                <a:gd name="T6" fmla="*/ 13 w 19"/>
                <a:gd name="T7" fmla="*/ 1 h 23"/>
                <a:gd name="T8" fmla="*/ 14 w 19"/>
                <a:gd name="T9" fmla="*/ 2 h 23"/>
                <a:gd name="T10" fmla="*/ 14 w 19"/>
                <a:gd name="T11" fmla="*/ 2 h 23"/>
                <a:gd name="T12" fmla="*/ 15 w 19"/>
                <a:gd name="T13" fmla="*/ 3 h 23"/>
                <a:gd name="T14" fmla="*/ 16 w 19"/>
                <a:gd name="T15" fmla="*/ 3 h 23"/>
                <a:gd name="T16" fmla="*/ 16 w 19"/>
                <a:gd name="T17" fmla="*/ 5 h 23"/>
                <a:gd name="T18" fmla="*/ 17 w 19"/>
                <a:gd name="T19" fmla="*/ 6 h 23"/>
                <a:gd name="T20" fmla="*/ 17 w 19"/>
                <a:gd name="T21" fmla="*/ 7 h 23"/>
                <a:gd name="T22" fmla="*/ 17 w 19"/>
                <a:gd name="T23" fmla="*/ 8 h 23"/>
                <a:gd name="T24" fmla="*/ 17 w 19"/>
                <a:gd name="T25" fmla="*/ 9 h 23"/>
                <a:gd name="T26" fmla="*/ 17 w 19"/>
                <a:gd name="T27" fmla="*/ 10 h 23"/>
                <a:gd name="T28" fmla="*/ 17 w 19"/>
                <a:gd name="T29" fmla="*/ 12 h 23"/>
                <a:gd name="T30" fmla="*/ 17 w 19"/>
                <a:gd name="T31" fmla="*/ 13 h 23"/>
                <a:gd name="T32" fmla="*/ 16 w 19"/>
                <a:gd name="T33" fmla="*/ 14 h 23"/>
                <a:gd name="T34" fmla="*/ 16 w 19"/>
                <a:gd name="T35" fmla="*/ 15 h 23"/>
                <a:gd name="T36" fmla="*/ 15 w 19"/>
                <a:gd name="T37" fmla="*/ 16 h 23"/>
                <a:gd name="T38" fmla="*/ 15 w 19"/>
                <a:gd name="T39" fmla="*/ 17 h 23"/>
                <a:gd name="T40" fmla="*/ 14 w 19"/>
                <a:gd name="T41" fmla="*/ 17 h 23"/>
                <a:gd name="T42" fmla="*/ 13 w 19"/>
                <a:gd name="T43" fmla="*/ 17 h 23"/>
                <a:gd name="T44" fmla="*/ 12 w 19"/>
                <a:gd name="T45" fmla="*/ 18 h 23"/>
                <a:gd name="T46" fmla="*/ 11 w 19"/>
                <a:gd name="T47" fmla="*/ 18 h 23"/>
                <a:gd name="T48" fmla="*/ 9 w 19"/>
                <a:gd name="T49" fmla="*/ 19 h 23"/>
                <a:gd name="T50" fmla="*/ 8 w 19"/>
                <a:gd name="T51" fmla="*/ 19 h 23"/>
                <a:gd name="T52" fmla="*/ 7 w 19"/>
                <a:gd name="T53" fmla="*/ 19 h 23"/>
                <a:gd name="T54" fmla="*/ 6 w 19"/>
                <a:gd name="T55" fmla="*/ 18 h 23"/>
                <a:gd name="T56" fmla="*/ 4 w 19"/>
                <a:gd name="T57" fmla="*/ 18 h 23"/>
                <a:gd name="T58" fmla="*/ 4 w 19"/>
                <a:gd name="T59" fmla="*/ 17 h 23"/>
                <a:gd name="T60" fmla="*/ 3 w 19"/>
                <a:gd name="T61" fmla="*/ 17 h 23"/>
                <a:gd name="T62" fmla="*/ 2 w 19"/>
                <a:gd name="T63" fmla="*/ 17 h 23"/>
                <a:gd name="T64" fmla="*/ 1 w 19"/>
                <a:gd name="T65" fmla="*/ 16 h 23"/>
                <a:gd name="T66" fmla="*/ 1 w 19"/>
                <a:gd name="T67" fmla="*/ 15 h 23"/>
                <a:gd name="T68" fmla="*/ 0 w 19"/>
                <a:gd name="T69" fmla="*/ 14 h 23"/>
                <a:gd name="T70" fmla="*/ 0 w 19"/>
                <a:gd name="T71" fmla="*/ 13 h 23"/>
                <a:gd name="T72" fmla="*/ 0 w 19"/>
                <a:gd name="T73" fmla="*/ 10 h 23"/>
                <a:gd name="T74" fmla="*/ 0 w 19"/>
                <a:gd name="T75" fmla="*/ 10 h 23"/>
                <a:gd name="T76" fmla="*/ 0 w 19"/>
                <a:gd name="T77" fmla="*/ 9 h 23"/>
                <a:gd name="T78" fmla="*/ 0 w 19"/>
                <a:gd name="T79" fmla="*/ 8 h 23"/>
                <a:gd name="T80" fmla="*/ 0 w 19"/>
                <a:gd name="T81" fmla="*/ 6 h 23"/>
                <a:gd name="T82" fmla="*/ 0 w 19"/>
                <a:gd name="T83" fmla="*/ 5 h 23"/>
                <a:gd name="T84" fmla="*/ 1 w 19"/>
                <a:gd name="T85" fmla="*/ 4 h 23"/>
                <a:gd name="T86" fmla="*/ 1 w 19"/>
                <a:gd name="T87" fmla="*/ 3 h 23"/>
                <a:gd name="T88" fmla="*/ 2 w 19"/>
                <a:gd name="T89" fmla="*/ 3 h 23"/>
                <a:gd name="T90" fmla="*/ 2 w 19"/>
                <a:gd name="T91" fmla="*/ 2 h 23"/>
                <a:gd name="T92" fmla="*/ 3 w 19"/>
                <a:gd name="T93" fmla="*/ 2 h 23"/>
                <a:gd name="T94" fmla="*/ 4 w 19"/>
                <a:gd name="T95" fmla="*/ 1 h 23"/>
                <a:gd name="T96" fmla="*/ 5 w 19"/>
                <a:gd name="T97" fmla="*/ 0 h 23"/>
                <a:gd name="T98" fmla="*/ 6 w 19"/>
                <a:gd name="T99" fmla="*/ 0 h 23"/>
                <a:gd name="T100" fmla="*/ 8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FF0000"/>
            </a:solidFill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8" name="Freeform 77"/>
            <p:cNvSpPr>
              <a:spLocks/>
            </p:cNvSpPr>
            <p:nvPr/>
          </p:nvSpPr>
          <p:spPr bwMode="auto">
            <a:xfrm>
              <a:off x="2122" y="1422"/>
              <a:ext cx="18" cy="20"/>
            </a:xfrm>
            <a:custGeom>
              <a:avLst/>
              <a:gdLst>
                <a:gd name="T0" fmla="*/ 8 w 19"/>
                <a:gd name="T1" fmla="*/ 0 h 23"/>
                <a:gd name="T2" fmla="*/ 9 w 19"/>
                <a:gd name="T3" fmla="*/ 0 h 23"/>
                <a:gd name="T4" fmla="*/ 12 w 19"/>
                <a:gd name="T5" fmla="*/ 1 h 23"/>
                <a:gd name="T6" fmla="*/ 13 w 19"/>
                <a:gd name="T7" fmla="*/ 2 h 23"/>
                <a:gd name="T8" fmla="*/ 15 w 19"/>
                <a:gd name="T9" fmla="*/ 3 h 23"/>
                <a:gd name="T10" fmla="*/ 16 w 19"/>
                <a:gd name="T11" fmla="*/ 3 h 23"/>
                <a:gd name="T12" fmla="*/ 16 w 19"/>
                <a:gd name="T13" fmla="*/ 5 h 23"/>
                <a:gd name="T14" fmla="*/ 17 w 19"/>
                <a:gd name="T15" fmla="*/ 7 h 23"/>
                <a:gd name="T16" fmla="*/ 17 w 19"/>
                <a:gd name="T17" fmla="*/ 9 h 23"/>
                <a:gd name="T18" fmla="*/ 17 w 19"/>
                <a:gd name="T19" fmla="*/ 10 h 23"/>
                <a:gd name="T20" fmla="*/ 17 w 19"/>
                <a:gd name="T21" fmla="*/ 13 h 23"/>
                <a:gd name="T22" fmla="*/ 16 w 19"/>
                <a:gd name="T23" fmla="*/ 14 h 23"/>
                <a:gd name="T24" fmla="*/ 15 w 19"/>
                <a:gd name="T25" fmla="*/ 16 h 23"/>
                <a:gd name="T26" fmla="*/ 14 w 19"/>
                <a:gd name="T27" fmla="*/ 17 h 23"/>
                <a:gd name="T28" fmla="*/ 13 w 19"/>
                <a:gd name="T29" fmla="*/ 17 h 23"/>
                <a:gd name="T30" fmla="*/ 12 w 19"/>
                <a:gd name="T31" fmla="*/ 18 h 23"/>
                <a:gd name="T32" fmla="*/ 9 w 19"/>
                <a:gd name="T33" fmla="*/ 18 h 23"/>
                <a:gd name="T34" fmla="*/ 9 w 19"/>
                <a:gd name="T35" fmla="*/ 19 h 23"/>
                <a:gd name="T36" fmla="*/ 7 w 19"/>
                <a:gd name="T37" fmla="*/ 19 h 23"/>
                <a:gd name="T38" fmla="*/ 5 w 19"/>
                <a:gd name="T39" fmla="*/ 18 h 23"/>
                <a:gd name="T40" fmla="*/ 4 w 19"/>
                <a:gd name="T41" fmla="*/ 17 h 23"/>
                <a:gd name="T42" fmla="*/ 3 w 19"/>
                <a:gd name="T43" fmla="*/ 17 h 23"/>
                <a:gd name="T44" fmla="*/ 2 w 19"/>
                <a:gd name="T45" fmla="*/ 16 h 23"/>
                <a:gd name="T46" fmla="*/ 1 w 19"/>
                <a:gd name="T47" fmla="*/ 15 h 23"/>
                <a:gd name="T48" fmla="*/ 0 w 19"/>
                <a:gd name="T49" fmla="*/ 14 h 23"/>
                <a:gd name="T50" fmla="*/ 0 w 19"/>
                <a:gd name="T51" fmla="*/ 12 h 23"/>
                <a:gd name="T52" fmla="*/ 0 w 19"/>
                <a:gd name="T53" fmla="*/ 10 h 23"/>
                <a:gd name="T54" fmla="*/ 0 w 19"/>
                <a:gd name="T55" fmla="*/ 8 h 23"/>
                <a:gd name="T56" fmla="*/ 0 w 19"/>
                <a:gd name="T57" fmla="*/ 6 h 23"/>
                <a:gd name="T58" fmla="*/ 1 w 19"/>
                <a:gd name="T59" fmla="*/ 4 h 23"/>
                <a:gd name="T60" fmla="*/ 1 w 19"/>
                <a:gd name="T61" fmla="*/ 3 h 23"/>
                <a:gd name="T62" fmla="*/ 2 w 19"/>
                <a:gd name="T63" fmla="*/ 2 h 23"/>
                <a:gd name="T64" fmla="*/ 3 w 19"/>
                <a:gd name="T65" fmla="*/ 1 h 23"/>
                <a:gd name="T66" fmla="*/ 5 w 19"/>
                <a:gd name="T67" fmla="*/ 1 h 23"/>
                <a:gd name="T68" fmla="*/ 6 w 19"/>
                <a:gd name="T69" fmla="*/ 0 h 23"/>
                <a:gd name="T70" fmla="*/ 8 w 19"/>
                <a:gd name="T71" fmla="*/ 0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23"/>
                <a:gd name="T110" fmla="*/ 19 w 19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23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09" name="Freeform 78"/>
            <p:cNvSpPr>
              <a:spLocks/>
            </p:cNvSpPr>
            <p:nvPr/>
          </p:nvSpPr>
          <p:spPr bwMode="auto">
            <a:xfrm>
              <a:off x="2025" y="3133"/>
              <a:ext cx="18" cy="20"/>
            </a:xfrm>
            <a:custGeom>
              <a:avLst/>
              <a:gdLst>
                <a:gd name="T0" fmla="*/ 10 w 20"/>
                <a:gd name="T1" fmla="*/ 0 h 23"/>
                <a:gd name="T2" fmla="*/ 11 w 20"/>
                <a:gd name="T3" fmla="*/ 0 h 23"/>
                <a:gd name="T4" fmla="*/ 12 w 20"/>
                <a:gd name="T5" fmla="*/ 1 h 23"/>
                <a:gd name="T6" fmla="*/ 13 w 20"/>
                <a:gd name="T7" fmla="*/ 1 h 23"/>
                <a:gd name="T8" fmla="*/ 13 w 20"/>
                <a:gd name="T9" fmla="*/ 2 h 23"/>
                <a:gd name="T10" fmla="*/ 14 w 20"/>
                <a:gd name="T11" fmla="*/ 2 h 23"/>
                <a:gd name="T12" fmla="*/ 15 w 20"/>
                <a:gd name="T13" fmla="*/ 3 h 23"/>
                <a:gd name="T14" fmla="*/ 15 w 20"/>
                <a:gd name="T15" fmla="*/ 3 h 23"/>
                <a:gd name="T16" fmla="*/ 16 w 20"/>
                <a:gd name="T17" fmla="*/ 5 h 23"/>
                <a:gd name="T18" fmla="*/ 16 w 20"/>
                <a:gd name="T19" fmla="*/ 6 h 23"/>
                <a:gd name="T20" fmla="*/ 17 w 20"/>
                <a:gd name="T21" fmla="*/ 8 h 23"/>
                <a:gd name="T22" fmla="*/ 17 w 20"/>
                <a:gd name="T23" fmla="*/ 9 h 23"/>
                <a:gd name="T24" fmla="*/ 17 w 20"/>
                <a:gd name="T25" fmla="*/ 10 h 23"/>
                <a:gd name="T26" fmla="*/ 17 w 20"/>
                <a:gd name="T27" fmla="*/ 10 h 23"/>
                <a:gd name="T28" fmla="*/ 17 w 20"/>
                <a:gd name="T29" fmla="*/ 12 h 23"/>
                <a:gd name="T30" fmla="*/ 16 w 20"/>
                <a:gd name="T31" fmla="*/ 13 h 23"/>
                <a:gd name="T32" fmla="*/ 16 w 20"/>
                <a:gd name="T33" fmla="*/ 14 h 23"/>
                <a:gd name="T34" fmla="*/ 15 w 20"/>
                <a:gd name="T35" fmla="*/ 15 h 23"/>
                <a:gd name="T36" fmla="*/ 15 w 20"/>
                <a:gd name="T37" fmla="*/ 16 h 23"/>
                <a:gd name="T38" fmla="*/ 14 w 20"/>
                <a:gd name="T39" fmla="*/ 17 h 23"/>
                <a:gd name="T40" fmla="*/ 13 w 20"/>
                <a:gd name="T41" fmla="*/ 17 h 23"/>
                <a:gd name="T42" fmla="*/ 13 w 20"/>
                <a:gd name="T43" fmla="*/ 17 h 23"/>
                <a:gd name="T44" fmla="*/ 12 w 20"/>
                <a:gd name="T45" fmla="*/ 18 h 23"/>
                <a:gd name="T46" fmla="*/ 11 w 20"/>
                <a:gd name="T47" fmla="*/ 18 h 23"/>
                <a:gd name="T48" fmla="*/ 10 w 20"/>
                <a:gd name="T49" fmla="*/ 19 h 23"/>
                <a:gd name="T50" fmla="*/ 8 w 20"/>
                <a:gd name="T51" fmla="*/ 19 h 23"/>
                <a:gd name="T52" fmla="*/ 6 w 20"/>
                <a:gd name="T53" fmla="*/ 19 h 23"/>
                <a:gd name="T54" fmla="*/ 5 w 20"/>
                <a:gd name="T55" fmla="*/ 18 h 23"/>
                <a:gd name="T56" fmla="*/ 5 w 20"/>
                <a:gd name="T57" fmla="*/ 18 h 23"/>
                <a:gd name="T58" fmla="*/ 4 w 20"/>
                <a:gd name="T59" fmla="*/ 17 h 23"/>
                <a:gd name="T60" fmla="*/ 3 w 20"/>
                <a:gd name="T61" fmla="*/ 17 h 23"/>
                <a:gd name="T62" fmla="*/ 3 w 20"/>
                <a:gd name="T63" fmla="*/ 17 h 23"/>
                <a:gd name="T64" fmla="*/ 2 w 20"/>
                <a:gd name="T65" fmla="*/ 16 h 23"/>
                <a:gd name="T66" fmla="*/ 1 w 20"/>
                <a:gd name="T67" fmla="*/ 15 h 23"/>
                <a:gd name="T68" fmla="*/ 1 w 20"/>
                <a:gd name="T69" fmla="*/ 14 h 23"/>
                <a:gd name="T70" fmla="*/ 1 w 20"/>
                <a:gd name="T71" fmla="*/ 13 h 23"/>
                <a:gd name="T72" fmla="*/ 0 w 20"/>
                <a:gd name="T73" fmla="*/ 11 h 23"/>
                <a:gd name="T74" fmla="*/ 0 w 20"/>
                <a:gd name="T75" fmla="*/ 10 h 23"/>
                <a:gd name="T76" fmla="*/ 0 w 20"/>
                <a:gd name="T77" fmla="*/ 10 h 23"/>
                <a:gd name="T78" fmla="*/ 0 w 20"/>
                <a:gd name="T79" fmla="*/ 9 h 23"/>
                <a:gd name="T80" fmla="*/ 0 w 20"/>
                <a:gd name="T81" fmla="*/ 6 h 23"/>
                <a:gd name="T82" fmla="*/ 1 w 20"/>
                <a:gd name="T83" fmla="*/ 5 h 23"/>
                <a:gd name="T84" fmla="*/ 1 w 20"/>
                <a:gd name="T85" fmla="*/ 4 h 23"/>
                <a:gd name="T86" fmla="*/ 2 w 20"/>
                <a:gd name="T87" fmla="*/ 3 h 23"/>
                <a:gd name="T88" fmla="*/ 2 w 20"/>
                <a:gd name="T89" fmla="*/ 3 h 23"/>
                <a:gd name="T90" fmla="*/ 3 w 20"/>
                <a:gd name="T91" fmla="*/ 2 h 23"/>
                <a:gd name="T92" fmla="*/ 4 w 20"/>
                <a:gd name="T93" fmla="*/ 2 h 23"/>
                <a:gd name="T94" fmla="*/ 5 w 20"/>
                <a:gd name="T95" fmla="*/ 1 h 23"/>
                <a:gd name="T96" fmla="*/ 5 w 20"/>
                <a:gd name="T97" fmla="*/ 0 h 23"/>
                <a:gd name="T98" fmla="*/ 6 w 20"/>
                <a:gd name="T99" fmla="*/ 0 h 23"/>
                <a:gd name="T100" fmla="*/ 7 w 20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23"/>
                <a:gd name="T155" fmla="*/ 20 w 20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23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solidFill>
              <a:srgbClr val="FF0000"/>
            </a:solidFill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0" name="Freeform 79"/>
            <p:cNvSpPr>
              <a:spLocks/>
            </p:cNvSpPr>
            <p:nvPr/>
          </p:nvSpPr>
          <p:spPr bwMode="auto">
            <a:xfrm>
              <a:off x="2025" y="3133"/>
              <a:ext cx="18" cy="20"/>
            </a:xfrm>
            <a:custGeom>
              <a:avLst/>
              <a:gdLst>
                <a:gd name="T0" fmla="*/ 8 w 20"/>
                <a:gd name="T1" fmla="*/ 0 h 23"/>
                <a:gd name="T2" fmla="*/ 11 w 20"/>
                <a:gd name="T3" fmla="*/ 0 h 23"/>
                <a:gd name="T4" fmla="*/ 12 w 20"/>
                <a:gd name="T5" fmla="*/ 1 h 23"/>
                <a:gd name="T6" fmla="*/ 13 w 20"/>
                <a:gd name="T7" fmla="*/ 1 h 23"/>
                <a:gd name="T8" fmla="*/ 14 w 20"/>
                <a:gd name="T9" fmla="*/ 2 h 23"/>
                <a:gd name="T10" fmla="*/ 15 w 20"/>
                <a:gd name="T11" fmla="*/ 3 h 23"/>
                <a:gd name="T12" fmla="*/ 15 w 20"/>
                <a:gd name="T13" fmla="*/ 4 h 23"/>
                <a:gd name="T14" fmla="*/ 16 w 20"/>
                <a:gd name="T15" fmla="*/ 5 h 23"/>
                <a:gd name="T16" fmla="*/ 17 w 20"/>
                <a:gd name="T17" fmla="*/ 8 h 23"/>
                <a:gd name="T18" fmla="*/ 17 w 20"/>
                <a:gd name="T19" fmla="*/ 10 h 23"/>
                <a:gd name="T20" fmla="*/ 17 w 20"/>
                <a:gd name="T21" fmla="*/ 11 h 23"/>
                <a:gd name="T22" fmla="*/ 16 w 20"/>
                <a:gd name="T23" fmla="*/ 12 h 23"/>
                <a:gd name="T24" fmla="*/ 16 w 20"/>
                <a:gd name="T25" fmla="*/ 14 h 23"/>
                <a:gd name="T26" fmla="*/ 15 w 20"/>
                <a:gd name="T27" fmla="*/ 15 h 23"/>
                <a:gd name="T28" fmla="*/ 15 w 20"/>
                <a:gd name="T29" fmla="*/ 17 h 23"/>
                <a:gd name="T30" fmla="*/ 14 w 20"/>
                <a:gd name="T31" fmla="*/ 17 h 23"/>
                <a:gd name="T32" fmla="*/ 13 w 20"/>
                <a:gd name="T33" fmla="*/ 18 h 23"/>
                <a:gd name="T34" fmla="*/ 11 w 20"/>
                <a:gd name="T35" fmla="*/ 18 h 23"/>
                <a:gd name="T36" fmla="*/ 10 w 20"/>
                <a:gd name="T37" fmla="*/ 19 h 23"/>
                <a:gd name="T38" fmla="*/ 7 w 20"/>
                <a:gd name="T39" fmla="*/ 19 h 23"/>
                <a:gd name="T40" fmla="*/ 6 w 20"/>
                <a:gd name="T41" fmla="*/ 18 h 23"/>
                <a:gd name="T42" fmla="*/ 5 w 20"/>
                <a:gd name="T43" fmla="*/ 18 h 23"/>
                <a:gd name="T44" fmla="*/ 3 w 20"/>
                <a:gd name="T45" fmla="*/ 17 h 23"/>
                <a:gd name="T46" fmla="*/ 2 w 20"/>
                <a:gd name="T47" fmla="*/ 17 h 23"/>
                <a:gd name="T48" fmla="*/ 2 w 20"/>
                <a:gd name="T49" fmla="*/ 15 h 23"/>
                <a:gd name="T50" fmla="*/ 1 w 20"/>
                <a:gd name="T51" fmla="*/ 14 h 23"/>
                <a:gd name="T52" fmla="*/ 1 w 20"/>
                <a:gd name="T53" fmla="*/ 12 h 23"/>
                <a:gd name="T54" fmla="*/ 0 w 20"/>
                <a:gd name="T55" fmla="*/ 11 h 23"/>
                <a:gd name="T56" fmla="*/ 0 w 20"/>
                <a:gd name="T57" fmla="*/ 10 h 23"/>
                <a:gd name="T58" fmla="*/ 0 w 20"/>
                <a:gd name="T59" fmla="*/ 8 h 23"/>
                <a:gd name="T60" fmla="*/ 1 w 20"/>
                <a:gd name="T61" fmla="*/ 6 h 23"/>
                <a:gd name="T62" fmla="*/ 1 w 20"/>
                <a:gd name="T63" fmla="*/ 4 h 23"/>
                <a:gd name="T64" fmla="*/ 2 w 20"/>
                <a:gd name="T65" fmla="*/ 3 h 23"/>
                <a:gd name="T66" fmla="*/ 3 w 20"/>
                <a:gd name="T67" fmla="*/ 2 h 23"/>
                <a:gd name="T68" fmla="*/ 4 w 20"/>
                <a:gd name="T69" fmla="*/ 1 h 23"/>
                <a:gd name="T70" fmla="*/ 5 w 20"/>
                <a:gd name="T71" fmla="*/ 1 h 23"/>
                <a:gd name="T72" fmla="*/ 6 w 20"/>
                <a:gd name="T73" fmla="*/ 0 h 23"/>
                <a:gd name="T74" fmla="*/ 8 w 20"/>
                <a:gd name="T75" fmla="*/ 0 h 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"/>
                <a:gd name="T115" fmla="*/ 0 h 23"/>
                <a:gd name="T116" fmla="*/ 20 w 20"/>
                <a:gd name="T117" fmla="*/ 23 h 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" h="23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1" name="Freeform 80"/>
            <p:cNvSpPr>
              <a:spLocks/>
            </p:cNvSpPr>
            <p:nvPr/>
          </p:nvSpPr>
          <p:spPr bwMode="auto">
            <a:xfrm>
              <a:off x="2025" y="3178"/>
              <a:ext cx="18" cy="22"/>
            </a:xfrm>
            <a:custGeom>
              <a:avLst/>
              <a:gdLst>
                <a:gd name="T0" fmla="*/ 10 w 20"/>
                <a:gd name="T1" fmla="*/ 0 h 24"/>
                <a:gd name="T2" fmla="*/ 11 w 20"/>
                <a:gd name="T3" fmla="*/ 0 h 24"/>
                <a:gd name="T4" fmla="*/ 12 w 20"/>
                <a:gd name="T5" fmla="*/ 1 h 24"/>
                <a:gd name="T6" fmla="*/ 13 w 20"/>
                <a:gd name="T7" fmla="*/ 1 h 24"/>
                <a:gd name="T8" fmla="*/ 13 w 20"/>
                <a:gd name="T9" fmla="*/ 2 h 24"/>
                <a:gd name="T10" fmla="*/ 14 w 20"/>
                <a:gd name="T11" fmla="*/ 4 h 24"/>
                <a:gd name="T12" fmla="*/ 15 w 20"/>
                <a:gd name="T13" fmla="*/ 5 h 24"/>
                <a:gd name="T14" fmla="*/ 15 w 20"/>
                <a:gd name="T15" fmla="*/ 6 h 24"/>
                <a:gd name="T16" fmla="*/ 16 w 20"/>
                <a:gd name="T17" fmla="*/ 6 h 24"/>
                <a:gd name="T18" fmla="*/ 16 w 20"/>
                <a:gd name="T19" fmla="*/ 7 h 24"/>
                <a:gd name="T20" fmla="*/ 17 w 20"/>
                <a:gd name="T21" fmla="*/ 8 h 24"/>
                <a:gd name="T22" fmla="*/ 17 w 20"/>
                <a:gd name="T23" fmla="*/ 9 h 24"/>
                <a:gd name="T24" fmla="*/ 17 w 20"/>
                <a:gd name="T25" fmla="*/ 10 h 24"/>
                <a:gd name="T26" fmla="*/ 17 w 20"/>
                <a:gd name="T27" fmla="*/ 12 h 24"/>
                <a:gd name="T28" fmla="*/ 17 w 20"/>
                <a:gd name="T29" fmla="*/ 13 h 24"/>
                <a:gd name="T30" fmla="*/ 16 w 20"/>
                <a:gd name="T31" fmla="*/ 14 h 24"/>
                <a:gd name="T32" fmla="*/ 16 w 20"/>
                <a:gd name="T33" fmla="*/ 15 h 24"/>
                <a:gd name="T34" fmla="*/ 15 w 20"/>
                <a:gd name="T35" fmla="*/ 16 h 24"/>
                <a:gd name="T36" fmla="*/ 15 w 20"/>
                <a:gd name="T37" fmla="*/ 17 h 24"/>
                <a:gd name="T38" fmla="*/ 14 w 20"/>
                <a:gd name="T39" fmla="*/ 18 h 24"/>
                <a:gd name="T40" fmla="*/ 13 w 20"/>
                <a:gd name="T41" fmla="*/ 19 h 24"/>
                <a:gd name="T42" fmla="*/ 13 w 20"/>
                <a:gd name="T43" fmla="*/ 20 h 24"/>
                <a:gd name="T44" fmla="*/ 12 w 20"/>
                <a:gd name="T45" fmla="*/ 20 h 24"/>
                <a:gd name="T46" fmla="*/ 11 w 20"/>
                <a:gd name="T47" fmla="*/ 21 h 24"/>
                <a:gd name="T48" fmla="*/ 10 w 20"/>
                <a:gd name="T49" fmla="*/ 21 h 24"/>
                <a:gd name="T50" fmla="*/ 8 w 20"/>
                <a:gd name="T51" fmla="*/ 21 h 24"/>
                <a:gd name="T52" fmla="*/ 6 w 20"/>
                <a:gd name="T53" fmla="*/ 21 h 24"/>
                <a:gd name="T54" fmla="*/ 5 w 20"/>
                <a:gd name="T55" fmla="*/ 21 h 24"/>
                <a:gd name="T56" fmla="*/ 5 w 20"/>
                <a:gd name="T57" fmla="*/ 20 h 24"/>
                <a:gd name="T58" fmla="*/ 4 w 20"/>
                <a:gd name="T59" fmla="*/ 20 h 24"/>
                <a:gd name="T60" fmla="*/ 3 w 20"/>
                <a:gd name="T61" fmla="*/ 19 h 24"/>
                <a:gd name="T62" fmla="*/ 3 w 20"/>
                <a:gd name="T63" fmla="*/ 18 h 24"/>
                <a:gd name="T64" fmla="*/ 2 w 20"/>
                <a:gd name="T65" fmla="*/ 17 h 24"/>
                <a:gd name="T66" fmla="*/ 1 w 20"/>
                <a:gd name="T67" fmla="*/ 16 h 24"/>
                <a:gd name="T68" fmla="*/ 1 w 20"/>
                <a:gd name="T69" fmla="*/ 15 h 24"/>
                <a:gd name="T70" fmla="*/ 1 w 20"/>
                <a:gd name="T71" fmla="*/ 14 h 24"/>
                <a:gd name="T72" fmla="*/ 0 w 20"/>
                <a:gd name="T73" fmla="*/ 13 h 24"/>
                <a:gd name="T74" fmla="*/ 0 w 20"/>
                <a:gd name="T75" fmla="*/ 11 h 24"/>
                <a:gd name="T76" fmla="*/ 0 w 20"/>
                <a:gd name="T77" fmla="*/ 10 h 24"/>
                <a:gd name="T78" fmla="*/ 0 w 20"/>
                <a:gd name="T79" fmla="*/ 9 h 24"/>
                <a:gd name="T80" fmla="*/ 0 w 20"/>
                <a:gd name="T81" fmla="*/ 8 h 24"/>
                <a:gd name="T82" fmla="*/ 1 w 20"/>
                <a:gd name="T83" fmla="*/ 7 h 24"/>
                <a:gd name="T84" fmla="*/ 1 w 20"/>
                <a:gd name="T85" fmla="*/ 6 h 24"/>
                <a:gd name="T86" fmla="*/ 2 w 20"/>
                <a:gd name="T87" fmla="*/ 5 h 24"/>
                <a:gd name="T88" fmla="*/ 2 w 20"/>
                <a:gd name="T89" fmla="*/ 4 h 24"/>
                <a:gd name="T90" fmla="*/ 3 w 20"/>
                <a:gd name="T91" fmla="*/ 4 h 24"/>
                <a:gd name="T92" fmla="*/ 4 w 20"/>
                <a:gd name="T93" fmla="*/ 2 h 24"/>
                <a:gd name="T94" fmla="*/ 5 w 20"/>
                <a:gd name="T95" fmla="*/ 1 h 24"/>
                <a:gd name="T96" fmla="*/ 5 w 20"/>
                <a:gd name="T97" fmla="*/ 1 h 24"/>
                <a:gd name="T98" fmla="*/ 6 w 20"/>
                <a:gd name="T99" fmla="*/ 0 h 24"/>
                <a:gd name="T100" fmla="*/ 7 w 20"/>
                <a:gd name="T101" fmla="*/ 0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"/>
                <a:gd name="T154" fmla="*/ 0 h 24"/>
                <a:gd name="T155" fmla="*/ 20 w 20"/>
                <a:gd name="T156" fmla="*/ 24 h 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" h="24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solidFill>
              <a:srgbClr val="FF0000"/>
            </a:solidFill>
            <a:ln w="254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2" name="Freeform 81"/>
            <p:cNvSpPr>
              <a:spLocks/>
            </p:cNvSpPr>
            <p:nvPr/>
          </p:nvSpPr>
          <p:spPr bwMode="auto">
            <a:xfrm>
              <a:off x="2025" y="3178"/>
              <a:ext cx="18" cy="22"/>
            </a:xfrm>
            <a:custGeom>
              <a:avLst/>
              <a:gdLst>
                <a:gd name="T0" fmla="*/ 8 w 20"/>
                <a:gd name="T1" fmla="*/ 0 h 24"/>
                <a:gd name="T2" fmla="*/ 11 w 20"/>
                <a:gd name="T3" fmla="*/ 0 h 24"/>
                <a:gd name="T4" fmla="*/ 12 w 20"/>
                <a:gd name="T5" fmla="*/ 1 h 24"/>
                <a:gd name="T6" fmla="*/ 13 w 20"/>
                <a:gd name="T7" fmla="*/ 1 h 24"/>
                <a:gd name="T8" fmla="*/ 14 w 20"/>
                <a:gd name="T9" fmla="*/ 2 h 24"/>
                <a:gd name="T10" fmla="*/ 15 w 20"/>
                <a:gd name="T11" fmla="*/ 4 h 24"/>
                <a:gd name="T12" fmla="*/ 15 w 20"/>
                <a:gd name="T13" fmla="*/ 6 h 24"/>
                <a:gd name="T14" fmla="*/ 16 w 20"/>
                <a:gd name="T15" fmla="*/ 6 h 24"/>
                <a:gd name="T16" fmla="*/ 16 w 20"/>
                <a:gd name="T17" fmla="*/ 8 h 24"/>
                <a:gd name="T18" fmla="*/ 17 w 20"/>
                <a:gd name="T19" fmla="*/ 9 h 24"/>
                <a:gd name="T20" fmla="*/ 17 w 20"/>
                <a:gd name="T21" fmla="*/ 11 h 24"/>
                <a:gd name="T22" fmla="*/ 17 w 20"/>
                <a:gd name="T23" fmla="*/ 13 h 24"/>
                <a:gd name="T24" fmla="*/ 16 w 20"/>
                <a:gd name="T25" fmla="*/ 14 h 24"/>
                <a:gd name="T26" fmla="*/ 16 w 20"/>
                <a:gd name="T27" fmla="*/ 16 h 24"/>
                <a:gd name="T28" fmla="*/ 15 w 20"/>
                <a:gd name="T29" fmla="*/ 17 h 24"/>
                <a:gd name="T30" fmla="*/ 14 w 20"/>
                <a:gd name="T31" fmla="*/ 18 h 24"/>
                <a:gd name="T32" fmla="*/ 13 w 20"/>
                <a:gd name="T33" fmla="*/ 19 h 24"/>
                <a:gd name="T34" fmla="*/ 13 w 20"/>
                <a:gd name="T35" fmla="*/ 20 h 24"/>
                <a:gd name="T36" fmla="*/ 12 w 20"/>
                <a:gd name="T37" fmla="*/ 21 h 24"/>
                <a:gd name="T38" fmla="*/ 10 w 20"/>
                <a:gd name="T39" fmla="*/ 21 h 24"/>
                <a:gd name="T40" fmla="*/ 7 w 20"/>
                <a:gd name="T41" fmla="*/ 21 h 24"/>
                <a:gd name="T42" fmla="*/ 5 w 20"/>
                <a:gd name="T43" fmla="*/ 21 h 24"/>
                <a:gd name="T44" fmla="*/ 5 w 20"/>
                <a:gd name="T45" fmla="*/ 20 h 24"/>
                <a:gd name="T46" fmla="*/ 4 w 20"/>
                <a:gd name="T47" fmla="*/ 19 h 24"/>
                <a:gd name="T48" fmla="*/ 3 w 20"/>
                <a:gd name="T49" fmla="*/ 18 h 24"/>
                <a:gd name="T50" fmla="*/ 2 w 20"/>
                <a:gd name="T51" fmla="*/ 17 h 24"/>
                <a:gd name="T52" fmla="*/ 1 w 20"/>
                <a:gd name="T53" fmla="*/ 16 h 24"/>
                <a:gd name="T54" fmla="*/ 1 w 20"/>
                <a:gd name="T55" fmla="*/ 14 h 24"/>
                <a:gd name="T56" fmla="*/ 0 w 20"/>
                <a:gd name="T57" fmla="*/ 13 h 24"/>
                <a:gd name="T58" fmla="*/ 0 w 20"/>
                <a:gd name="T59" fmla="*/ 11 h 24"/>
                <a:gd name="T60" fmla="*/ 0 w 20"/>
                <a:gd name="T61" fmla="*/ 9 h 24"/>
                <a:gd name="T62" fmla="*/ 1 w 20"/>
                <a:gd name="T63" fmla="*/ 8 h 24"/>
                <a:gd name="T64" fmla="*/ 1 w 20"/>
                <a:gd name="T65" fmla="*/ 6 h 24"/>
                <a:gd name="T66" fmla="*/ 2 w 20"/>
                <a:gd name="T67" fmla="*/ 6 h 24"/>
                <a:gd name="T68" fmla="*/ 2 w 20"/>
                <a:gd name="T69" fmla="*/ 4 h 24"/>
                <a:gd name="T70" fmla="*/ 3 w 20"/>
                <a:gd name="T71" fmla="*/ 2 h 24"/>
                <a:gd name="T72" fmla="*/ 4 w 20"/>
                <a:gd name="T73" fmla="*/ 1 h 24"/>
                <a:gd name="T74" fmla="*/ 5 w 20"/>
                <a:gd name="T75" fmla="*/ 1 h 24"/>
                <a:gd name="T76" fmla="*/ 6 w 20"/>
                <a:gd name="T77" fmla="*/ 0 h 24"/>
                <a:gd name="T78" fmla="*/ 8 w 20"/>
                <a:gd name="T79" fmla="*/ 0 h 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"/>
                <a:gd name="T121" fmla="*/ 0 h 24"/>
                <a:gd name="T122" fmla="*/ 20 w 20"/>
                <a:gd name="T123" fmla="*/ 24 h 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" h="24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3" name="Line 82"/>
            <p:cNvSpPr>
              <a:spLocks noChangeShapeType="1"/>
            </p:cNvSpPr>
            <p:nvPr/>
          </p:nvSpPr>
          <p:spPr bwMode="auto">
            <a:xfrm flipH="1" flipV="1">
              <a:off x="757" y="2247"/>
              <a:ext cx="207" cy="2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4" name="Freeform 83"/>
            <p:cNvSpPr>
              <a:spLocks/>
            </p:cNvSpPr>
            <p:nvPr/>
          </p:nvSpPr>
          <p:spPr bwMode="auto">
            <a:xfrm>
              <a:off x="913" y="2398"/>
              <a:ext cx="51" cy="50"/>
            </a:xfrm>
            <a:custGeom>
              <a:avLst/>
              <a:gdLst>
                <a:gd name="T0" fmla="*/ 50 w 57"/>
                <a:gd name="T1" fmla="*/ 49 h 57"/>
                <a:gd name="T2" fmla="*/ 0 w 57"/>
                <a:gd name="T3" fmla="*/ 23 h 57"/>
                <a:gd name="T4" fmla="*/ 20 w 57"/>
                <a:gd name="T5" fmla="*/ 18 h 57"/>
                <a:gd name="T6" fmla="*/ 23 w 57"/>
                <a:gd name="T7" fmla="*/ 0 h 57"/>
                <a:gd name="T8" fmla="*/ 50 w 57"/>
                <a:gd name="T9" fmla="*/ 4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7"/>
                <a:gd name="T17" fmla="*/ 57 w 5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7">
                  <a:moveTo>
                    <a:pt x="56" y="56"/>
                  </a:moveTo>
                  <a:lnTo>
                    <a:pt x="0" y="26"/>
                  </a:lnTo>
                  <a:lnTo>
                    <a:pt x="22" y="21"/>
                  </a:lnTo>
                  <a:lnTo>
                    <a:pt x="26" y="0"/>
                  </a:lnTo>
                  <a:lnTo>
                    <a:pt x="56" y="56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5" name="Freeform 84"/>
            <p:cNvSpPr>
              <a:spLocks/>
            </p:cNvSpPr>
            <p:nvPr/>
          </p:nvSpPr>
          <p:spPr bwMode="auto">
            <a:xfrm>
              <a:off x="757" y="2247"/>
              <a:ext cx="52" cy="50"/>
            </a:xfrm>
            <a:custGeom>
              <a:avLst/>
              <a:gdLst>
                <a:gd name="T0" fmla="*/ 0 w 57"/>
                <a:gd name="T1" fmla="*/ 0 h 57"/>
                <a:gd name="T2" fmla="*/ 51 w 57"/>
                <a:gd name="T3" fmla="*/ 26 h 57"/>
                <a:gd name="T4" fmla="*/ 31 w 57"/>
                <a:gd name="T5" fmla="*/ 30 h 57"/>
                <a:gd name="T6" fmla="*/ 27 w 57"/>
                <a:gd name="T7" fmla="*/ 49 h 57"/>
                <a:gd name="T8" fmla="*/ 0 w 57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7"/>
                <a:gd name="T17" fmla="*/ 57 w 57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7">
                  <a:moveTo>
                    <a:pt x="0" y="0"/>
                  </a:moveTo>
                  <a:lnTo>
                    <a:pt x="56" y="30"/>
                  </a:lnTo>
                  <a:lnTo>
                    <a:pt x="34" y="34"/>
                  </a:lnTo>
                  <a:lnTo>
                    <a:pt x="30" y="5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6" name="Line 85"/>
            <p:cNvSpPr>
              <a:spLocks noChangeShapeType="1"/>
            </p:cNvSpPr>
            <p:nvPr/>
          </p:nvSpPr>
          <p:spPr bwMode="auto">
            <a:xfrm flipV="1">
              <a:off x="2411" y="2241"/>
              <a:ext cx="207" cy="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7" name="Freeform 86"/>
            <p:cNvSpPr>
              <a:spLocks/>
            </p:cNvSpPr>
            <p:nvPr/>
          </p:nvSpPr>
          <p:spPr bwMode="auto">
            <a:xfrm>
              <a:off x="2410" y="2393"/>
              <a:ext cx="52" cy="49"/>
            </a:xfrm>
            <a:custGeom>
              <a:avLst/>
              <a:gdLst>
                <a:gd name="T0" fmla="*/ 0 w 57"/>
                <a:gd name="T1" fmla="*/ 48 h 56"/>
                <a:gd name="T2" fmla="*/ 27 w 57"/>
                <a:gd name="T3" fmla="*/ 0 h 56"/>
                <a:gd name="T4" fmla="*/ 31 w 57"/>
                <a:gd name="T5" fmla="*/ 18 h 56"/>
                <a:gd name="T6" fmla="*/ 51 w 57"/>
                <a:gd name="T7" fmla="*/ 22 h 56"/>
                <a:gd name="T8" fmla="*/ 0 w 57"/>
                <a:gd name="T9" fmla="*/ 4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6"/>
                <a:gd name="T17" fmla="*/ 57 w 57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6">
                  <a:moveTo>
                    <a:pt x="0" y="55"/>
                  </a:moveTo>
                  <a:lnTo>
                    <a:pt x="30" y="0"/>
                  </a:lnTo>
                  <a:lnTo>
                    <a:pt x="34" y="21"/>
                  </a:lnTo>
                  <a:lnTo>
                    <a:pt x="56" y="25"/>
                  </a:lnTo>
                  <a:lnTo>
                    <a:pt x="0" y="55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8" name="Freeform 87"/>
            <p:cNvSpPr>
              <a:spLocks/>
            </p:cNvSpPr>
            <p:nvPr/>
          </p:nvSpPr>
          <p:spPr bwMode="auto">
            <a:xfrm>
              <a:off x="2567" y="2241"/>
              <a:ext cx="52" cy="49"/>
            </a:xfrm>
            <a:custGeom>
              <a:avLst/>
              <a:gdLst>
                <a:gd name="T0" fmla="*/ 51 w 57"/>
                <a:gd name="T1" fmla="*/ 0 h 55"/>
                <a:gd name="T2" fmla="*/ 24 w 57"/>
                <a:gd name="T3" fmla="*/ 48 h 55"/>
                <a:gd name="T4" fmla="*/ 20 w 57"/>
                <a:gd name="T5" fmla="*/ 29 h 55"/>
                <a:gd name="T6" fmla="*/ 0 w 57"/>
                <a:gd name="T7" fmla="*/ 26 h 55"/>
                <a:gd name="T8" fmla="*/ 51 w 57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5"/>
                <a:gd name="T17" fmla="*/ 57 w 5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5">
                  <a:moveTo>
                    <a:pt x="56" y="0"/>
                  </a:moveTo>
                  <a:lnTo>
                    <a:pt x="26" y="54"/>
                  </a:lnTo>
                  <a:lnTo>
                    <a:pt x="22" y="33"/>
                  </a:lnTo>
                  <a:lnTo>
                    <a:pt x="0" y="29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19" name="Line 88"/>
            <p:cNvSpPr>
              <a:spLocks noChangeShapeType="1"/>
            </p:cNvSpPr>
            <p:nvPr/>
          </p:nvSpPr>
          <p:spPr bwMode="auto">
            <a:xfrm>
              <a:off x="1587" y="3377"/>
              <a:ext cx="29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0" name="Freeform 89"/>
            <p:cNvSpPr>
              <a:spLocks/>
            </p:cNvSpPr>
            <p:nvPr/>
          </p:nvSpPr>
          <p:spPr bwMode="auto">
            <a:xfrm>
              <a:off x="1587" y="3359"/>
              <a:ext cx="56" cy="34"/>
            </a:xfrm>
            <a:custGeom>
              <a:avLst/>
              <a:gdLst>
                <a:gd name="T0" fmla="*/ 0 w 61"/>
                <a:gd name="T1" fmla="*/ 17 h 38"/>
                <a:gd name="T2" fmla="*/ 55 w 61"/>
                <a:gd name="T3" fmla="*/ 0 h 38"/>
                <a:gd name="T4" fmla="*/ 44 w 61"/>
                <a:gd name="T5" fmla="*/ 17 h 38"/>
                <a:gd name="T6" fmla="*/ 55 w 61"/>
                <a:gd name="T7" fmla="*/ 33 h 38"/>
                <a:gd name="T8" fmla="*/ 0 w 61"/>
                <a:gd name="T9" fmla="*/ 1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38"/>
                <a:gd name="T17" fmla="*/ 61 w 6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38">
                  <a:moveTo>
                    <a:pt x="0" y="19"/>
                  </a:moveTo>
                  <a:lnTo>
                    <a:pt x="60" y="0"/>
                  </a:lnTo>
                  <a:lnTo>
                    <a:pt x="48" y="19"/>
                  </a:lnTo>
                  <a:lnTo>
                    <a:pt x="60" y="37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1" name="Freeform 90"/>
            <p:cNvSpPr>
              <a:spLocks/>
            </p:cNvSpPr>
            <p:nvPr/>
          </p:nvSpPr>
          <p:spPr bwMode="auto">
            <a:xfrm>
              <a:off x="1825" y="3359"/>
              <a:ext cx="56" cy="34"/>
            </a:xfrm>
            <a:custGeom>
              <a:avLst/>
              <a:gdLst>
                <a:gd name="T0" fmla="*/ 55 w 62"/>
                <a:gd name="T1" fmla="*/ 17 h 38"/>
                <a:gd name="T2" fmla="*/ 0 w 62"/>
                <a:gd name="T3" fmla="*/ 33 h 38"/>
                <a:gd name="T4" fmla="*/ 12 w 62"/>
                <a:gd name="T5" fmla="*/ 17 h 38"/>
                <a:gd name="T6" fmla="*/ 0 w 62"/>
                <a:gd name="T7" fmla="*/ 0 h 38"/>
                <a:gd name="T8" fmla="*/ 55 w 62"/>
                <a:gd name="T9" fmla="*/ 1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8"/>
                <a:gd name="T17" fmla="*/ 62 w 6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8">
                  <a:moveTo>
                    <a:pt x="61" y="19"/>
                  </a:moveTo>
                  <a:lnTo>
                    <a:pt x="0" y="37"/>
                  </a:lnTo>
                  <a:lnTo>
                    <a:pt x="13" y="19"/>
                  </a:lnTo>
                  <a:lnTo>
                    <a:pt x="0" y="0"/>
                  </a:lnTo>
                  <a:lnTo>
                    <a:pt x="61" y="1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2" name="Line 91"/>
            <p:cNvSpPr>
              <a:spLocks noChangeShapeType="1"/>
            </p:cNvSpPr>
            <p:nvPr/>
          </p:nvSpPr>
          <p:spPr bwMode="auto">
            <a:xfrm>
              <a:off x="2236" y="1633"/>
              <a:ext cx="29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3" name="Freeform 92"/>
            <p:cNvSpPr>
              <a:spLocks/>
            </p:cNvSpPr>
            <p:nvPr/>
          </p:nvSpPr>
          <p:spPr bwMode="auto">
            <a:xfrm>
              <a:off x="2235" y="1617"/>
              <a:ext cx="56" cy="32"/>
            </a:xfrm>
            <a:custGeom>
              <a:avLst/>
              <a:gdLst>
                <a:gd name="T0" fmla="*/ 0 w 62"/>
                <a:gd name="T1" fmla="*/ 16 h 37"/>
                <a:gd name="T2" fmla="*/ 55 w 62"/>
                <a:gd name="T3" fmla="*/ 0 h 37"/>
                <a:gd name="T4" fmla="*/ 43 w 62"/>
                <a:gd name="T5" fmla="*/ 16 h 37"/>
                <a:gd name="T6" fmla="*/ 55 w 62"/>
                <a:gd name="T7" fmla="*/ 31 h 37"/>
                <a:gd name="T8" fmla="*/ 0 w 62"/>
                <a:gd name="T9" fmla="*/ 1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7"/>
                <a:gd name="T17" fmla="*/ 62 w 62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7">
                  <a:moveTo>
                    <a:pt x="0" y="18"/>
                  </a:moveTo>
                  <a:lnTo>
                    <a:pt x="61" y="0"/>
                  </a:lnTo>
                  <a:lnTo>
                    <a:pt x="48" y="18"/>
                  </a:lnTo>
                  <a:lnTo>
                    <a:pt x="61" y="36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4" name="Freeform 93"/>
            <p:cNvSpPr>
              <a:spLocks/>
            </p:cNvSpPr>
            <p:nvPr/>
          </p:nvSpPr>
          <p:spPr bwMode="auto">
            <a:xfrm>
              <a:off x="2473" y="1617"/>
              <a:ext cx="54" cy="32"/>
            </a:xfrm>
            <a:custGeom>
              <a:avLst/>
              <a:gdLst>
                <a:gd name="T0" fmla="*/ 53 w 60"/>
                <a:gd name="T1" fmla="*/ 16 h 37"/>
                <a:gd name="T2" fmla="*/ 0 w 60"/>
                <a:gd name="T3" fmla="*/ 31 h 37"/>
                <a:gd name="T4" fmla="*/ 10 w 60"/>
                <a:gd name="T5" fmla="*/ 16 h 37"/>
                <a:gd name="T6" fmla="*/ 0 w 60"/>
                <a:gd name="T7" fmla="*/ 0 h 37"/>
                <a:gd name="T8" fmla="*/ 53 w 60"/>
                <a:gd name="T9" fmla="*/ 1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37"/>
                <a:gd name="T17" fmla="*/ 60 w 6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37">
                  <a:moveTo>
                    <a:pt x="59" y="18"/>
                  </a:moveTo>
                  <a:lnTo>
                    <a:pt x="0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59" y="18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5" name="Line 94"/>
            <p:cNvSpPr>
              <a:spLocks noChangeShapeType="1"/>
            </p:cNvSpPr>
            <p:nvPr/>
          </p:nvSpPr>
          <p:spPr bwMode="auto">
            <a:xfrm>
              <a:off x="1078" y="1604"/>
              <a:ext cx="29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6" name="Freeform 95"/>
            <p:cNvSpPr>
              <a:spLocks/>
            </p:cNvSpPr>
            <p:nvPr/>
          </p:nvSpPr>
          <p:spPr bwMode="auto">
            <a:xfrm>
              <a:off x="1077" y="1586"/>
              <a:ext cx="56" cy="33"/>
            </a:xfrm>
            <a:custGeom>
              <a:avLst/>
              <a:gdLst>
                <a:gd name="T0" fmla="*/ 0 w 62"/>
                <a:gd name="T1" fmla="*/ 17 h 38"/>
                <a:gd name="T2" fmla="*/ 55 w 62"/>
                <a:gd name="T3" fmla="*/ 0 h 38"/>
                <a:gd name="T4" fmla="*/ 44 w 62"/>
                <a:gd name="T5" fmla="*/ 17 h 38"/>
                <a:gd name="T6" fmla="*/ 55 w 62"/>
                <a:gd name="T7" fmla="*/ 32 h 38"/>
                <a:gd name="T8" fmla="*/ 0 w 62"/>
                <a:gd name="T9" fmla="*/ 1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8"/>
                <a:gd name="T17" fmla="*/ 62 w 6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8">
                  <a:moveTo>
                    <a:pt x="0" y="19"/>
                  </a:moveTo>
                  <a:lnTo>
                    <a:pt x="61" y="0"/>
                  </a:lnTo>
                  <a:lnTo>
                    <a:pt x="49" y="19"/>
                  </a:lnTo>
                  <a:lnTo>
                    <a:pt x="61" y="37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7" name="Freeform 96"/>
            <p:cNvSpPr>
              <a:spLocks/>
            </p:cNvSpPr>
            <p:nvPr/>
          </p:nvSpPr>
          <p:spPr bwMode="auto">
            <a:xfrm>
              <a:off x="1315" y="1586"/>
              <a:ext cx="55" cy="33"/>
            </a:xfrm>
            <a:custGeom>
              <a:avLst/>
              <a:gdLst>
                <a:gd name="T0" fmla="*/ 54 w 61"/>
                <a:gd name="T1" fmla="*/ 17 h 38"/>
                <a:gd name="T2" fmla="*/ 0 w 61"/>
                <a:gd name="T3" fmla="*/ 32 h 38"/>
                <a:gd name="T4" fmla="*/ 10 w 61"/>
                <a:gd name="T5" fmla="*/ 17 h 38"/>
                <a:gd name="T6" fmla="*/ 0 w 61"/>
                <a:gd name="T7" fmla="*/ 0 h 38"/>
                <a:gd name="T8" fmla="*/ 54 w 61"/>
                <a:gd name="T9" fmla="*/ 1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38"/>
                <a:gd name="T17" fmla="*/ 61 w 6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38">
                  <a:moveTo>
                    <a:pt x="60" y="19"/>
                  </a:moveTo>
                  <a:lnTo>
                    <a:pt x="0" y="37"/>
                  </a:lnTo>
                  <a:lnTo>
                    <a:pt x="11" y="19"/>
                  </a:lnTo>
                  <a:lnTo>
                    <a:pt x="0" y="0"/>
                  </a:lnTo>
                  <a:lnTo>
                    <a:pt x="60" y="1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28" name="Rectangle 97"/>
            <p:cNvSpPr>
              <a:spLocks noChangeArrowheads="1"/>
            </p:cNvSpPr>
            <p:nvPr/>
          </p:nvSpPr>
          <p:spPr bwMode="auto">
            <a:xfrm>
              <a:off x="1008" y="2609"/>
              <a:ext cx="27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500">
                  <a:solidFill>
                    <a:srgbClr val="000000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120929" name="Rectangle 98"/>
            <p:cNvSpPr>
              <a:spLocks noChangeArrowheads="1"/>
            </p:cNvSpPr>
            <p:nvPr/>
          </p:nvSpPr>
          <p:spPr bwMode="auto">
            <a:xfrm>
              <a:off x="1022" y="3749"/>
              <a:ext cx="2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20930" name="Rectangle 99"/>
            <p:cNvSpPr>
              <a:spLocks noChangeArrowheads="1"/>
            </p:cNvSpPr>
            <p:nvPr/>
          </p:nvSpPr>
          <p:spPr bwMode="auto">
            <a:xfrm>
              <a:off x="1138" y="3749"/>
              <a:ext cx="24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0931" name="Rectangle 100"/>
            <p:cNvSpPr>
              <a:spLocks noChangeArrowheads="1"/>
            </p:cNvSpPr>
            <p:nvPr/>
          </p:nvSpPr>
          <p:spPr bwMode="auto">
            <a:xfrm>
              <a:off x="1254" y="3809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0932" name="Line 101"/>
            <p:cNvSpPr>
              <a:spLocks noChangeShapeType="1"/>
            </p:cNvSpPr>
            <p:nvPr/>
          </p:nvSpPr>
          <p:spPr bwMode="auto">
            <a:xfrm flipH="1">
              <a:off x="866" y="3019"/>
              <a:ext cx="261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33" name="Line 102"/>
            <p:cNvSpPr>
              <a:spLocks noChangeShapeType="1"/>
            </p:cNvSpPr>
            <p:nvPr/>
          </p:nvSpPr>
          <p:spPr bwMode="auto">
            <a:xfrm flipH="1">
              <a:off x="918" y="3074"/>
              <a:ext cx="203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34" name="Line 103"/>
            <p:cNvSpPr>
              <a:spLocks noChangeShapeType="1"/>
            </p:cNvSpPr>
            <p:nvPr/>
          </p:nvSpPr>
          <p:spPr bwMode="auto">
            <a:xfrm flipH="1" flipV="1">
              <a:off x="1127" y="3019"/>
              <a:ext cx="262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35" name="Line 104"/>
            <p:cNvSpPr>
              <a:spLocks noChangeShapeType="1"/>
            </p:cNvSpPr>
            <p:nvPr/>
          </p:nvSpPr>
          <p:spPr bwMode="auto">
            <a:xfrm flipV="1">
              <a:off x="1389" y="3165"/>
              <a:ext cx="0" cy="2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36" name="Line 105"/>
            <p:cNvSpPr>
              <a:spLocks noChangeShapeType="1"/>
            </p:cNvSpPr>
            <p:nvPr/>
          </p:nvSpPr>
          <p:spPr bwMode="auto">
            <a:xfrm flipV="1">
              <a:off x="1344" y="3199"/>
              <a:ext cx="0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37" name="Line 106"/>
            <p:cNvSpPr>
              <a:spLocks noChangeShapeType="1"/>
            </p:cNvSpPr>
            <p:nvPr/>
          </p:nvSpPr>
          <p:spPr bwMode="auto">
            <a:xfrm flipV="1">
              <a:off x="1127" y="3459"/>
              <a:ext cx="262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38" name="Line 107"/>
            <p:cNvSpPr>
              <a:spLocks noChangeShapeType="1"/>
            </p:cNvSpPr>
            <p:nvPr/>
          </p:nvSpPr>
          <p:spPr bwMode="auto">
            <a:xfrm>
              <a:off x="866" y="3459"/>
              <a:ext cx="261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39" name="Line 108"/>
            <p:cNvSpPr>
              <a:spLocks noChangeShapeType="1"/>
            </p:cNvSpPr>
            <p:nvPr/>
          </p:nvSpPr>
          <p:spPr bwMode="auto">
            <a:xfrm>
              <a:off x="918" y="3437"/>
              <a:ext cx="203" cy="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40" name="Line 109"/>
            <p:cNvSpPr>
              <a:spLocks noChangeShapeType="1"/>
            </p:cNvSpPr>
            <p:nvPr/>
          </p:nvSpPr>
          <p:spPr bwMode="auto">
            <a:xfrm>
              <a:off x="866" y="3165"/>
              <a:ext cx="0" cy="2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41" name="Line 110"/>
            <p:cNvSpPr>
              <a:spLocks noChangeShapeType="1"/>
            </p:cNvSpPr>
            <p:nvPr/>
          </p:nvSpPr>
          <p:spPr bwMode="auto">
            <a:xfrm flipV="1">
              <a:off x="1127" y="2815"/>
              <a:ext cx="0" cy="2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42" name="Line 111"/>
            <p:cNvSpPr>
              <a:spLocks noChangeShapeType="1"/>
            </p:cNvSpPr>
            <p:nvPr/>
          </p:nvSpPr>
          <p:spPr bwMode="auto">
            <a:xfrm>
              <a:off x="1127" y="3605"/>
              <a:ext cx="0" cy="1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43" name="Rectangle 112"/>
            <p:cNvSpPr>
              <a:spLocks noChangeArrowheads="1"/>
            </p:cNvSpPr>
            <p:nvPr/>
          </p:nvSpPr>
          <p:spPr bwMode="auto">
            <a:xfrm>
              <a:off x="2255" y="2620"/>
              <a:ext cx="27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500">
                  <a:solidFill>
                    <a:srgbClr val="000000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120944" name="Rectangle 113"/>
            <p:cNvSpPr>
              <a:spLocks noChangeArrowheads="1"/>
            </p:cNvSpPr>
            <p:nvPr/>
          </p:nvSpPr>
          <p:spPr bwMode="auto">
            <a:xfrm>
              <a:off x="2269" y="3761"/>
              <a:ext cx="2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20945" name="Rectangle 114"/>
            <p:cNvSpPr>
              <a:spLocks noChangeArrowheads="1"/>
            </p:cNvSpPr>
            <p:nvPr/>
          </p:nvSpPr>
          <p:spPr bwMode="auto">
            <a:xfrm>
              <a:off x="2385" y="3761"/>
              <a:ext cx="24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0946" name="Rectangle 115"/>
            <p:cNvSpPr>
              <a:spLocks noChangeArrowheads="1"/>
            </p:cNvSpPr>
            <p:nvPr/>
          </p:nvSpPr>
          <p:spPr bwMode="auto">
            <a:xfrm>
              <a:off x="2501" y="3821"/>
              <a:ext cx="1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0947" name="Line 116"/>
            <p:cNvSpPr>
              <a:spLocks noChangeShapeType="1"/>
            </p:cNvSpPr>
            <p:nvPr/>
          </p:nvSpPr>
          <p:spPr bwMode="auto">
            <a:xfrm flipH="1">
              <a:off x="2113" y="3031"/>
              <a:ext cx="262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48" name="Line 117"/>
            <p:cNvSpPr>
              <a:spLocks noChangeShapeType="1"/>
            </p:cNvSpPr>
            <p:nvPr/>
          </p:nvSpPr>
          <p:spPr bwMode="auto">
            <a:xfrm flipH="1" flipV="1">
              <a:off x="2375" y="3031"/>
              <a:ext cx="261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49" name="Line 118"/>
            <p:cNvSpPr>
              <a:spLocks noChangeShapeType="1"/>
            </p:cNvSpPr>
            <p:nvPr/>
          </p:nvSpPr>
          <p:spPr bwMode="auto">
            <a:xfrm flipV="1">
              <a:off x="2659" y="3177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0" name="Line 119"/>
            <p:cNvSpPr>
              <a:spLocks noChangeShapeType="1"/>
            </p:cNvSpPr>
            <p:nvPr/>
          </p:nvSpPr>
          <p:spPr bwMode="auto">
            <a:xfrm flipV="1">
              <a:off x="2614" y="3177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1" name="Line 120"/>
            <p:cNvSpPr>
              <a:spLocks noChangeShapeType="1"/>
            </p:cNvSpPr>
            <p:nvPr/>
          </p:nvSpPr>
          <p:spPr bwMode="auto">
            <a:xfrm flipV="1">
              <a:off x="2375" y="3469"/>
              <a:ext cx="261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2" name="Line 121"/>
            <p:cNvSpPr>
              <a:spLocks noChangeShapeType="1"/>
            </p:cNvSpPr>
            <p:nvPr/>
          </p:nvSpPr>
          <p:spPr bwMode="auto">
            <a:xfrm>
              <a:off x="2101" y="3489"/>
              <a:ext cx="262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3" name="Line 122"/>
            <p:cNvSpPr>
              <a:spLocks noChangeShapeType="1"/>
            </p:cNvSpPr>
            <p:nvPr/>
          </p:nvSpPr>
          <p:spPr bwMode="auto">
            <a:xfrm>
              <a:off x="2123" y="3451"/>
              <a:ext cx="262" cy="1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4" name="Line 123"/>
            <p:cNvSpPr>
              <a:spLocks noChangeShapeType="1"/>
            </p:cNvSpPr>
            <p:nvPr/>
          </p:nvSpPr>
          <p:spPr bwMode="auto">
            <a:xfrm>
              <a:off x="2113" y="3177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5" name="Line 124"/>
            <p:cNvSpPr>
              <a:spLocks noChangeShapeType="1"/>
            </p:cNvSpPr>
            <p:nvPr/>
          </p:nvSpPr>
          <p:spPr bwMode="auto">
            <a:xfrm flipV="1">
              <a:off x="2397" y="2826"/>
              <a:ext cx="0" cy="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6" name="Line 125"/>
            <p:cNvSpPr>
              <a:spLocks noChangeShapeType="1"/>
            </p:cNvSpPr>
            <p:nvPr/>
          </p:nvSpPr>
          <p:spPr bwMode="auto">
            <a:xfrm flipV="1">
              <a:off x="2352" y="2826"/>
              <a:ext cx="0" cy="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7" name="Line 126"/>
            <p:cNvSpPr>
              <a:spLocks noChangeShapeType="1"/>
            </p:cNvSpPr>
            <p:nvPr/>
          </p:nvSpPr>
          <p:spPr bwMode="auto">
            <a:xfrm>
              <a:off x="2375" y="3616"/>
              <a:ext cx="0" cy="1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58" name="Rectangle 127"/>
            <p:cNvSpPr>
              <a:spLocks noChangeArrowheads="1"/>
            </p:cNvSpPr>
            <p:nvPr/>
          </p:nvSpPr>
          <p:spPr bwMode="auto">
            <a:xfrm>
              <a:off x="2899" y="852"/>
              <a:ext cx="27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500">
                  <a:solidFill>
                    <a:srgbClr val="000000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120959" name="Rectangle 128"/>
            <p:cNvSpPr>
              <a:spLocks noChangeArrowheads="1"/>
            </p:cNvSpPr>
            <p:nvPr/>
          </p:nvSpPr>
          <p:spPr bwMode="auto">
            <a:xfrm>
              <a:off x="2914" y="1988"/>
              <a:ext cx="2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20960" name="Rectangle 129"/>
            <p:cNvSpPr>
              <a:spLocks noChangeArrowheads="1"/>
            </p:cNvSpPr>
            <p:nvPr/>
          </p:nvSpPr>
          <p:spPr bwMode="auto">
            <a:xfrm>
              <a:off x="2714" y="2133"/>
              <a:ext cx="24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0961" name="Rectangle 130"/>
            <p:cNvSpPr>
              <a:spLocks noChangeArrowheads="1"/>
            </p:cNvSpPr>
            <p:nvPr/>
          </p:nvSpPr>
          <p:spPr bwMode="auto">
            <a:xfrm>
              <a:off x="3120" y="2112"/>
              <a:ext cx="24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0962" name="Line 131"/>
            <p:cNvSpPr>
              <a:spLocks noChangeShapeType="1"/>
            </p:cNvSpPr>
            <p:nvPr/>
          </p:nvSpPr>
          <p:spPr bwMode="auto">
            <a:xfrm flipH="1">
              <a:off x="2758" y="1262"/>
              <a:ext cx="262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63" name="Line 132"/>
            <p:cNvSpPr>
              <a:spLocks noChangeShapeType="1"/>
            </p:cNvSpPr>
            <p:nvPr/>
          </p:nvSpPr>
          <p:spPr bwMode="auto">
            <a:xfrm flipH="1" flipV="1">
              <a:off x="3020" y="1262"/>
              <a:ext cx="262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64" name="Line 133"/>
            <p:cNvSpPr>
              <a:spLocks noChangeShapeType="1"/>
            </p:cNvSpPr>
            <p:nvPr/>
          </p:nvSpPr>
          <p:spPr bwMode="auto">
            <a:xfrm flipV="1">
              <a:off x="3304" y="1409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65" name="Line 134"/>
            <p:cNvSpPr>
              <a:spLocks noChangeShapeType="1"/>
            </p:cNvSpPr>
            <p:nvPr/>
          </p:nvSpPr>
          <p:spPr bwMode="auto">
            <a:xfrm flipV="1">
              <a:off x="3259" y="1409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66" name="Line 135"/>
            <p:cNvSpPr>
              <a:spLocks noChangeShapeType="1"/>
            </p:cNvSpPr>
            <p:nvPr/>
          </p:nvSpPr>
          <p:spPr bwMode="auto">
            <a:xfrm flipV="1">
              <a:off x="3020" y="1701"/>
              <a:ext cx="262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67" name="Line 136"/>
            <p:cNvSpPr>
              <a:spLocks noChangeShapeType="1"/>
            </p:cNvSpPr>
            <p:nvPr/>
          </p:nvSpPr>
          <p:spPr bwMode="auto">
            <a:xfrm>
              <a:off x="2758" y="1701"/>
              <a:ext cx="262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68" name="Line 137"/>
            <p:cNvSpPr>
              <a:spLocks noChangeShapeType="1"/>
            </p:cNvSpPr>
            <p:nvPr/>
          </p:nvSpPr>
          <p:spPr bwMode="auto">
            <a:xfrm>
              <a:off x="2735" y="1409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69" name="Line 138"/>
            <p:cNvSpPr>
              <a:spLocks noChangeShapeType="1"/>
            </p:cNvSpPr>
            <p:nvPr/>
          </p:nvSpPr>
          <p:spPr bwMode="auto">
            <a:xfrm>
              <a:off x="2781" y="1409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70" name="Line 139"/>
            <p:cNvSpPr>
              <a:spLocks noChangeShapeType="1"/>
            </p:cNvSpPr>
            <p:nvPr/>
          </p:nvSpPr>
          <p:spPr bwMode="auto">
            <a:xfrm flipV="1">
              <a:off x="3042" y="1057"/>
              <a:ext cx="0" cy="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71" name="Line 140"/>
            <p:cNvSpPr>
              <a:spLocks noChangeShapeType="1"/>
            </p:cNvSpPr>
            <p:nvPr/>
          </p:nvSpPr>
          <p:spPr bwMode="auto">
            <a:xfrm flipV="1">
              <a:off x="2997" y="1057"/>
              <a:ext cx="0" cy="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72" name="Line 141"/>
            <p:cNvSpPr>
              <a:spLocks noChangeShapeType="1"/>
            </p:cNvSpPr>
            <p:nvPr/>
          </p:nvSpPr>
          <p:spPr bwMode="auto">
            <a:xfrm>
              <a:off x="3020" y="1848"/>
              <a:ext cx="0" cy="1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73" name="Line 142"/>
            <p:cNvSpPr>
              <a:spLocks noChangeShapeType="1"/>
            </p:cNvSpPr>
            <p:nvPr/>
          </p:nvSpPr>
          <p:spPr bwMode="auto">
            <a:xfrm flipH="1">
              <a:off x="2884" y="2150"/>
              <a:ext cx="63" cy="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74" name="Line 143"/>
            <p:cNvSpPr>
              <a:spLocks noChangeShapeType="1"/>
            </p:cNvSpPr>
            <p:nvPr/>
          </p:nvSpPr>
          <p:spPr bwMode="auto">
            <a:xfrm>
              <a:off x="3092" y="2161"/>
              <a:ext cx="79" cy="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75" name="Line 144"/>
            <p:cNvSpPr>
              <a:spLocks noChangeShapeType="1"/>
            </p:cNvSpPr>
            <p:nvPr/>
          </p:nvSpPr>
          <p:spPr bwMode="auto">
            <a:xfrm>
              <a:off x="3112" y="2129"/>
              <a:ext cx="78" cy="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76" name="Rectangle 145"/>
            <p:cNvSpPr>
              <a:spLocks noChangeArrowheads="1"/>
            </p:cNvSpPr>
            <p:nvPr/>
          </p:nvSpPr>
          <p:spPr bwMode="auto">
            <a:xfrm>
              <a:off x="1664" y="824"/>
              <a:ext cx="27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500">
                  <a:solidFill>
                    <a:srgbClr val="000000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120977" name="Rectangle 146"/>
            <p:cNvSpPr>
              <a:spLocks noChangeArrowheads="1"/>
            </p:cNvSpPr>
            <p:nvPr/>
          </p:nvSpPr>
          <p:spPr bwMode="auto">
            <a:xfrm>
              <a:off x="1679" y="1964"/>
              <a:ext cx="2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20978" name="Rectangle 147"/>
            <p:cNvSpPr>
              <a:spLocks noChangeArrowheads="1"/>
            </p:cNvSpPr>
            <p:nvPr/>
          </p:nvSpPr>
          <p:spPr bwMode="auto">
            <a:xfrm>
              <a:off x="1795" y="1964"/>
              <a:ext cx="24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0979" name="Rectangle 148"/>
            <p:cNvSpPr>
              <a:spLocks noChangeArrowheads="1"/>
            </p:cNvSpPr>
            <p:nvPr/>
          </p:nvSpPr>
          <p:spPr bwMode="auto">
            <a:xfrm>
              <a:off x="1912" y="202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0980" name="Line 149"/>
            <p:cNvSpPr>
              <a:spLocks noChangeShapeType="1"/>
            </p:cNvSpPr>
            <p:nvPr/>
          </p:nvSpPr>
          <p:spPr bwMode="auto">
            <a:xfrm flipH="1">
              <a:off x="1523" y="1234"/>
              <a:ext cx="262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1" name="Line 150"/>
            <p:cNvSpPr>
              <a:spLocks noChangeShapeType="1"/>
            </p:cNvSpPr>
            <p:nvPr/>
          </p:nvSpPr>
          <p:spPr bwMode="auto">
            <a:xfrm flipH="1" flipV="1">
              <a:off x="1785" y="1234"/>
              <a:ext cx="261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2" name="Line 151"/>
            <p:cNvSpPr>
              <a:spLocks noChangeShapeType="1"/>
            </p:cNvSpPr>
            <p:nvPr/>
          </p:nvSpPr>
          <p:spPr bwMode="auto">
            <a:xfrm flipV="1">
              <a:off x="2046" y="1381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3" name="Line 152"/>
            <p:cNvSpPr>
              <a:spLocks noChangeShapeType="1"/>
            </p:cNvSpPr>
            <p:nvPr/>
          </p:nvSpPr>
          <p:spPr bwMode="auto">
            <a:xfrm flipV="1">
              <a:off x="1797" y="1693"/>
              <a:ext cx="261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4" name="Line 153"/>
            <p:cNvSpPr>
              <a:spLocks noChangeShapeType="1"/>
            </p:cNvSpPr>
            <p:nvPr/>
          </p:nvSpPr>
          <p:spPr bwMode="auto">
            <a:xfrm flipV="1">
              <a:off x="1774" y="1654"/>
              <a:ext cx="262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5" name="Line 154"/>
            <p:cNvSpPr>
              <a:spLocks noChangeShapeType="1"/>
            </p:cNvSpPr>
            <p:nvPr/>
          </p:nvSpPr>
          <p:spPr bwMode="auto">
            <a:xfrm>
              <a:off x="1523" y="1673"/>
              <a:ext cx="262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6" name="Line 155"/>
            <p:cNvSpPr>
              <a:spLocks noChangeShapeType="1"/>
            </p:cNvSpPr>
            <p:nvPr/>
          </p:nvSpPr>
          <p:spPr bwMode="auto">
            <a:xfrm>
              <a:off x="1500" y="1381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7" name="Line 156"/>
            <p:cNvSpPr>
              <a:spLocks noChangeShapeType="1"/>
            </p:cNvSpPr>
            <p:nvPr/>
          </p:nvSpPr>
          <p:spPr bwMode="auto">
            <a:xfrm>
              <a:off x="1546" y="1381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8" name="Line 157"/>
            <p:cNvSpPr>
              <a:spLocks noChangeShapeType="1"/>
            </p:cNvSpPr>
            <p:nvPr/>
          </p:nvSpPr>
          <p:spPr bwMode="auto">
            <a:xfrm flipV="1">
              <a:off x="1808" y="1029"/>
              <a:ext cx="0" cy="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89" name="Line 158"/>
            <p:cNvSpPr>
              <a:spLocks noChangeShapeType="1"/>
            </p:cNvSpPr>
            <p:nvPr/>
          </p:nvSpPr>
          <p:spPr bwMode="auto">
            <a:xfrm flipV="1">
              <a:off x="1762" y="1029"/>
              <a:ext cx="0" cy="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90" name="Line 159"/>
            <p:cNvSpPr>
              <a:spLocks noChangeShapeType="1"/>
            </p:cNvSpPr>
            <p:nvPr/>
          </p:nvSpPr>
          <p:spPr bwMode="auto">
            <a:xfrm>
              <a:off x="1785" y="1819"/>
              <a:ext cx="0" cy="1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91" name="Rectangle 160"/>
            <p:cNvSpPr>
              <a:spLocks noChangeArrowheads="1"/>
            </p:cNvSpPr>
            <p:nvPr/>
          </p:nvSpPr>
          <p:spPr bwMode="auto">
            <a:xfrm>
              <a:off x="574" y="841"/>
              <a:ext cx="27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500">
                  <a:solidFill>
                    <a:srgbClr val="000000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120992" name="Rectangle 161"/>
            <p:cNvSpPr>
              <a:spLocks noChangeArrowheads="1"/>
            </p:cNvSpPr>
            <p:nvPr/>
          </p:nvSpPr>
          <p:spPr bwMode="auto">
            <a:xfrm>
              <a:off x="589" y="1980"/>
              <a:ext cx="2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20993" name="Rectangle 162"/>
            <p:cNvSpPr>
              <a:spLocks noChangeArrowheads="1"/>
            </p:cNvSpPr>
            <p:nvPr/>
          </p:nvSpPr>
          <p:spPr bwMode="auto">
            <a:xfrm>
              <a:off x="705" y="1980"/>
              <a:ext cx="24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0994" name="Rectangle 163"/>
            <p:cNvSpPr>
              <a:spLocks noChangeArrowheads="1"/>
            </p:cNvSpPr>
            <p:nvPr/>
          </p:nvSpPr>
          <p:spPr bwMode="auto">
            <a:xfrm>
              <a:off x="821" y="204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20995" name="Line 164"/>
            <p:cNvSpPr>
              <a:spLocks noChangeShapeType="1"/>
            </p:cNvSpPr>
            <p:nvPr/>
          </p:nvSpPr>
          <p:spPr bwMode="auto">
            <a:xfrm>
              <a:off x="695" y="1250"/>
              <a:ext cx="261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96" name="Line 165"/>
            <p:cNvSpPr>
              <a:spLocks noChangeShapeType="1"/>
            </p:cNvSpPr>
            <p:nvPr/>
          </p:nvSpPr>
          <p:spPr bwMode="auto">
            <a:xfrm>
              <a:off x="701" y="1305"/>
              <a:ext cx="204" cy="1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97" name="Line 166"/>
            <p:cNvSpPr>
              <a:spLocks noChangeShapeType="1"/>
            </p:cNvSpPr>
            <p:nvPr/>
          </p:nvSpPr>
          <p:spPr bwMode="auto">
            <a:xfrm flipV="1">
              <a:off x="432" y="1250"/>
              <a:ext cx="263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98" name="Line 167"/>
            <p:cNvSpPr>
              <a:spLocks noChangeShapeType="1"/>
            </p:cNvSpPr>
            <p:nvPr/>
          </p:nvSpPr>
          <p:spPr bwMode="auto">
            <a:xfrm flipV="1">
              <a:off x="432" y="1397"/>
              <a:ext cx="0" cy="2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0999" name="Line 168"/>
            <p:cNvSpPr>
              <a:spLocks noChangeShapeType="1"/>
            </p:cNvSpPr>
            <p:nvPr/>
          </p:nvSpPr>
          <p:spPr bwMode="auto">
            <a:xfrm flipV="1">
              <a:off x="478" y="1430"/>
              <a:ext cx="0" cy="2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0" name="Line 169"/>
            <p:cNvSpPr>
              <a:spLocks noChangeShapeType="1"/>
            </p:cNvSpPr>
            <p:nvPr/>
          </p:nvSpPr>
          <p:spPr bwMode="auto">
            <a:xfrm flipH="1" flipV="1">
              <a:off x="432" y="1691"/>
              <a:ext cx="263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1" name="Line 170"/>
            <p:cNvSpPr>
              <a:spLocks noChangeShapeType="1"/>
            </p:cNvSpPr>
            <p:nvPr/>
          </p:nvSpPr>
          <p:spPr bwMode="auto">
            <a:xfrm flipH="1">
              <a:off x="695" y="1691"/>
              <a:ext cx="261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2" name="Line 171"/>
            <p:cNvSpPr>
              <a:spLocks noChangeShapeType="1"/>
            </p:cNvSpPr>
            <p:nvPr/>
          </p:nvSpPr>
          <p:spPr bwMode="auto">
            <a:xfrm flipH="1">
              <a:off x="701" y="1669"/>
              <a:ext cx="204" cy="1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3" name="Line 172"/>
            <p:cNvSpPr>
              <a:spLocks noChangeShapeType="1"/>
            </p:cNvSpPr>
            <p:nvPr/>
          </p:nvSpPr>
          <p:spPr bwMode="auto">
            <a:xfrm>
              <a:off x="956" y="1397"/>
              <a:ext cx="0" cy="2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4" name="Line 173"/>
            <p:cNvSpPr>
              <a:spLocks noChangeShapeType="1"/>
            </p:cNvSpPr>
            <p:nvPr/>
          </p:nvSpPr>
          <p:spPr bwMode="auto">
            <a:xfrm flipV="1">
              <a:off x="695" y="1047"/>
              <a:ext cx="0" cy="2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5" name="Line 174"/>
            <p:cNvSpPr>
              <a:spLocks noChangeShapeType="1"/>
            </p:cNvSpPr>
            <p:nvPr/>
          </p:nvSpPr>
          <p:spPr bwMode="auto">
            <a:xfrm>
              <a:off x="695" y="1838"/>
              <a:ext cx="0" cy="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6" name="Freeform 175"/>
            <p:cNvSpPr>
              <a:spLocks/>
            </p:cNvSpPr>
            <p:nvPr/>
          </p:nvSpPr>
          <p:spPr bwMode="auto">
            <a:xfrm>
              <a:off x="2148" y="1415"/>
              <a:ext cx="101" cy="137"/>
            </a:xfrm>
            <a:custGeom>
              <a:avLst/>
              <a:gdLst>
                <a:gd name="T0" fmla="*/ 78 w 112"/>
                <a:gd name="T1" fmla="*/ 3 h 155"/>
                <a:gd name="T2" fmla="*/ 81 w 112"/>
                <a:gd name="T3" fmla="*/ 6 h 155"/>
                <a:gd name="T4" fmla="*/ 84 w 112"/>
                <a:gd name="T5" fmla="*/ 9 h 155"/>
                <a:gd name="T6" fmla="*/ 86 w 112"/>
                <a:gd name="T7" fmla="*/ 11 h 155"/>
                <a:gd name="T8" fmla="*/ 87 w 112"/>
                <a:gd name="T9" fmla="*/ 14 h 155"/>
                <a:gd name="T10" fmla="*/ 88 w 112"/>
                <a:gd name="T11" fmla="*/ 17 h 155"/>
                <a:gd name="T12" fmla="*/ 90 w 112"/>
                <a:gd name="T13" fmla="*/ 21 h 155"/>
                <a:gd name="T14" fmla="*/ 93 w 112"/>
                <a:gd name="T15" fmla="*/ 27 h 155"/>
                <a:gd name="T16" fmla="*/ 95 w 112"/>
                <a:gd name="T17" fmla="*/ 29 h 155"/>
                <a:gd name="T18" fmla="*/ 96 w 112"/>
                <a:gd name="T19" fmla="*/ 32 h 155"/>
                <a:gd name="T20" fmla="*/ 96 w 112"/>
                <a:gd name="T21" fmla="*/ 36 h 155"/>
                <a:gd name="T22" fmla="*/ 96 w 112"/>
                <a:gd name="T23" fmla="*/ 39 h 155"/>
                <a:gd name="T24" fmla="*/ 98 w 112"/>
                <a:gd name="T25" fmla="*/ 42 h 155"/>
                <a:gd name="T26" fmla="*/ 99 w 112"/>
                <a:gd name="T27" fmla="*/ 44 h 155"/>
                <a:gd name="T28" fmla="*/ 99 w 112"/>
                <a:gd name="T29" fmla="*/ 48 h 155"/>
                <a:gd name="T30" fmla="*/ 100 w 112"/>
                <a:gd name="T31" fmla="*/ 50 h 155"/>
                <a:gd name="T32" fmla="*/ 100 w 112"/>
                <a:gd name="T33" fmla="*/ 53 h 155"/>
                <a:gd name="T34" fmla="*/ 100 w 112"/>
                <a:gd name="T35" fmla="*/ 56 h 155"/>
                <a:gd name="T36" fmla="*/ 100 w 112"/>
                <a:gd name="T37" fmla="*/ 60 h 155"/>
                <a:gd name="T38" fmla="*/ 99 w 112"/>
                <a:gd name="T39" fmla="*/ 66 h 155"/>
                <a:gd name="T40" fmla="*/ 99 w 112"/>
                <a:gd name="T41" fmla="*/ 69 h 155"/>
                <a:gd name="T42" fmla="*/ 98 w 112"/>
                <a:gd name="T43" fmla="*/ 72 h 155"/>
                <a:gd name="T44" fmla="*/ 96 w 112"/>
                <a:gd name="T45" fmla="*/ 77 h 155"/>
                <a:gd name="T46" fmla="*/ 96 w 112"/>
                <a:gd name="T47" fmla="*/ 80 h 155"/>
                <a:gd name="T48" fmla="*/ 95 w 112"/>
                <a:gd name="T49" fmla="*/ 82 h 155"/>
                <a:gd name="T50" fmla="*/ 93 w 112"/>
                <a:gd name="T51" fmla="*/ 86 h 155"/>
                <a:gd name="T52" fmla="*/ 91 w 112"/>
                <a:gd name="T53" fmla="*/ 89 h 155"/>
                <a:gd name="T54" fmla="*/ 90 w 112"/>
                <a:gd name="T55" fmla="*/ 92 h 155"/>
                <a:gd name="T56" fmla="*/ 87 w 112"/>
                <a:gd name="T57" fmla="*/ 95 h 155"/>
                <a:gd name="T58" fmla="*/ 86 w 112"/>
                <a:gd name="T59" fmla="*/ 98 h 155"/>
                <a:gd name="T60" fmla="*/ 81 w 112"/>
                <a:gd name="T61" fmla="*/ 102 h 155"/>
                <a:gd name="T62" fmla="*/ 79 w 112"/>
                <a:gd name="T63" fmla="*/ 104 h 155"/>
                <a:gd name="T64" fmla="*/ 78 w 112"/>
                <a:gd name="T65" fmla="*/ 107 h 155"/>
                <a:gd name="T66" fmla="*/ 76 w 112"/>
                <a:gd name="T67" fmla="*/ 109 h 155"/>
                <a:gd name="T68" fmla="*/ 73 w 112"/>
                <a:gd name="T69" fmla="*/ 110 h 155"/>
                <a:gd name="T70" fmla="*/ 70 w 112"/>
                <a:gd name="T71" fmla="*/ 112 h 155"/>
                <a:gd name="T72" fmla="*/ 65 w 112"/>
                <a:gd name="T73" fmla="*/ 115 h 155"/>
                <a:gd name="T74" fmla="*/ 63 w 112"/>
                <a:gd name="T75" fmla="*/ 118 h 155"/>
                <a:gd name="T76" fmla="*/ 60 w 112"/>
                <a:gd name="T77" fmla="*/ 119 h 155"/>
                <a:gd name="T78" fmla="*/ 58 w 112"/>
                <a:gd name="T79" fmla="*/ 121 h 155"/>
                <a:gd name="T80" fmla="*/ 54 w 112"/>
                <a:gd name="T81" fmla="*/ 122 h 155"/>
                <a:gd name="T82" fmla="*/ 51 w 112"/>
                <a:gd name="T83" fmla="*/ 124 h 155"/>
                <a:gd name="T84" fmla="*/ 48 w 112"/>
                <a:gd name="T85" fmla="*/ 125 h 155"/>
                <a:gd name="T86" fmla="*/ 45 w 112"/>
                <a:gd name="T87" fmla="*/ 126 h 155"/>
                <a:gd name="T88" fmla="*/ 42 w 112"/>
                <a:gd name="T89" fmla="*/ 127 h 155"/>
                <a:gd name="T90" fmla="*/ 38 w 112"/>
                <a:gd name="T91" fmla="*/ 128 h 155"/>
                <a:gd name="T92" fmla="*/ 35 w 112"/>
                <a:gd name="T93" fmla="*/ 129 h 155"/>
                <a:gd name="T94" fmla="*/ 32 w 112"/>
                <a:gd name="T95" fmla="*/ 131 h 155"/>
                <a:gd name="T96" fmla="*/ 28 w 112"/>
                <a:gd name="T97" fmla="*/ 132 h 155"/>
                <a:gd name="T98" fmla="*/ 23 w 112"/>
                <a:gd name="T99" fmla="*/ 133 h 155"/>
                <a:gd name="T100" fmla="*/ 20 w 112"/>
                <a:gd name="T101" fmla="*/ 133 h 155"/>
                <a:gd name="T102" fmla="*/ 12 w 112"/>
                <a:gd name="T103" fmla="*/ 134 h 155"/>
                <a:gd name="T104" fmla="*/ 8 w 112"/>
                <a:gd name="T105" fmla="*/ 135 h 155"/>
                <a:gd name="T106" fmla="*/ 5 w 112"/>
                <a:gd name="T107" fmla="*/ 135 h 155"/>
                <a:gd name="T108" fmla="*/ 0 w 112"/>
                <a:gd name="T109" fmla="*/ 136 h 1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"/>
                <a:gd name="T166" fmla="*/ 0 h 155"/>
                <a:gd name="T167" fmla="*/ 112 w 112"/>
                <a:gd name="T168" fmla="*/ 155 h 1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" h="155">
                  <a:moveTo>
                    <a:pt x="85" y="0"/>
                  </a:moveTo>
                  <a:lnTo>
                    <a:pt x="87" y="3"/>
                  </a:lnTo>
                  <a:lnTo>
                    <a:pt x="88" y="4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5" y="13"/>
                  </a:lnTo>
                  <a:lnTo>
                    <a:pt x="95" y="14"/>
                  </a:lnTo>
                  <a:lnTo>
                    <a:pt x="97" y="16"/>
                  </a:lnTo>
                  <a:lnTo>
                    <a:pt x="97" y="17"/>
                  </a:lnTo>
                  <a:lnTo>
                    <a:pt x="98" y="19"/>
                  </a:lnTo>
                  <a:lnTo>
                    <a:pt x="99" y="20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3" y="30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5" y="36"/>
                  </a:lnTo>
                  <a:lnTo>
                    <a:pt x="106" y="36"/>
                  </a:lnTo>
                  <a:lnTo>
                    <a:pt x="106" y="40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7" y="44"/>
                  </a:lnTo>
                  <a:lnTo>
                    <a:pt x="109" y="46"/>
                  </a:lnTo>
                  <a:lnTo>
                    <a:pt x="109" y="47"/>
                  </a:lnTo>
                  <a:lnTo>
                    <a:pt x="110" y="49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10" y="54"/>
                  </a:lnTo>
                  <a:lnTo>
                    <a:pt x="111" y="56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0"/>
                  </a:lnTo>
                  <a:lnTo>
                    <a:pt x="111" y="62"/>
                  </a:lnTo>
                  <a:lnTo>
                    <a:pt x="111" y="63"/>
                  </a:lnTo>
                  <a:lnTo>
                    <a:pt x="111" y="65"/>
                  </a:lnTo>
                  <a:lnTo>
                    <a:pt x="111" y="68"/>
                  </a:lnTo>
                  <a:lnTo>
                    <a:pt x="111" y="72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10" y="78"/>
                  </a:lnTo>
                  <a:lnTo>
                    <a:pt x="109" y="80"/>
                  </a:lnTo>
                  <a:lnTo>
                    <a:pt x="109" y="81"/>
                  </a:lnTo>
                  <a:lnTo>
                    <a:pt x="109" y="83"/>
                  </a:lnTo>
                  <a:lnTo>
                    <a:pt x="107" y="87"/>
                  </a:lnTo>
                  <a:lnTo>
                    <a:pt x="106" y="89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05" y="93"/>
                  </a:lnTo>
                  <a:lnTo>
                    <a:pt x="104" y="95"/>
                  </a:lnTo>
                  <a:lnTo>
                    <a:pt x="103" y="97"/>
                  </a:lnTo>
                  <a:lnTo>
                    <a:pt x="102" y="98"/>
                  </a:lnTo>
                  <a:lnTo>
                    <a:pt x="101" y="101"/>
                  </a:lnTo>
                  <a:lnTo>
                    <a:pt x="100" y="103"/>
                  </a:lnTo>
                  <a:lnTo>
                    <a:pt x="100" y="104"/>
                  </a:lnTo>
                  <a:lnTo>
                    <a:pt x="98" y="106"/>
                  </a:lnTo>
                  <a:lnTo>
                    <a:pt x="97" y="108"/>
                  </a:lnTo>
                  <a:lnTo>
                    <a:pt x="96" y="109"/>
                  </a:lnTo>
                  <a:lnTo>
                    <a:pt x="95" y="111"/>
                  </a:lnTo>
                  <a:lnTo>
                    <a:pt x="93" y="113"/>
                  </a:lnTo>
                  <a:lnTo>
                    <a:pt x="90" y="115"/>
                  </a:lnTo>
                  <a:lnTo>
                    <a:pt x="90" y="117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6" y="121"/>
                  </a:lnTo>
                  <a:lnTo>
                    <a:pt x="85" y="121"/>
                  </a:lnTo>
                  <a:lnTo>
                    <a:pt x="84" y="123"/>
                  </a:lnTo>
                  <a:lnTo>
                    <a:pt x="83" y="123"/>
                  </a:lnTo>
                  <a:lnTo>
                    <a:pt x="81" y="125"/>
                  </a:lnTo>
                  <a:lnTo>
                    <a:pt x="79" y="127"/>
                  </a:lnTo>
                  <a:lnTo>
                    <a:pt x="78" y="127"/>
                  </a:lnTo>
                  <a:lnTo>
                    <a:pt x="75" y="129"/>
                  </a:lnTo>
                  <a:lnTo>
                    <a:pt x="72" y="130"/>
                  </a:lnTo>
                  <a:lnTo>
                    <a:pt x="72" y="131"/>
                  </a:lnTo>
                  <a:lnTo>
                    <a:pt x="70" y="133"/>
                  </a:lnTo>
                  <a:lnTo>
                    <a:pt x="69" y="134"/>
                  </a:lnTo>
                  <a:lnTo>
                    <a:pt x="67" y="135"/>
                  </a:lnTo>
                  <a:lnTo>
                    <a:pt x="66" y="135"/>
                  </a:lnTo>
                  <a:lnTo>
                    <a:pt x="64" y="137"/>
                  </a:lnTo>
                  <a:lnTo>
                    <a:pt x="63" y="137"/>
                  </a:lnTo>
                  <a:lnTo>
                    <a:pt x="60" y="138"/>
                  </a:lnTo>
                  <a:lnTo>
                    <a:pt x="59" y="139"/>
                  </a:lnTo>
                  <a:lnTo>
                    <a:pt x="57" y="140"/>
                  </a:lnTo>
                  <a:lnTo>
                    <a:pt x="56" y="140"/>
                  </a:lnTo>
                  <a:lnTo>
                    <a:pt x="53" y="141"/>
                  </a:lnTo>
                  <a:lnTo>
                    <a:pt x="53" y="142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4"/>
                  </a:lnTo>
                  <a:lnTo>
                    <a:pt x="46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39" y="146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4" y="149"/>
                  </a:lnTo>
                  <a:lnTo>
                    <a:pt x="31" y="149"/>
                  </a:lnTo>
                  <a:lnTo>
                    <a:pt x="29" y="150"/>
                  </a:lnTo>
                  <a:lnTo>
                    <a:pt x="26" y="150"/>
                  </a:lnTo>
                  <a:lnTo>
                    <a:pt x="25" y="150"/>
                  </a:lnTo>
                  <a:lnTo>
                    <a:pt x="22" y="151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12" y="153"/>
                  </a:lnTo>
                  <a:lnTo>
                    <a:pt x="9" y="153"/>
                  </a:lnTo>
                  <a:lnTo>
                    <a:pt x="8" y="153"/>
                  </a:lnTo>
                  <a:lnTo>
                    <a:pt x="5" y="153"/>
                  </a:lnTo>
                  <a:lnTo>
                    <a:pt x="4" y="154"/>
                  </a:lnTo>
                  <a:lnTo>
                    <a:pt x="0" y="154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7" name="Freeform 176"/>
            <p:cNvSpPr>
              <a:spLocks/>
            </p:cNvSpPr>
            <p:nvPr/>
          </p:nvSpPr>
          <p:spPr bwMode="auto">
            <a:xfrm>
              <a:off x="2078" y="1523"/>
              <a:ext cx="101" cy="57"/>
            </a:xfrm>
            <a:custGeom>
              <a:avLst/>
              <a:gdLst>
                <a:gd name="T0" fmla="*/ 0 w 111"/>
                <a:gd name="T1" fmla="*/ 56 h 65"/>
                <a:gd name="T2" fmla="*/ 100 w 111"/>
                <a:gd name="T3" fmla="*/ 42 h 65"/>
                <a:gd name="T4" fmla="*/ 70 w 111"/>
                <a:gd name="T5" fmla="*/ 28 h 65"/>
                <a:gd name="T6" fmla="*/ 74 w 111"/>
                <a:gd name="T7" fmla="*/ 0 h 65"/>
                <a:gd name="T8" fmla="*/ 0 w 111"/>
                <a:gd name="T9" fmla="*/ 5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5"/>
                <a:gd name="T17" fmla="*/ 111 w 11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5">
                  <a:moveTo>
                    <a:pt x="0" y="64"/>
                  </a:moveTo>
                  <a:lnTo>
                    <a:pt x="110" y="48"/>
                  </a:lnTo>
                  <a:lnTo>
                    <a:pt x="77" y="32"/>
                  </a:lnTo>
                  <a:lnTo>
                    <a:pt x="81" y="0"/>
                  </a:lnTo>
                  <a:lnTo>
                    <a:pt x="0" y="6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8" name="Freeform 177"/>
            <p:cNvSpPr>
              <a:spLocks/>
            </p:cNvSpPr>
            <p:nvPr/>
          </p:nvSpPr>
          <p:spPr bwMode="auto">
            <a:xfrm>
              <a:off x="832" y="1212"/>
              <a:ext cx="136" cy="44"/>
            </a:xfrm>
            <a:custGeom>
              <a:avLst/>
              <a:gdLst>
                <a:gd name="T0" fmla="*/ 1 w 150"/>
                <a:gd name="T1" fmla="*/ 40 h 50"/>
                <a:gd name="T2" fmla="*/ 3 w 150"/>
                <a:gd name="T3" fmla="*/ 38 h 50"/>
                <a:gd name="T4" fmla="*/ 5 w 150"/>
                <a:gd name="T5" fmla="*/ 35 h 50"/>
                <a:gd name="T6" fmla="*/ 6 w 150"/>
                <a:gd name="T7" fmla="*/ 33 h 50"/>
                <a:gd name="T8" fmla="*/ 10 w 150"/>
                <a:gd name="T9" fmla="*/ 29 h 50"/>
                <a:gd name="T10" fmla="*/ 11 w 150"/>
                <a:gd name="T11" fmla="*/ 26 h 50"/>
                <a:gd name="T12" fmla="*/ 14 w 150"/>
                <a:gd name="T13" fmla="*/ 24 h 50"/>
                <a:gd name="T14" fmla="*/ 15 w 150"/>
                <a:gd name="T15" fmla="*/ 22 h 50"/>
                <a:gd name="T16" fmla="*/ 17 w 150"/>
                <a:gd name="T17" fmla="*/ 20 h 50"/>
                <a:gd name="T18" fmla="*/ 20 w 150"/>
                <a:gd name="T19" fmla="*/ 18 h 50"/>
                <a:gd name="T20" fmla="*/ 24 w 150"/>
                <a:gd name="T21" fmla="*/ 16 h 50"/>
                <a:gd name="T22" fmla="*/ 25 w 150"/>
                <a:gd name="T23" fmla="*/ 13 h 50"/>
                <a:gd name="T24" fmla="*/ 29 w 150"/>
                <a:gd name="T25" fmla="*/ 11 h 50"/>
                <a:gd name="T26" fmla="*/ 31 w 150"/>
                <a:gd name="T27" fmla="*/ 11 h 50"/>
                <a:gd name="T28" fmla="*/ 33 w 150"/>
                <a:gd name="T29" fmla="*/ 9 h 50"/>
                <a:gd name="T30" fmla="*/ 35 w 150"/>
                <a:gd name="T31" fmla="*/ 8 h 50"/>
                <a:gd name="T32" fmla="*/ 37 w 150"/>
                <a:gd name="T33" fmla="*/ 7 h 50"/>
                <a:gd name="T34" fmla="*/ 42 w 150"/>
                <a:gd name="T35" fmla="*/ 5 h 50"/>
                <a:gd name="T36" fmla="*/ 44 w 150"/>
                <a:gd name="T37" fmla="*/ 4 h 50"/>
                <a:gd name="T38" fmla="*/ 46 w 150"/>
                <a:gd name="T39" fmla="*/ 4 h 50"/>
                <a:gd name="T40" fmla="*/ 49 w 150"/>
                <a:gd name="T41" fmla="*/ 3 h 50"/>
                <a:gd name="T42" fmla="*/ 53 w 150"/>
                <a:gd name="T43" fmla="*/ 2 h 50"/>
                <a:gd name="T44" fmla="*/ 54 w 150"/>
                <a:gd name="T45" fmla="*/ 2 h 50"/>
                <a:gd name="T46" fmla="*/ 58 w 150"/>
                <a:gd name="T47" fmla="*/ 0 h 50"/>
                <a:gd name="T48" fmla="*/ 61 w 150"/>
                <a:gd name="T49" fmla="*/ 0 h 50"/>
                <a:gd name="T50" fmla="*/ 64 w 150"/>
                <a:gd name="T51" fmla="*/ 0 h 50"/>
                <a:gd name="T52" fmla="*/ 67 w 150"/>
                <a:gd name="T53" fmla="*/ 0 h 50"/>
                <a:gd name="T54" fmla="*/ 71 w 150"/>
                <a:gd name="T55" fmla="*/ 0 h 50"/>
                <a:gd name="T56" fmla="*/ 74 w 150"/>
                <a:gd name="T57" fmla="*/ 0 h 50"/>
                <a:gd name="T58" fmla="*/ 77 w 150"/>
                <a:gd name="T59" fmla="*/ 0 h 50"/>
                <a:gd name="T60" fmla="*/ 80 w 150"/>
                <a:gd name="T61" fmla="*/ 2 h 50"/>
                <a:gd name="T62" fmla="*/ 82 w 150"/>
                <a:gd name="T63" fmla="*/ 2 h 50"/>
                <a:gd name="T64" fmla="*/ 86 w 150"/>
                <a:gd name="T65" fmla="*/ 3 h 50"/>
                <a:gd name="T66" fmla="*/ 89 w 150"/>
                <a:gd name="T67" fmla="*/ 4 h 50"/>
                <a:gd name="T68" fmla="*/ 92 w 150"/>
                <a:gd name="T69" fmla="*/ 4 h 50"/>
                <a:gd name="T70" fmla="*/ 93 w 150"/>
                <a:gd name="T71" fmla="*/ 5 h 50"/>
                <a:gd name="T72" fmla="*/ 97 w 150"/>
                <a:gd name="T73" fmla="*/ 7 h 50"/>
                <a:gd name="T74" fmla="*/ 100 w 150"/>
                <a:gd name="T75" fmla="*/ 8 h 50"/>
                <a:gd name="T76" fmla="*/ 102 w 150"/>
                <a:gd name="T77" fmla="*/ 9 h 50"/>
                <a:gd name="T78" fmla="*/ 104 w 150"/>
                <a:gd name="T79" fmla="*/ 11 h 50"/>
                <a:gd name="T80" fmla="*/ 106 w 150"/>
                <a:gd name="T81" fmla="*/ 11 h 50"/>
                <a:gd name="T82" fmla="*/ 109 w 150"/>
                <a:gd name="T83" fmla="*/ 13 h 50"/>
                <a:gd name="T84" fmla="*/ 111 w 150"/>
                <a:gd name="T85" fmla="*/ 16 h 50"/>
                <a:gd name="T86" fmla="*/ 115 w 150"/>
                <a:gd name="T87" fmla="*/ 18 h 50"/>
                <a:gd name="T88" fmla="*/ 118 w 150"/>
                <a:gd name="T89" fmla="*/ 20 h 50"/>
                <a:gd name="T90" fmla="*/ 120 w 150"/>
                <a:gd name="T91" fmla="*/ 22 h 50"/>
                <a:gd name="T92" fmla="*/ 121 w 150"/>
                <a:gd name="T93" fmla="*/ 24 h 50"/>
                <a:gd name="T94" fmla="*/ 123 w 150"/>
                <a:gd name="T95" fmla="*/ 26 h 50"/>
                <a:gd name="T96" fmla="*/ 124 w 150"/>
                <a:gd name="T97" fmla="*/ 29 h 50"/>
                <a:gd name="T98" fmla="*/ 129 w 150"/>
                <a:gd name="T99" fmla="*/ 33 h 50"/>
                <a:gd name="T100" fmla="*/ 131 w 150"/>
                <a:gd name="T101" fmla="*/ 35 h 50"/>
                <a:gd name="T102" fmla="*/ 132 w 150"/>
                <a:gd name="T103" fmla="*/ 38 h 50"/>
                <a:gd name="T104" fmla="*/ 134 w 150"/>
                <a:gd name="T105" fmla="*/ 40 h 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0"/>
                <a:gd name="T160" fmla="*/ 0 h 50"/>
                <a:gd name="T161" fmla="*/ 150 w 150"/>
                <a:gd name="T162" fmla="*/ 50 h 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0" h="50">
                  <a:moveTo>
                    <a:pt x="0" y="49"/>
                  </a:moveTo>
                  <a:lnTo>
                    <a:pt x="1" y="45"/>
                  </a:lnTo>
                  <a:lnTo>
                    <a:pt x="2" y="45"/>
                  </a:lnTo>
                  <a:lnTo>
                    <a:pt x="3" y="43"/>
                  </a:lnTo>
                  <a:lnTo>
                    <a:pt x="4" y="42"/>
                  </a:lnTo>
                  <a:lnTo>
                    <a:pt x="5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9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3" y="29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8" y="15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3" y="12"/>
                  </a:lnTo>
                  <a:lnTo>
                    <a:pt x="34" y="12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7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4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9" y="2"/>
                  </a:lnTo>
                  <a:lnTo>
                    <a:pt x="90" y="2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6" y="3"/>
                  </a:lnTo>
                  <a:lnTo>
                    <a:pt x="98" y="4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2" y="6"/>
                  </a:lnTo>
                  <a:lnTo>
                    <a:pt x="103" y="6"/>
                  </a:lnTo>
                  <a:lnTo>
                    <a:pt x="105" y="7"/>
                  </a:lnTo>
                  <a:lnTo>
                    <a:pt x="107" y="8"/>
                  </a:lnTo>
                  <a:lnTo>
                    <a:pt x="109" y="8"/>
                  </a:lnTo>
                  <a:lnTo>
                    <a:pt x="110" y="9"/>
                  </a:lnTo>
                  <a:lnTo>
                    <a:pt x="111" y="9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5" y="12"/>
                  </a:lnTo>
                  <a:lnTo>
                    <a:pt x="116" y="12"/>
                  </a:lnTo>
                  <a:lnTo>
                    <a:pt x="117" y="13"/>
                  </a:lnTo>
                  <a:lnTo>
                    <a:pt x="118" y="14"/>
                  </a:lnTo>
                  <a:lnTo>
                    <a:pt x="120" y="15"/>
                  </a:lnTo>
                  <a:lnTo>
                    <a:pt x="122" y="17"/>
                  </a:lnTo>
                  <a:lnTo>
                    <a:pt x="122" y="18"/>
                  </a:lnTo>
                  <a:lnTo>
                    <a:pt x="125" y="19"/>
                  </a:lnTo>
                  <a:lnTo>
                    <a:pt x="127" y="21"/>
                  </a:lnTo>
                  <a:lnTo>
                    <a:pt x="129" y="23"/>
                  </a:lnTo>
                  <a:lnTo>
                    <a:pt x="130" y="23"/>
                  </a:lnTo>
                  <a:lnTo>
                    <a:pt x="131" y="25"/>
                  </a:lnTo>
                  <a:lnTo>
                    <a:pt x="132" y="25"/>
                  </a:lnTo>
                  <a:lnTo>
                    <a:pt x="133" y="27"/>
                  </a:lnTo>
                  <a:lnTo>
                    <a:pt x="134" y="27"/>
                  </a:lnTo>
                  <a:lnTo>
                    <a:pt x="135" y="29"/>
                  </a:lnTo>
                  <a:lnTo>
                    <a:pt x="136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40" y="35"/>
                  </a:lnTo>
                  <a:lnTo>
                    <a:pt x="142" y="37"/>
                  </a:lnTo>
                  <a:lnTo>
                    <a:pt x="142" y="38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6" y="43"/>
                  </a:lnTo>
                  <a:lnTo>
                    <a:pt x="147" y="45"/>
                  </a:lnTo>
                  <a:lnTo>
                    <a:pt x="148" y="45"/>
                  </a:lnTo>
                  <a:lnTo>
                    <a:pt x="149" y="4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09" name="Freeform 178"/>
            <p:cNvSpPr>
              <a:spLocks/>
            </p:cNvSpPr>
            <p:nvPr/>
          </p:nvSpPr>
          <p:spPr bwMode="auto">
            <a:xfrm>
              <a:off x="938" y="1235"/>
              <a:ext cx="59" cy="96"/>
            </a:xfrm>
            <a:custGeom>
              <a:avLst/>
              <a:gdLst>
                <a:gd name="T0" fmla="*/ 29 w 65"/>
                <a:gd name="T1" fmla="*/ 95 h 108"/>
                <a:gd name="T2" fmla="*/ 58 w 65"/>
                <a:gd name="T3" fmla="*/ 0 h 108"/>
                <a:gd name="T4" fmla="*/ 29 w 65"/>
                <a:gd name="T5" fmla="*/ 20 h 108"/>
                <a:gd name="T6" fmla="*/ 0 w 65"/>
                <a:gd name="T7" fmla="*/ 0 h 108"/>
                <a:gd name="T8" fmla="*/ 29 w 65"/>
                <a:gd name="T9" fmla="*/ 95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08"/>
                <a:gd name="T17" fmla="*/ 65 w 6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08">
                  <a:moveTo>
                    <a:pt x="32" y="107"/>
                  </a:moveTo>
                  <a:lnTo>
                    <a:pt x="64" y="0"/>
                  </a:lnTo>
                  <a:lnTo>
                    <a:pt x="32" y="22"/>
                  </a:lnTo>
                  <a:lnTo>
                    <a:pt x="0" y="0"/>
                  </a:lnTo>
                  <a:lnTo>
                    <a:pt x="32" y="107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10" name="Freeform 179"/>
            <p:cNvSpPr>
              <a:spLocks/>
            </p:cNvSpPr>
            <p:nvPr/>
          </p:nvSpPr>
          <p:spPr bwMode="auto">
            <a:xfrm>
              <a:off x="803" y="973"/>
              <a:ext cx="102" cy="136"/>
            </a:xfrm>
            <a:custGeom>
              <a:avLst/>
              <a:gdLst>
                <a:gd name="T0" fmla="*/ 79 w 112"/>
                <a:gd name="T1" fmla="*/ 3 h 155"/>
                <a:gd name="T2" fmla="*/ 82 w 112"/>
                <a:gd name="T3" fmla="*/ 6 h 155"/>
                <a:gd name="T4" fmla="*/ 84 w 112"/>
                <a:gd name="T5" fmla="*/ 9 h 155"/>
                <a:gd name="T6" fmla="*/ 87 w 112"/>
                <a:gd name="T7" fmla="*/ 11 h 155"/>
                <a:gd name="T8" fmla="*/ 88 w 112"/>
                <a:gd name="T9" fmla="*/ 14 h 155"/>
                <a:gd name="T10" fmla="*/ 89 w 112"/>
                <a:gd name="T11" fmla="*/ 17 h 155"/>
                <a:gd name="T12" fmla="*/ 91 w 112"/>
                <a:gd name="T13" fmla="*/ 21 h 155"/>
                <a:gd name="T14" fmla="*/ 94 w 112"/>
                <a:gd name="T15" fmla="*/ 26 h 155"/>
                <a:gd name="T16" fmla="*/ 96 w 112"/>
                <a:gd name="T17" fmla="*/ 29 h 155"/>
                <a:gd name="T18" fmla="*/ 97 w 112"/>
                <a:gd name="T19" fmla="*/ 32 h 155"/>
                <a:gd name="T20" fmla="*/ 97 w 112"/>
                <a:gd name="T21" fmla="*/ 36 h 155"/>
                <a:gd name="T22" fmla="*/ 97 w 112"/>
                <a:gd name="T23" fmla="*/ 39 h 155"/>
                <a:gd name="T24" fmla="*/ 98 w 112"/>
                <a:gd name="T25" fmla="*/ 41 h 155"/>
                <a:gd name="T26" fmla="*/ 100 w 112"/>
                <a:gd name="T27" fmla="*/ 44 h 155"/>
                <a:gd name="T28" fmla="*/ 100 w 112"/>
                <a:gd name="T29" fmla="*/ 47 h 155"/>
                <a:gd name="T30" fmla="*/ 101 w 112"/>
                <a:gd name="T31" fmla="*/ 50 h 155"/>
                <a:gd name="T32" fmla="*/ 101 w 112"/>
                <a:gd name="T33" fmla="*/ 53 h 155"/>
                <a:gd name="T34" fmla="*/ 101 w 112"/>
                <a:gd name="T35" fmla="*/ 55 h 155"/>
                <a:gd name="T36" fmla="*/ 101 w 112"/>
                <a:gd name="T37" fmla="*/ 61 h 155"/>
                <a:gd name="T38" fmla="*/ 100 w 112"/>
                <a:gd name="T39" fmla="*/ 66 h 155"/>
                <a:gd name="T40" fmla="*/ 100 w 112"/>
                <a:gd name="T41" fmla="*/ 68 h 155"/>
                <a:gd name="T42" fmla="*/ 98 w 112"/>
                <a:gd name="T43" fmla="*/ 71 h 155"/>
                <a:gd name="T44" fmla="*/ 97 w 112"/>
                <a:gd name="T45" fmla="*/ 76 h 155"/>
                <a:gd name="T46" fmla="*/ 97 w 112"/>
                <a:gd name="T47" fmla="*/ 79 h 155"/>
                <a:gd name="T48" fmla="*/ 96 w 112"/>
                <a:gd name="T49" fmla="*/ 82 h 155"/>
                <a:gd name="T50" fmla="*/ 94 w 112"/>
                <a:gd name="T51" fmla="*/ 85 h 155"/>
                <a:gd name="T52" fmla="*/ 92 w 112"/>
                <a:gd name="T53" fmla="*/ 89 h 155"/>
                <a:gd name="T54" fmla="*/ 91 w 112"/>
                <a:gd name="T55" fmla="*/ 91 h 155"/>
                <a:gd name="T56" fmla="*/ 88 w 112"/>
                <a:gd name="T57" fmla="*/ 95 h 155"/>
                <a:gd name="T58" fmla="*/ 87 w 112"/>
                <a:gd name="T59" fmla="*/ 97 h 155"/>
                <a:gd name="T60" fmla="*/ 82 w 112"/>
                <a:gd name="T61" fmla="*/ 102 h 155"/>
                <a:gd name="T62" fmla="*/ 80 w 112"/>
                <a:gd name="T63" fmla="*/ 104 h 155"/>
                <a:gd name="T64" fmla="*/ 78 w 112"/>
                <a:gd name="T65" fmla="*/ 106 h 155"/>
                <a:gd name="T66" fmla="*/ 77 w 112"/>
                <a:gd name="T67" fmla="*/ 108 h 155"/>
                <a:gd name="T68" fmla="*/ 74 w 112"/>
                <a:gd name="T69" fmla="*/ 110 h 155"/>
                <a:gd name="T70" fmla="*/ 71 w 112"/>
                <a:gd name="T71" fmla="*/ 111 h 155"/>
                <a:gd name="T72" fmla="*/ 66 w 112"/>
                <a:gd name="T73" fmla="*/ 115 h 155"/>
                <a:gd name="T74" fmla="*/ 64 w 112"/>
                <a:gd name="T75" fmla="*/ 117 h 155"/>
                <a:gd name="T76" fmla="*/ 61 w 112"/>
                <a:gd name="T77" fmla="*/ 118 h 155"/>
                <a:gd name="T78" fmla="*/ 58 w 112"/>
                <a:gd name="T79" fmla="*/ 120 h 155"/>
                <a:gd name="T80" fmla="*/ 55 w 112"/>
                <a:gd name="T81" fmla="*/ 121 h 155"/>
                <a:gd name="T82" fmla="*/ 52 w 112"/>
                <a:gd name="T83" fmla="*/ 123 h 155"/>
                <a:gd name="T84" fmla="*/ 48 w 112"/>
                <a:gd name="T85" fmla="*/ 124 h 155"/>
                <a:gd name="T86" fmla="*/ 46 w 112"/>
                <a:gd name="T87" fmla="*/ 125 h 155"/>
                <a:gd name="T88" fmla="*/ 43 w 112"/>
                <a:gd name="T89" fmla="*/ 126 h 155"/>
                <a:gd name="T90" fmla="*/ 38 w 112"/>
                <a:gd name="T91" fmla="*/ 127 h 155"/>
                <a:gd name="T92" fmla="*/ 36 w 112"/>
                <a:gd name="T93" fmla="*/ 129 h 155"/>
                <a:gd name="T94" fmla="*/ 32 w 112"/>
                <a:gd name="T95" fmla="*/ 130 h 155"/>
                <a:gd name="T96" fmla="*/ 27 w 112"/>
                <a:gd name="T97" fmla="*/ 131 h 155"/>
                <a:gd name="T98" fmla="*/ 24 w 112"/>
                <a:gd name="T99" fmla="*/ 132 h 155"/>
                <a:gd name="T100" fmla="*/ 20 w 112"/>
                <a:gd name="T101" fmla="*/ 132 h 155"/>
                <a:gd name="T102" fmla="*/ 12 w 112"/>
                <a:gd name="T103" fmla="*/ 133 h 155"/>
                <a:gd name="T104" fmla="*/ 8 w 112"/>
                <a:gd name="T105" fmla="*/ 134 h 155"/>
                <a:gd name="T106" fmla="*/ 5 w 112"/>
                <a:gd name="T107" fmla="*/ 134 h 155"/>
                <a:gd name="T108" fmla="*/ 0 w 112"/>
                <a:gd name="T109" fmla="*/ 135 h 1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"/>
                <a:gd name="T166" fmla="*/ 0 h 155"/>
                <a:gd name="T167" fmla="*/ 112 w 112"/>
                <a:gd name="T168" fmla="*/ 155 h 1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" h="155">
                  <a:moveTo>
                    <a:pt x="85" y="0"/>
                  </a:moveTo>
                  <a:lnTo>
                    <a:pt x="87" y="3"/>
                  </a:lnTo>
                  <a:lnTo>
                    <a:pt x="88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2" y="11"/>
                  </a:lnTo>
                  <a:lnTo>
                    <a:pt x="95" y="13"/>
                  </a:lnTo>
                  <a:lnTo>
                    <a:pt x="95" y="14"/>
                  </a:lnTo>
                  <a:lnTo>
                    <a:pt x="97" y="16"/>
                  </a:lnTo>
                  <a:lnTo>
                    <a:pt x="97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3" y="30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5" y="37"/>
                  </a:lnTo>
                  <a:lnTo>
                    <a:pt x="106" y="37"/>
                  </a:lnTo>
                  <a:lnTo>
                    <a:pt x="106" y="40"/>
                  </a:lnTo>
                  <a:lnTo>
                    <a:pt x="107" y="41"/>
                  </a:lnTo>
                  <a:lnTo>
                    <a:pt x="107" y="43"/>
                  </a:lnTo>
                  <a:lnTo>
                    <a:pt x="107" y="44"/>
                  </a:lnTo>
                  <a:lnTo>
                    <a:pt x="108" y="46"/>
                  </a:lnTo>
                  <a:lnTo>
                    <a:pt x="108" y="47"/>
                  </a:lnTo>
                  <a:lnTo>
                    <a:pt x="110" y="49"/>
                  </a:lnTo>
                  <a:lnTo>
                    <a:pt x="110" y="50"/>
                  </a:lnTo>
                  <a:lnTo>
                    <a:pt x="110" y="53"/>
                  </a:lnTo>
                  <a:lnTo>
                    <a:pt x="110" y="54"/>
                  </a:lnTo>
                  <a:lnTo>
                    <a:pt x="111" y="56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60"/>
                  </a:lnTo>
                  <a:lnTo>
                    <a:pt x="111" y="62"/>
                  </a:lnTo>
                  <a:lnTo>
                    <a:pt x="111" y="63"/>
                  </a:lnTo>
                  <a:lnTo>
                    <a:pt x="111" y="65"/>
                  </a:lnTo>
                  <a:lnTo>
                    <a:pt x="111" y="69"/>
                  </a:lnTo>
                  <a:lnTo>
                    <a:pt x="111" y="72"/>
                  </a:lnTo>
                  <a:lnTo>
                    <a:pt x="110" y="75"/>
                  </a:lnTo>
                  <a:lnTo>
                    <a:pt x="110" y="77"/>
                  </a:lnTo>
                  <a:lnTo>
                    <a:pt x="110" y="78"/>
                  </a:lnTo>
                  <a:lnTo>
                    <a:pt x="108" y="80"/>
                  </a:lnTo>
                  <a:lnTo>
                    <a:pt x="108" y="81"/>
                  </a:lnTo>
                  <a:lnTo>
                    <a:pt x="108" y="84"/>
                  </a:lnTo>
                  <a:lnTo>
                    <a:pt x="107" y="87"/>
                  </a:lnTo>
                  <a:lnTo>
                    <a:pt x="106" y="89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05" y="93"/>
                  </a:lnTo>
                  <a:lnTo>
                    <a:pt x="104" y="95"/>
                  </a:lnTo>
                  <a:lnTo>
                    <a:pt x="103" y="97"/>
                  </a:lnTo>
                  <a:lnTo>
                    <a:pt x="102" y="99"/>
                  </a:lnTo>
                  <a:lnTo>
                    <a:pt x="101" y="101"/>
                  </a:lnTo>
                  <a:lnTo>
                    <a:pt x="100" y="103"/>
                  </a:lnTo>
                  <a:lnTo>
                    <a:pt x="100" y="104"/>
                  </a:lnTo>
                  <a:lnTo>
                    <a:pt x="98" y="106"/>
                  </a:lnTo>
                  <a:lnTo>
                    <a:pt x="97" y="108"/>
                  </a:lnTo>
                  <a:lnTo>
                    <a:pt x="96" y="109"/>
                  </a:lnTo>
                  <a:lnTo>
                    <a:pt x="95" y="111"/>
                  </a:lnTo>
                  <a:lnTo>
                    <a:pt x="92" y="113"/>
                  </a:lnTo>
                  <a:lnTo>
                    <a:pt x="90" y="116"/>
                  </a:lnTo>
                  <a:lnTo>
                    <a:pt x="90" y="117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6" y="121"/>
                  </a:lnTo>
                  <a:lnTo>
                    <a:pt x="85" y="121"/>
                  </a:lnTo>
                  <a:lnTo>
                    <a:pt x="84" y="123"/>
                  </a:lnTo>
                  <a:lnTo>
                    <a:pt x="83" y="123"/>
                  </a:lnTo>
                  <a:lnTo>
                    <a:pt x="81" y="125"/>
                  </a:lnTo>
                  <a:lnTo>
                    <a:pt x="79" y="127"/>
                  </a:lnTo>
                  <a:lnTo>
                    <a:pt x="78" y="127"/>
                  </a:lnTo>
                  <a:lnTo>
                    <a:pt x="75" y="129"/>
                  </a:lnTo>
                  <a:lnTo>
                    <a:pt x="72" y="131"/>
                  </a:lnTo>
                  <a:lnTo>
                    <a:pt x="72" y="132"/>
                  </a:lnTo>
                  <a:lnTo>
                    <a:pt x="70" y="133"/>
                  </a:lnTo>
                  <a:lnTo>
                    <a:pt x="69" y="134"/>
                  </a:lnTo>
                  <a:lnTo>
                    <a:pt x="67" y="135"/>
                  </a:lnTo>
                  <a:lnTo>
                    <a:pt x="66" y="135"/>
                  </a:lnTo>
                  <a:lnTo>
                    <a:pt x="64" y="137"/>
                  </a:lnTo>
                  <a:lnTo>
                    <a:pt x="63" y="137"/>
                  </a:lnTo>
                  <a:lnTo>
                    <a:pt x="60" y="138"/>
                  </a:lnTo>
                  <a:lnTo>
                    <a:pt x="59" y="139"/>
                  </a:lnTo>
                  <a:lnTo>
                    <a:pt x="57" y="140"/>
                  </a:lnTo>
                  <a:lnTo>
                    <a:pt x="56" y="140"/>
                  </a:lnTo>
                  <a:lnTo>
                    <a:pt x="53" y="141"/>
                  </a:lnTo>
                  <a:lnTo>
                    <a:pt x="53" y="142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4"/>
                  </a:lnTo>
                  <a:lnTo>
                    <a:pt x="45" y="144"/>
                  </a:lnTo>
                  <a:lnTo>
                    <a:pt x="42" y="145"/>
                  </a:lnTo>
                  <a:lnTo>
                    <a:pt x="41" y="145"/>
                  </a:lnTo>
                  <a:lnTo>
                    <a:pt x="39" y="147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29" y="150"/>
                  </a:lnTo>
                  <a:lnTo>
                    <a:pt x="26" y="150"/>
                  </a:lnTo>
                  <a:lnTo>
                    <a:pt x="25" y="150"/>
                  </a:lnTo>
                  <a:lnTo>
                    <a:pt x="22" y="151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12" y="153"/>
                  </a:lnTo>
                  <a:lnTo>
                    <a:pt x="9" y="153"/>
                  </a:lnTo>
                  <a:lnTo>
                    <a:pt x="8" y="153"/>
                  </a:lnTo>
                  <a:lnTo>
                    <a:pt x="5" y="153"/>
                  </a:lnTo>
                  <a:lnTo>
                    <a:pt x="4" y="154"/>
                  </a:lnTo>
                  <a:lnTo>
                    <a:pt x="0" y="154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11" name="Freeform 180"/>
            <p:cNvSpPr>
              <a:spLocks/>
            </p:cNvSpPr>
            <p:nvPr/>
          </p:nvSpPr>
          <p:spPr bwMode="auto">
            <a:xfrm>
              <a:off x="734" y="1080"/>
              <a:ext cx="100" cy="58"/>
            </a:xfrm>
            <a:custGeom>
              <a:avLst/>
              <a:gdLst>
                <a:gd name="T0" fmla="*/ 0 w 111"/>
                <a:gd name="T1" fmla="*/ 57 h 65"/>
                <a:gd name="T2" fmla="*/ 99 w 111"/>
                <a:gd name="T3" fmla="*/ 43 h 65"/>
                <a:gd name="T4" fmla="*/ 69 w 111"/>
                <a:gd name="T5" fmla="*/ 29 h 65"/>
                <a:gd name="T6" fmla="*/ 73 w 111"/>
                <a:gd name="T7" fmla="*/ 0 h 65"/>
                <a:gd name="T8" fmla="*/ 0 w 111"/>
                <a:gd name="T9" fmla="*/ 5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5"/>
                <a:gd name="T17" fmla="*/ 111 w 11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5">
                  <a:moveTo>
                    <a:pt x="0" y="64"/>
                  </a:moveTo>
                  <a:lnTo>
                    <a:pt x="110" y="48"/>
                  </a:lnTo>
                  <a:lnTo>
                    <a:pt x="77" y="32"/>
                  </a:lnTo>
                  <a:lnTo>
                    <a:pt x="81" y="0"/>
                  </a:lnTo>
                  <a:lnTo>
                    <a:pt x="0" y="6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12" name="Freeform 181"/>
            <p:cNvSpPr>
              <a:spLocks/>
            </p:cNvSpPr>
            <p:nvPr/>
          </p:nvSpPr>
          <p:spPr bwMode="auto">
            <a:xfrm>
              <a:off x="2576" y="1446"/>
              <a:ext cx="98" cy="139"/>
            </a:xfrm>
            <a:custGeom>
              <a:avLst/>
              <a:gdLst>
                <a:gd name="T0" fmla="*/ 93 w 108"/>
                <a:gd name="T1" fmla="*/ 138 h 158"/>
                <a:gd name="T2" fmla="*/ 88 w 108"/>
                <a:gd name="T3" fmla="*/ 137 h 158"/>
                <a:gd name="T4" fmla="*/ 84 w 108"/>
                <a:gd name="T5" fmla="*/ 137 h 158"/>
                <a:gd name="T6" fmla="*/ 79 w 108"/>
                <a:gd name="T7" fmla="*/ 136 h 158"/>
                <a:gd name="T8" fmla="*/ 75 w 108"/>
                <a:gd name="T9" fmla="*/ 136 h 158"/>
                <a:gd name="T10" fmla="*/ 72 w 108"/>
                <a:gd name="T11" fmla="*/ 135 h 158"/>
                <a:gd name="T12" fmla="*/ 68 w 108"/>
                <a:gd name="T13" fmla="*/ 135 h 158"/>
                <a:gd name="T14" fmla="*/ 64 w 108"/>
                <a:gd name="T15" fmla="*/ 134 h 158"/>
                <a:gd name="T16" fmla="*/ 60 w 108"/>
                <a:gd name="T17" fmla="*/ 133 h 158"/>
                <a:gd name="T18" fmla="*/ 56 w 108"/>
                <a:gd name="T19" fmla="*/ 132 h 158"/>
                <a:gd name="T20" fmla="*/ 53 w 108"/>
                <a:gd name="T21" fmla="*/ 131 h 158"/>
                <a:gd name="T22" fmla="*/ 49 w 108"/>
                <a:gd name="T23" fmla="*/ 129 h 158"/>
                <a:gd name="T24" fmla="*/ 45 w 108"/>
                <a:gd name="T25" fmla="*/ 128 h 158"/>
                <a:gd name="T26" fmla="*/ 42 w 108"/>
                <a:gd name="T27" fmla="*/ 126 h 158"/>
                <a:gd name="T28" fmla="*/ 39 w 108"/>
                <a:gd name="T29" fmla="*/ 125 h 158"/>
                <a:gd name="T30" fmla="*/ 35 w 108"/>
                <a:gd name="T31" fmla="*/ 123 h 158"/>
                <a:gd name="T32" fmla="*/ 33 w 108"/>
                <a:gd name="T33" fmla="*/ 121 h 158"/>
                <a:gd name="T34" fmla="*/ 30 w 108"/>
                <a:gd name="T35" fmla="*/ 121 h 158"/>
                <a:gd name="T36" fmla="*/ 26 w 108"/>
                <a:gd name="T37" fmla="*/ 117 h 158"/>
                <a:gd name="T38" fmla="*/ 23 w 108"/>
                <a:gd name="T39" fmla="*/ 115 h 158"/>
                <a:gd name="T40" fmla="*/ 20 w 108"/>
                <a:gd name="T41" fmla="*/ 113 h 158"/>
                <a:gd name="T42" fmla="*/ 16 w 108"/>
                <a:gd name="T43" fmla="*/ 109 h 158"/>
                <a:gd name="T44" fmla="*/ 13 w 108"/>
                <a:gd name="T45" fmla="*/ 106 h 158"/>
                <a:gd name="T46" fmla="*/ 11 w 108"/>
                <a:gd name="T47" fmla="*/ 104 h 158"/>
                <a:gd name="T48" fmla="*/ 10 w 108"/>
                <a:gd name="T49" fmla="*/ 101 h 158"/>
                <a:gd name="T50" fmla="*/ 7 w 108"/>
                <a:gd name="T51" fmla="*/ 99 h 158"/>
                <a:gd name="T52" fmla="*/ 6 w 108"/>
                <a:gd name="T53" fmla="*/ 96 h 158"/>
                <a:gd name="T54" fmla="*/ 5 w 108"/>
                <a:gd name="T55" fmla="*/ 93 h 158"/>
                <a:gd name="T56" fmla="*/ 3 w 108"/>
                <a:gd name="T57" fmla="*/ 90 h 158"/>
                <a:gd name="T58" fmla="*/ 2 w 108"/>
                <a:gd name="T59" fmla="*/ 87 h 158"/>
                <a:gd name="T60" fmla="*/ 2 w 108"/>
                <a:gd name="T61" fmla="*/ 84 h 158"/>
                <a:gd name="T62" fmla="*/ 1 w 108"/>
                <a:gd name="T63" fmla="*/ 82 h 158"/>
                <a:gd name="T64" fmla="*/ 0 w 108"/>
                <a:gd name="T65" fmla="*/ 79 h 158"/>
                <a:gd name="T66" fmla="*/ 0 w 108"/>
                <a:gd name="T67" fmla="*/ 77 h 158"/>
                <a:gd name="T68" fmla="*/ 0 w 108"/>
                <a:gd name="T69" fmla="*/ 74 h 158"/>
                <a:gd name="T70" fmla="*/ 0 w 108"/>
                <a:gd name="T71" fmla="*/ 68 h 158"/>
                <a:gd name="T72" fmla="*/ 0 w 108"/>
                <a:gd name="T73" fmla="*/ 62 h 158"/>
                <a:gd name="T74" fmla="*/ 1 w 108"/>
                <a:gd name="T75" fmla="*/ 56 h 158"/>
                <a:gd name="T76" fmla="*/ 2 w 108"/>
                <a:gd name="T77" fmla="*/ 51 h 158"/>
                <a:gd name="T78" fmla="*/ 3 w 108"/>
                <a:gd name="T79" fmla="*/ 48 h 158"/>
                <a:gd name="T80" fmla="*/ 4 w 108"/>
                <a:gd name="T81" fmla="*/ 46 h 158"/>
                <a:gd name="T82" fmla="*/ 5 w 108"/>
                <a:gd name="T83" fmla="*/ 42 h 158"/>
                <a:gd name="T84" fmla="*/ 6 w 108"/>
                <a:gd name="T85" fmla="*/ 40 h 158"/>
                <a:gd name="T86" fmla="*/ 7 w 108"/>
                <a:gd name="T87" fmla="*/ 37 h 158"/>
                <a:gd name="T88" fmla="*/ 10 w 108"/>
                <a:gd name="T89" fmla="*/ 33 h 158"/>
                <a:gd name="T90" fmla="*/ 12 w 108"/>
                <a:gd name="T91" fmla="*/ 29 h 158"/>
                <a:gd name="T92" fmla="*/ 14 w 108"/>
                <a:gd name="T93" fmla="*/ 26 h 158"/>
                <a:gd name="T94" fmla="*/ 15 w 108"/>
                <a:gd name="T95" fmla="*/ 24 h 158"/>
                <a:gd name="T96" fmla="*/ 18 w 108"/>
                <a:gd name="T97" fmla="*/ 21 h 158"/>
                <a:gd name="T98" fmla="*/ 20 w 108"/>
                <a:gd name="T99" fmla="*/ 18 h 158"/>
                <a:gd name="T100" fmla="*/ 22 w 108"/>
                <a:gd name="T101" fmla="*/ 14 h 158"/>
                <a:gd name="T102" fmla="*/ 25 w 108"/>
                <a:gd name="T103" fmla="*/ 11 h 158"/>
                <a:gd name="T104" fmla="*/ 28 w 108"/>
                <a:gd name="T105" fmla="*/ 9 h 158"/>
                <a:gd name="T106" fmla="*/ 31 w 108"/>
                <a:gd name="T107" fmla="*/ 6 h 158"/>
                <a:gd name="T108" fmla="*/ 34 w 108"/>
                <a:gd name="T109" fmla="*/ 4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"/>
                <a:gd name="T166" fmla="*/ 0 h 158"/>
                <a:gd name="T167" fmla="*/ 108 w 108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" h="158">
                  <a:moveTo>
                    <a:pt x="107" y="157"/>
                  </a:moveTo>
                  <a:lnTo>
                    <a:pt x="102" y="157"/>
                  </a:lnTo>
                  <a:lnTo>
                    <a:pt x="101" y="157"/>
                  </a:lnTo>
                  <a:lnTo>
                    <a:pt x="97" y="156"/>
                  </a:lnTo>
                  <a:lnTo>
                    <a:pt x="96" y="156"/>
                  </a:lnTo>
                  <a:lnTo>
                    <a:pt x="93" y="156"/>
                  </a:lnTo>
                  <a:lnTo>
                    <a:pt x="92" y="156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3" y="155"/>
                  </a:lnTo>
                  <a:lnTo>
                    <a:pt x="82" y="154"/>
                  </a:lnTo>
                  <a:lnTo>
                    <a:pt x="79" y="154"/>
                  </a:lnTo>
                  <a:lnTo>
                    <a:pt x="78" y="154"/>
                  </a:lnTo>
                  <a:lnTo>
                    <a:pt x="75" y="153"/>
                  </a:lnTo>
                  <a:lnTo>
                    <a:pt x="74" y="153"/>
                  </a:lnTo>
                  <a:lnTo>
                    <a:pt x="70" y="152"/>
                  </a:lnTo>
                  <a:lnTo>
                    <a:pt x="69" y="152"/>
                  </a:lnTo>
                  <a:lnTo>
                    <a:pt x="66" y="151"/>
                  </a:lnTo>
                  <a:lnTo>
                    <a:pt x="65" y="151"/>
                  </a:lnTo>
                  <a:lnTo>
                    <a:pt x="62" y="150"/>
                  </a:lnTo>
                  <a:lnTo>
                    <a:pt x="61" y="150"/>
                  </a:lnTo>
                  <a:lnTo>
                    <a:pt x="58" y="149"/>
                  </a:lnTo>
                  <a:lnTo>
                    <a:pt x="58" y="148"/>
                  </a:lnTo>
                  <a:lnTo>
                    <a:pt x="54" y="147"/>
                  </a:lnTo>
                  <a:lnTo>
                    <a:pt x="53" y="147"/>
                  </a:lnTo>
                  <a:lnTo>
                    <a:pt x="50" y="146"/>
                  </a:lnTo>
                  <a:lnTo>
                    <a:pt x="47" y="145"/>
                  </a:lnTo>
                  <a:lnTo>
                    <a:pt x="46" y="143"/>
                  </a:lnTo>
                  <a:lnTo>
                    <a:pt x="44" y="142"/>
                  </a:lnTo>
                  <a:lnTo>
                    <a:pt x="43" y="142"/>
                  </a:lnTo>
                  <a:lnTo>
                    <a:pt x="40" y="140"/>
                  </a:lnTo>
                  <a:lnTo>
                    <a:pt x="39" y="140"/>
                  </a:lnTo>
                  <a:lnTo>
                    <a:pt x="37" y="139"/>
                  </a:lnTo>
                  <a:lnTo>
                    <a:pt x="36" y="138"/>
                  </a:lnTo>
                  <a:lnTo>
                    <a:pt x="34" y="137"/>
                  </a:lnTo>
                  <a:lnTo>
                    <a:pt x="33" y="137"/>
                  </a:lnTo>
                  <a:lnTo>
                    <a:pt x="31" y="135"/>
                  </a:lnTo>
                  <a:lnTo>
                    <a:pt x="29" y="133"/>
                  </a:lnTo>
                  <a:lnTo>
                    <a:pt x="28" y="133"/>
                  </a:lnTo>
                  <a:lnTo>
                    <a:pt x="25" y="131"/>
                  </a:lnTo>
                  <a:lnTo>
                    <a:pt x="23" y="129"/>
                  </a:lnTo>
                  <a:lnTo>
                    <a:pt x="22" y="129"/>
                  </a:lnTo>
                  <a:lnTo>
                    <a:pt x="20" y="126"/>
                  </a:lnTo>
                  <a:lnTo>
                    <a:pt x="18" y="124"/>
                  </a:lnTo>
                  <a:lnTo>
                    <a:pt x="16" y="122"/>
                  </a:lnTo>
                  <a:lnTo>
                    <a:pt x="14" y="120"/>
                  </a:lnTo>
                  <a:lnTo>
                    <a:pt x="14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1" y="115"/>
                  </a:lnTo>
                  <a:lnTo>
                    <a:pt x="9" y="115"/>
                  </a:lnTo>
                  <a:lnTo>
                    <a:pt x="8" y="113"/>
                  </a:lnTo>
                  <a:lnTo>
                    <a:pt x="8" y="111"/>
                  </a:lnTo>
                  <a:lnTo>
                    <a:pt x="7" y="109"/>
                  </a:lnTo>
                  <a:lnTo>
                    <a:pt x="6" y="107"/>
                  </a:lnTo>
                  <a:lnTo>
                    <a:pt x="5" y="106"/>
                  </a:lnTo>
                  <a:lnTo>
                    <a:pt x="4" y="104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2" y="99"/>
                  </a:lnTo>
                  <a:lnTo>
                    <a:pt x="2" y="98"/>
                  </a:lnTo>
                  <a:lnTo>
                    <a:pt x="2" y="95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2" y="61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1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8" y="42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40" y="0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13" name="Freeform 182"/>
            <p:cNvSpPr>
              <a:spLocks/>
            </p:cNvSpPr>
            <p:nvPr/>
          </p:nvSpPr>
          <p:spPr bwMode="auto">
            <a:xfrm>
              <a:off x="2582" y="1408"/>
              <a:ext cx="96" cy="64"/>
            </a:xfrm>
            <a:custGeom>
              <a:avLst/>
              <a:gdLst>
                <a:gd name="T0" fmla="*/ 95 w 107"/>
                <a:gd name="T1" fmla="*/ 0 h 73"/>
                <a:gd name="T2" fmla="*/ 30 w 107"/>
                <a:gd name="T3" fmla="*/ 63 h 73"/>
                <a:gd name="T4" fmla="*/ 31 w 107"/>
                <a:gd name="T5" fmla="*/ 38 h 73"/>
                <a:gd name="T6" fmla="*/ 0 w 107"/>
                <a:gd name="T7" fmla="*/ 31 h 73"/>
                <a:gd name="T8" fmla="*/ 95 w 107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73"/>
                <a:gd name="T17" fmla="*/ 107 w 10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73">
                  <a:moveTo>
                    <a:pt x="106" y="0"/>
                  </a:moveTo>
                  <a:lnTo>
                    <a:pt x="33" y="72"/>
                  </a:lnTo>
                  <a:lnTo>
                    <a:pt x="34" y="43"/>
                  </a:lnTo>
                  <a:lnTo>
                    <a:pt x="0" y="35"/>
                  </a:lnTo>
                  <a:lnTo>
                    <a:pt x="106" y="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14" name="Freeform 183"/>
            <p:cNvSpPr>
              <a:spLocks/>
            </p:cNvSpPr>
            <p:nvPr/>
          </p:nvSpPr>
          <p:spPr bwMode="auto">
            <a:xfrm>
              <a:off x="2892" y="1634"/>
              <a:ext cx="109" cy="101"/>
            </a:xfrm>
            <a:custGeom>
              <a:avLst/>
              <a:gdLst>
                <a:gd name="T0" fmla="*/ 107 w 120"/>
                <a:gd name="T1" fmla="*/ 97 h 115"/>
                <a:gd name="T2" fmla="*/ 108 w 120"/>
                <a:gd name="T3" fmla="*/ 95 h 115"/>
                <a:gd name="T4" fmla="*/ 108 w 120"/>
                <a:gd name="T5" fmla="*/ 92 h 115"/>
                <a:gd name="T6" fmla="*/ 108 w 120"/>
                <a:gd name="T7" fmla="*/ 89 h 115"/>
                <a:gd name="T8" fmla="*/ 108 w 120"/>
                <a:gd name="T9" fmla="*/ 85 h 115"/>
                <a:gd name="T10" fmla="*/ 108 w 120"/>
                <a:gd name="T11" fmla="*/ 82 h 115"/>
                <a:gd name="T12" fmla="*/ 108 w 120"/>
                <a:gd name="T13" fmla="*/ 79 h 115"/>
                <a:gd name="T14" fmla="*/ 108 w 120"/>
                <a:gd name="T15" fmla="*/ 76 h 115"/>
                <a:gd name="T16" fmla="*/ 107 w 120"/>
                <a:gd name="T17" fmla="*/ 70 h 115"/>
                <a:gd name="T18" fmla="*/ 107 w 120"/>
                <a:gd name="T19" fmla="*/ 67 h 115"/>
                <a:gd name="T20" fmla="*/ 106 w 120"/>
                <a:gd name="T21" fmla="*/ 63 h 115"/>
                <a:gd name="T22" fmla="*/ 106 w 120"/>
                <a:gd name="T23" fmla="*/ 61 h 115"/>
                <a:gd name="T24" fmla="*/ 105 w 120"/>
                <a:gd name="T25" fmla="*/ 58 h 115"/>
                <a:gd name="T26" fmla="*/ 104 w 120"/>
                <a:gd name="T27" fmla="*/ 53 h 115"/>
                <a:gd name="T28" fmla="*/ 103 w 120"/>
                <a:gd name="T29" fmla="*/ 47 h 115"/>
                <a:gd name="T30" fmla="*/ 102 w 120"/>
                <a:gd name="T31" fmla="*/ 45 h 115"/>
                <a:gd name="T32" fmla="*/ 101 w 120"/>
                <a:gd name="T33" fmla="*/ 42 h 115"/>
                <a:gd name="T34" fmla="*/ 100 w 120"/>
                <a:gd name="T35" fmla="*/ 40 h 115"/>
                <a:gd name="T36" fmla="*/ 99 w 120"/>
                <a:gd name="T37" fmla="*/ 37 h 115"/>
                <a:gd name="T38" fmla="*/ 97 w 120"/>
                <a:gd name="T39" fmla="*/ 33 h 115"/>
                <a:gd name="T40" fmla="*/ 96 w 120"/>
                <a:gd name="T41" fmla="*/ 31 h 115"/>
                <a:gd name="T42" fmla="*/ 94 w 120"/>
                <a:gd name="T43" fmla="*/ 27 h 115"/>
                <a:gd name="T44" fmla="*/ 94 w 120"/>
                <a:gd name="T45" fmla="*/ 25 h 115"/>
                <a:gd name="T46" fmla="*/ 92 w 120"/>
                <a:gd name="T47" fmla="*/ 23 h 115"/>
                <a:gd name="T48" fmla="*/ 90 w 120"/>
                <a:gd name="T49" fmla="*/ 19 h 115"/>
                <a:gd name="T50" fmla="*/ 88 w 120"/>
                <a:gd name="T51" fmla="*/ 18 h 115"/>
                <a:gd name="T52" fmla="*/ 86 w 120"/>
                <a:gd name="T53" fmla="*/ 16 h 115"/>
                <a:gd name="T54" fmla="*/ 85 w 120"/>
                <a:gd name="T55" fmla="*/ 14 h 115"/>
                <a:gd name="T56" fmla="*/ 84 w 120"/>
                <a:gd name="T57" fmla="*/ 12 h 115"/>
                <a:gd name="T58" fmla="*/ 80 w 120"/>
                <a:gd name="T59" fmla="*/ 10 h 115"/>
                <a:gd name="T60" fmla="*/ 78 w 120"/>
                <a:gd name="T61" fmla="*/ 7 h 115"/>
                <a:gd name="T62" fmla="*/ 74 w 120"/>
                <a:gd name="T63" fmla="*/ 5 h 115"/>
                <a:gd name="T64" fmla="*/ 70 w 120"/>
                <a:gd name="T65" fmla="*/ 4 h 115"/>
                <a:gd name="T66" fmla="*/ 67 w 120"/>
                <a:gd name="T67" fmla="*/ 3 h 115"/>
                <a:gd name="T68" fmla="*/ 64 w 120"/>
                <a:gd name="T69" fmla="*/ 1 h 115"/>
                <a:gd name="T70" fmla="*/ 60 w 120"/>
                <a:gd name="T71" fmla="*/ 1 h 115"/>
                <a:gd name="T72" fmla="*/ 56 w 120"/>
                <a:gd name="T73" fmla="*/ 0 h 115"/>
                <a:gd name="T74" fmla="*/ 54 w 120"/>
                <a:gd name="T75" fmla="*/ 0 h 115"/>
                <a:gd name="T76" fmla="*/ 51 w 120"/>
                <a:gd name="T77" fmla="*/ 0 h 115"/>
                <a:gd name="T78" fmla="*/ 45 w 120"/>
                <a:gd name="T79" fmla="*/ 1 h 115"/>
                <a:gd name="T80" fmla="*/ 43 w 120"/>
                <a:gd name="T81" fmla="*/ 2 h 115"/>
                <a:gd name="T82" fmla="*/ 40 w 120"/>
                <a:gd name="T83" fmla="*/ 3 h 115"/>
                <a:gd name="T84" fmla="*/ 37 w 120"/>
                <a:gd name="T85" fmla="*/ 3 h 115"/>
                <a:gd name="T86" fmla="*/ 35 w 120"/>
                <a:gd name="T87" fmla="*/ 4 h 115"/>
                <a:gd name="T88" fmla="*/ 31 w 120"/>
                <a:gd name="T89" fmla="*/ 5 h 115"/>
                <a:gd name="T90" fmla="*/ 27 w 120"/>
                <a:gd name="T91" fmla="*/ 6 h 115"/>
                <a:gd name="T92" fmla="*/ 25 w 120"/>
                <a:gd name="T93" fmla="*/ 8 h 115"/>
                <a:gd name="T94" fmla="*/ 22 w 120"/>
                <a:gd name="T95" fmla="*/ 11 h 115"/>
                <a:gd name="T96" fmla="*/ 17 w 120"/>
                <a:gd name="T97" fmla="*/ 12 h 115"/>
                <a:gd name="T98" fmla="*/ 15 w 120"/>
                <a:gd name="T99" fmla="*/ 14 h 115"/>
                <a:gd name="T100" fmla="*/ 11 w 120"/>
                <a:gd name="T101" fmla="*/ 17 h 115"/>
                <a:gd name="T102" fmla="*/ 7 w 120"/>
                <a:gd name="T103" fmla="*/ 19 h 115"/>
                <a:gd name="T104" fmla="*/ 3 w 120"/>
                <a:gd name="T105" fmla="*/ 23 h 1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15"/>
                <a:gd name="T161" fmla="*/ 120 w 120"/>
                <a:gd name="T162" fmla="*/ 115 h 1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15">
                  <a:moveTo>
                    <a:pt x="118" y="114"/>
                  </a:moveTo>
                  <a:lnTo>
                    <a:pt x="118" y="111"/>
                  </a:lnTo>
                  <a:lnTo>
                    <a:pt x="118" y="110"/>
                  </a:lnTo>
                  <a:lnTo>
                    <a:pt x="119" y="108"/>
                  </a:lnTo>
                  <a:lnTo>
                    <a:pt x="119" y="107"/>
                  </a:lnTo>
                  <a:lnTo>
                    <a:pt x="119" y="105"/>
                  </a:lnTo>
                  <a:lnTo>
                    <a:pt x="119" y="103"/>
                  </a:lnTo>
                  <a:lnTo>
                    <a:pt x="119" y="101"/>
                  </a:lnTo>
                  <a:lnTo>
                    <a:pt x="119" y="100"/>
                  </a:lnTo>
                  <a:lnTo>
                    <a:pt x="119" y="97"/>
                  </a:lnTo>
                  <a:lnTo>
                    <a:pt x="119" y="94"/>
                  </a:lnTo>
                  <a:lnTo>
                    <a:pt x="119" y="93"/>
                  </a:lnTo>
                  <a:lnTo>
                    <a:pt x="119" y="91"/>
                  </a:lnTo>
                  <a:lnTo>
                    <a:pt x="119" y="90"/>
                  </a:lnTo>
                  <a:lnTo>
                    <a:pt x="119" y="87"/>
                  </a:lnTo>
                  <a:lnTo>
                    <a:pt x="119" y="86"/>
                  </a:lnTo>
                  <a:lnTo>
                    <a:pt x="118" y="83"/>
                  </a:lnTo>
                  <a:lnTo>
                    <a:pt x="118" y="80"/>
                  </a:lnTo>
                  <a:lnTo>
                    <a:pt x="118" y="77"/>
                  </a:lnTo>
                  <a:lnTo>
                    <a:pt x="118" y="76"/>
                  </a:lnTo>
                  <a:lnTo>
                    <a:pt x="117" y="74"/>
                  </a:lnTo>
                  <a:lnTo>
                    <a:pt x="117" y="72"/>
                  </a:lnTo>
                  <a:lnTo>
                    <a:pt x="117" y="70"/>
                  </a:lnTo>
                  <a:lnTo>
                    <a:pt x="117" y="69"/>
                  </a:lnTo>
                  <a:lnTo>
                    <a:pt x="116" y="67"/>
                  </a:lnTo>
                  <a:lnTo>
                    <a:pt x="116" y="66"/>
                  </a:lnTo>
                  <a:lnTo>
                    <a:pt x="116" y="63"/>
                  </a:lnTo>
                  <a:lnTo>
                    <a:pt x="115" y="60"/>
                  </a:lnTo>
                  <a:lnTo>
                    <a:pt x="113" y="56"/>
                  </a:lnTo>
                  <a:lnTo>
                    <a:pt x="113" y="53"/>
                  </a:lnTo>
                  <a:lnTo>
                    <a:pt x="112" y="53"/>
                  </a:lnTo>
                  <a:lnTo>
                    <a:pt x="112" y="51"/>
                  </a:lnTo>
                  <a:lnTo>
                    <a:pt x="112" y="50"/>
                  </a:lnTo>
                  <a:lnTo>
                    <a:pt x="111" y="48"/>
                  </a:lnTo>
                  <a:lnTo>
                    <a:pt x="111" y="47"/>
                  </a:lnTo>
                  <a:lnTo>
                    <a:pt x="110" y="45"/>
                  </a:lnTo>
                  <a:lnTo>
                    <a:pt x="110" y="44"/>
                  </a:lnTo>
                  <a:lnTo>
                    <a:pt x="109" y="42"/>
                  </a:lnTo>
                  <a:lnTo>
                    <a:pt x="108" y="38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6" y="35"/>
                  </a:lnTo>
                  <a:lnTo>
                    <a:pt x="105" y="33"/>
                  </a:lnTo>
                  <a:lnTo>
                    <a:pt x="104" y="31"/>
                  </a:lnTo>
                  <a:lnTo>
                    <a:pt x="104" y="30"/>
                  </a:lnTo>
                  <a:lnTo>
                    <a:pt x="103" y="28"/>
                  </a:lnTo>
                  <a:lnTo>
                    <a:pt x="102" y="28"/>
                  </a:lnTo>
                  <a:lnTo>
                    <a:pt x="101" y="26"/>
                  </a:lnTo>
                  <a:lnTo>
                    <a:pt x="100" y="23"/>
                  </a:lnTo>
                  <a:lnTo>
                    <a:pt x="99" y="22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19"/>
                  </a:lnTo>
                  <a:lnTo>
                    <a:pt x="95" y="18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92" y="14"/>
                  </a:lnTo>
                  <a:lnTo>
                    <a:pt x="90" y="13"/>
                  </a:lnTo>
                  <a:lnTo>
                    <a:pt x="88" y="11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4" y="7"/>
                  </a:lnTo>
                  <a:lnTo>
                    <a:pt x="81" y="6"/>
                  </a:lnTo>
                  <a:lnTo>
                    <a:pt x="79" y="5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4" y="3"/>
                  </a:lnTo>
                  <a:lnTo>
                    <a:pt x="72" y="2"/>
                  </a:lnTo>
                  <a:lnTo>
                    <a:pt x="70" y="1"/>
                  </a:lnTo>
                  <a:lnTo>
                    <a:pt x="68" y="1"/>
                  </a:lnTo>
                  <a:lnTo>
                    <a:pt x="66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0" y="2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15" name="Freeform 184"/>
            <p:cNvSpPr>
              <a:spLocks/>
            </p:cNvSpPr>
            <p:nvPr/>
          </p:nvSpPr>
          <p:spPr bwMode="auto">
            <a:xfrm>
              <a:off x="2858" y="1630"/>
              <a:ext cx="70" cy="98"/>
            </a:xfrm>
            <a:custGeom>
              <a:avLst/>
              <a:gdLst>
                <a:gd name="T0" fmla="*/ 0 w 78"/>
                <a:gd name="T1" fmla="*/ 97 h 111"/>
                <a:gd name="T2" fmla="*/ 17 w 78"/>
                <a:gd name="T3" fmla="*/ 0 h 111"/>
                <a:gd name="T4" fmla="*/ 34 w 78"/>
                <a:gd name="T5" fmla="*/ 29 h 111"/>
                <a:gd name="T6" fmla="*/ 69 w 78"/>
                <a:gd name="T7" fmla="*/ 25 h 111"/>
                <a:gd name="T8" fmla="*/ 0 w 78"/>
                <a:gd name="T9" fmla="*/ 9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11"/>
                <a:gd name="T17" fmla="*/ 78 w 78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11">
                  <a:moveTo>
                    <a:pt x="0" y="110"/>
                  </a:moveTo>
                  <a:lnTo>
                    <a:pt x="19" y="0"/>
                  </a:lnTo>
                  <a:lnTo>
                    <a:pt x="38" y="33"/>
                  </a:lnTo>
                  <a:lnTo>
                    <a:pt x="77" y="28"/>
                  </a:lnTo>
                  <a:lnTo>
                    <a:pt x="0" y="110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16" name="Rectangle 185"/>
            <p:cNvSpPr>
              <a:spLocks noChangeArrowheads="1"/>
            </p:cNvSpPr>
            <p:nvPr/>
          </p:nvSpPr>
          <p:spPr bwMode="auto">
            <a:xfrm>
              <a:off x="3847" y="2310"/>
              <a:ext cx="27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500">
                  <a:solidFill>
                    <a:srgbClr val="000000"/>
                  </a:solidFill>
                  <a:latin typeface="Arial Rounded MT Bold" pitchFamily="34" charset="0"/>
                </a:rPr>
                <a:t>O</a:t>
              </a:r>
            </a:p>
          </p:txBody>
        </p:sp>
        <p:sp>
          <p:nvSpPr>
            <p:cNvPr id="121017" name="Rectangle 186"/>
            <p:cNvSpPr>
              <a:spLocks noChangeArrowheads="1"/>
            </p:cNvSpPr>
            <p:nvPr/>
          </p:nvSpPr>
          <p:spPr bwMode="auto">
            <a:xfrm>
              <a:off x="3862" y="3446"/>
              <a:ext cx="2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21018" name="Rectangle 187"/>
            <p:cNvSpPr>
              <a:spLocks noChangeArrowheads="1"/>
            </p:cNvSpPr>
            <p:nvPr/>
          </p:nvSpPr>
          <p:spPr bwMode="auto">
            <a:xfrm>
              <a:off x="3662" y="3592"/>
              <a:ext cx="24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1019" name="Rectangle 188"/>
            <p:cNvSpPr>
              <a:spLocks noChangeArrowheads="1"/>
            </p:cNvSpPr>
            <p:nvPr/>
          </p:nvSpPr>
          <p:spPr bwMode="auto">
            <a:xfrm>
              <a:off x="4085" y="3575"/>
              <a:ext cx="24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100" b="1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21020" name="Line 189"/>
            <p:cNvSpPr>
              <a:spLocks noChangeShapeType="1"/>
            </p:cNvSpPr>
            <p:nvPr/>
          </p:nvSpPr>
          <p:spPr bwMode="auto">
            <a:xfrm flipH="1">
              <a:off x="3706" y="2720"/>
              <a:ext cx="262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1" name="Line 190"/>
            <p:cNvSpPr>
              <a:spLocks noChangeShapeType="1"/>
            </p:cNvSpPr>
            <p:nvPr/>
          </p:nvSpPr>
          <p:spPr bwMode="auto">
            <a:xfrm flipH="1" flipV="1">
              <a:off x="3968" y="2720"/>
              <a:ext cx="262" cy="1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2" name="Line 191"/>
            <p:cNvSpPr>
              <a:spLocks noChangeShapeType="1"/>
            </p:cNvSpPr>
            <p:nvPr/>
          </p:nvSpPr>
          <p:spPr bwMode="auto">
            <a:xfrm flipV="1">
              <a:off x="4252" y="2867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3" name="Line 192"/>
            <p:cNvSpPr>
              <a:spLocks noChangeShapeType="1"/>
            </p:cNvSpPr>
            <p:nvPr/>
          </p:nvSpPr>
          <p:spPr bwMode="auto">
            <a:xfrm flipV="1">
              <a:off x="4207" y="2867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4" name="Line 193"/>
            <p:cNvSpPr>
              <a:spLocks noChangeShapeType="1"/>
            </p:cNvSpPr>
            <p:nvPr/>
          </p:nvSpPr>
          <p:spPr bwMode="auto">
            <a:xfrm flipV="1">
              <a:off x="3968" y="3159"/>
              <a:ext cx="262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5" name="Line 194"/>
            <p:cNvSpPr>
              <a:spLocks noChangeShapeType="1"/>
            </p:cNvSpPr>
            <p:nvPr/>
          </p:nvSpPr>
          <p:spPr bwMode="auto">
            <a:xfrm>
              <a:off x="3706" y="3159"/>
              <a:ext cx="262" cy="1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6" name="Line 195"/>
            <p:cNvSpPr>
              <a:spLocks noChangeShapeType="1"/>
            </p:cNvSpPr>
            <p:nvPr/>
          </p:nvSpPr>
          <p:spPr bwMode="auto">
            <a:xfrm>
              <a:off x="3683" y="2867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7" name="Line 196"/>
            <p:cNvSpPr>
              <a:spLocks noChangeShapeType="1"/>
            </p:cNvSpPr>
            <p:nvPr/>
          </p:nvSpPr>
          <p:spPr bwMode="auto">
            <a:xfrm>
              <a:off x="3729" y="2867"/>
              <a:ext cx="0" cy="2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8" name="Line 197"/>
            <p:cNvSpPr>
              <a:spLocks noChangeShapeType="1"/>
            </p:cNvSpPr>
            <p:nvPr/>
          </p:nvSpPr>
          <p:spPr bwMode="auto">
            <a:xfrm flipV="1">
              <a:off x="3990" y="2516"/>
              <a:ext cx="0" cy="2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29" name="Line 198"/>
            <p:cNvSpPr>
              <a:spLocks noChangeShapeType="1"/>
            </p:cNvSpPr>
            <p:nvPr/>
          </p:nvSpPr>
          <p:spPr bwMode="auto">
            <a:xfrm flipV="1">
              <a:off x="3945" y="2516"/>
              <a:ext cx="0" cy="2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0" name="Line 199"/>
            <p:cNvSpPr>
              <a:spLocks noChangeShapeType="1"/>
            </p:cNvSpPr>
            <p:nvPr/>
          </p:nvSpPr>
          <p:spPr bwMode="auto">
            <a:xfrm>
              <a:off x="3949" y="3305"/>
              <a:ext cx="0" cy="1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1" name="Line 200"/>
            <p:cNvSpPr>
              <a:spLocks noChangeShapeType="1"/>
            </p:cNvSpPr>
            <p:nvPr/>
          </p:nvSpPr>
          <p:spPr bwMode="auto">
            <a:xfrm>
              <a:off x="3988" y="3305"/>
              <a:ext cx="0" cy="1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2" name="Line 201"/>
            <p:cNvSpPr>
              <a:spLocks noChangeShapeType="1"/>
            </p:cNvSpPr>
            <p:nvPr/>
          </p:nvSpPr>
          <p:spPr bwMode="auto">
            <a:xfrm flipH="1">
              <a:off x="3832" y="3607"/>
              <a:ext cx="63" cy="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3" name="Line 202"/>
            <p:cNvSpPr>
              <a:spLocks noChangeShapeType="1"/>
            </p:cNvSpPr>
            <p:nvPr/>
          </p:nvSpPr>
          <p:spPr bwMode="auto">
            <a:xfrm>
              <a:off x="4050" y="3603"/>
              <a:ext cx="79" cy="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4" name="Freeform 203"/>
            <p:cNvSpPr>
              <a:spLocks/>
            </p:cNvSpPr>
            <p:nvPr/>
          </p:nvSpPr>
          <p:spPr bwMode="auto">
            <a:xfrm>
              <a:off x="3855" y="2394"/>
              <a:ext cx="17" cy="20"/>
            </a:xfrm>
            <a:custGeom>
              <a:avLst/>
              <a:gdLst>
                <a:gd name="T0" fmla="*/ 10 w 19"/>
                <a:gd name="T1" fmla="*/ 0 h 23"/>
                <a:gd name="T2" fmla="*/ 11 w 19"/>
                <a:gd name="T3" fmla="*/ 0 h 23"/>
                <a:gd name="T4" fmla="*/ 12 w 19"/>
                <a:gd name="T5" fmla="*/ 1 h 23"/>
                <a:gd name="T6" fmla="*/ 13 w 19"/>
                <a:gd name="T7" fmla="*/ 1 h 23"/>
                <a:gd name="T8" fmla="*/ 13 w 19"/>
                <a:gd name="T9" fmla="*/ 2 h 23"/>
                <a:gd name="T10" fmla="*/ 14 w 19"/>
                <a:gd name="T11" fmla="*/ 3 h 23"/>
                <a:gd name="T12" fmla="*/ 15 w 19"/>
                <a:gd name="T13" fmla="*/ 3 h 23"/>
                <a:gd name="T14" fmla="*/ 15 w 19"/>
                <a:gd name="T15" fmla="*/ 4 h 23"/>
                <a:gd name="T16" fmla="*/ 16 w 19"/>
                <a:gd name="T17" fmla="*/ 5 h 23"/>
                <a:gd name="T18" fmla="*/ 16 w 19"/>
                <a:gd name="T19" fmla="*/ 6 h 23"/>
                <a:gd name="T20" fmla="*/ 16 w 19"/>
                <a:gd name="T21" fmla="*/ 7 h 23"/>
                <a:gd name="T22" fmla="*/ 16 w 19"/>
                <a:gd name="T23" fmla="*/ 8 h 23"/>
                <a:gd name="T24" fmla="*/ 16 w 19"/>
                <a:gd name="T25" fmla="*/ 9 h 23"/>
                <a:gd name="T26" fmla="*/ 16 w 19"/>
                <a:gd name="T27" fmla="*/ 11 h 23"/>
                <a:gd name="T28" fmla="*/ 16 w 19"/>
                <a:gd name="T29" fmla="*/ 12 h 23"/>
                <a:gd name="T30" fmla="*/ 16 w 19"/>
                <a:gd name="T31" fmla="*/ 13 h 23"/>
                <a:gd name="T32" fmla="*/ 16 w 19"/>
                <a:gd name="T33" fmla="*/ 14 h 23"/>
                <a:gd name="T34" fmla="*/ 15 w 19"/>
                <a:gd name="T35" fmla="*/ 15 h 23"/>
                <a:gd name="T36" fmla="*/ 15 w 19"/>
                <a:gd name="T37" fmla="*/ 16 h 23"/>
                <a:gd name="T38" fmla="*/ 14 w 19"/>
                <a:gd name="T39" fmla="*/ 17 h 23"/>
                <a:gd name="T40" fmla="*/ 13 w 19"/>
                <a:gd name="T41" fmla="*/ 17 h 23"/>
                <a:gd name="T42" fmla="*/ 13 w 19"/>
                <a:gd name="T43" fmla="*/ 18 h 23"/>
                <a:gd name="T44" fmla="*/ 12 w 19"/>
                <a:gd name="T45" fmla="*/ 18 h 23"/>
                <a:gd name="T46" fmla="*/ 11 w 19"/>
                <a:gd name="T47" fmla="*/ 19 h 23"/>
                <a:gd name="T48" fmla="*/ 10 w 19"/>
                <a:gd name="T49" fmla="*/ 19 h 23"/>
                <a:gd name="T50" fmla="*/ 9 w 19"/>
                <a:gd name="T51" fmla="*/ 19 h 23"/>
                <a:gd name="T52" fmla="*/ 7 w 19"/>
                <a:gd name="T53" fmla="*/ 19 h 23"/>
                <a:gd name="T54" fmla="*/ 6 w 19"/>
                <a:gd name="T55" fmla="*/ 19 h 23"/>
                <a:gd name="T56" fmla="*/ 5 w 19"/>
                <a:gd name="T57" fmla="*/ 18 h 23"/>
                <a:gd name="T58" fmla="*/ 4 w 19"/>
                <a:gd name="T59" fmla="*/ 18 h 23"/>
                <a:gd name="T60" fmla="*/ 3 w 19"/>
                <a:gd name="T61" fmla="*/ 17 h 23"/>
                <a:gd name="T62" fmla="*/ 2 w 19"/>
                <a:gd name="T63" fmla="*/ 17 h 23"/>
                <a:gd name="T64" fmla="*/ 2 w 19"/>
                <a:gd name="T65" fmla="*/ 16 h 23"/>
                <a:gd name="T66" fmla="*/ 1 w 19"/>
                <a:gd name="T67" fmla="*/ 15 h 23"/>
                <a:gd name="T68" fmla="*/ 1 w 19"/>
                <a:gd name="T69" fmla="*/ 14 h 23"/>
                <a:gd name="T70" fmla="*/ 0 w 19"/>
                <a:gd name="T71" fmla="*/ 13 h 23"/>
                <a:gd name="T72" fmla="*/ 0 w 19"/>
                <a:gd name="T73" fmla="*/ 11 h 23"/>
                <a:gd name="T74" fmla="*/ 0 w 19"/>
                <a:gd name="T75" fmla="*/ 10 h 23"/>
                <a:gd name="T76" fmla="*/ 0 w 19"/>
                <a:gd name="T77" fmla="*/ 9 h 23"/>
                <a:gd name="T78" fmla="*/ 0 w 19"/>
                <a:gd name="T79" fmla="*/ 8 h 23"/>
                <a:gd name="T80" fmla="*/ 0 w 19"/>
                <a:gd name="T81" fmla="*/ 7 h 23"/>
                <a:gd name="T82" fmla="*/ 1 w 19"/>
                <a:gd name="T83" fmla="*/ 6 h 23"/>
                <a:gd name="T84" fmla="*/ 1 w 19"/>
                <a:gd name="T85" fmla="*/ 4 h 23"/>
                <a:gd name="T86" fmla="*/ 1 w 19"/>
                <a:gd name="T87" fmla="*/ 3 h 23"/>
                <a:gd name="T88" fmla="*/ 2 w 19"/>
                <a:gd name="T89" fmla="*/ 3 h 23"/>
                <a:gd name="T90" fmla="*/ 3 w 19"/>
                <a:gd name="T91" fmla="*/ 3 h 23"/>
                <a:gd name="T92" fmla="*/ 4 w 19"/>
                <a:gd name="T93" fmla="*/ 2 h 23"/>
                <a:gd name="T94" fmla="*/ 5 w 19"/>
                <a:gd name="T95" fmla="*/ 1 h 23"/>
                <a:gd name="T96" fmla="*/ 6 w 19"/>
                <a:gd name="T97" fmla="*/ 1 h 23"/>
                <a:gd name="T98" fmla="*/ 7 w 19"/>
                <a:gd name="T99" fmla="*/ 0 h 23"/>
                <a:gd name="T100" fmla="*/ 8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5" name="Freeform 204"/>
            <p:cNvSpPr>
              <a:spLocks/>
            </p:cNvSpPr>
            <p:nvPr/>
          </p:nvSpPr>
          <p:spPr bwMode="auto">
            <a:xfrm>
              <a:off x="3855" y="2394"/>
              <a:ext cx="17" cy="20"/>
            </a:xfrm>
            <a:custGeom>
              <a:avLst/>
              <a:gdLst>
                <a:gd name="T0" fmla="*/ 9 w 19"/>
                <a:gd name="T1" fmla="*/ 0 h 23"/>
                <a:gd name="T2" fmla="*/ 11 w 19"/>
                <a:gd name="T3" fmla="*/ 0 h 23"/>
                <a:gd name="T4" fmla="*/ 13 w 19"/>
                <a:gd name="T5" fmla="*/ 1 h 23"/>
                <a:gd name="T6" fmla="*/ 14 w 19"/>
                <a:gd name="T7" fmla="*/ 3 h 23"/>
                <a:gd name="T8" fmla="*/ 15 w 19"/>
                <a:gd name="T9" fmla="*/ 4 h 23"/>
                <a:gd name="T10" fmla="*/ 16 w 19"/>
                <a:gd name="T11" fmla="*/ 6 h 23"/>
                <a:gd name="T12" fmla="*/ 16 w 19"/>
                <a:gd name="T13" fmla="*/ 8 h 23"/>
                <a:gd name="T14" fmla="*/ 16 w 19"/>
                <a:gd name="T15" fmla="*/ 10 h 23"/>
                <a:gd name="T16" fmla="*/ 16 w 19"/>
                <a:gd name="T17" fmla="*/ 12 h 23"/>
                <a:gd name="T18" fmla="*/ 16 w 19"/>
                <a:gd name="T19" fmla="*/ 14 h 23"/>
                <a:gd name="T20" fmla="*/ 15 w 19"/>
                <a:gd name="T21" fmla="*/ 16 h 23"/>
                <a:gd name="T22" fmla="*/ 13 w 19"/>
                <a:gd name="T23" fmla="*/ 17 h 23"/>
                <a:gd name="T24" fmla="*/ 12 w 19"/>
                <a:gd name="T25" fmla="*/ 18 h 23"/>
                <a:gd name="T26" fmla="*/ 10 w 19"/>
                <a:gd name="T27" fmla="*/ 19 h 23"/>
                <a:gd name="T28" fmla="*/ 8 w 19"/>
                <a:gd name="T29" fmla="*/ 19 h 23"/>
                <a:gd name="T30" fmla="*/ 6 w 19"/>
                <a:gd name="T31" fmla="*/ 19 h 23"/>
                <a:gd name="T32" fmla="*/ 5 w 19"/>
                <a:gd name="T33" fmla="*/ 18 h 23"/>
                <a:gd name="T34" fmla="*/ 4 w 19"/>
                <a:gd name="T35" fmla="*/ 17 h 23"/>
                <a:gd name="T36" fmla="*/ 3 w 19"/>
                <a:gd name="T37" fmla="*/ 17 h 23"/>
                <a:gd name="T38" fmla="*/ 2 w 19"/>
                <a:gd name="T39" fmla="*/ 16 h 23"/>
                <a:gd name="T40" fmla="*/ 1 w 19"/>
                <a:gd name="T41" fmla="*/ 15 h 23"/>
                <a:gd name="T42" fmla="*/ 1 w 19"/>
                <a:gd name="T43" fmla="*/ 13 h 23"/>
                <a:gd name="T44" fmla="*/ 0 w 19"/>
                <a:gd name="T45" fmla="*/ 12 h 23"/>
                <a:gd name="T46" fmla="*/ 0 w 19"/>
                <a:gd name="T47" fmla="*/ 10 h 23"/>
                <a:gd name="T48" fmla="*/ 0 w 19"/>
                <a:gd name="T49" fmla="*/ 8 h 23"/>
                <a:gd name="T50" fmla="*/ 0 w 19"/>
                <a:gd name="T51" fmla="*/ 6 h 23"/>
                <a:gd name="T52" fmla="*/ 1 w 19"/>
                <a:gd name="T53" fmla="*/ 5 h 23"/>
                <a:gd name="T54" fmla="*/ 1 w 19"/>
                <a:gd name="T55" fmla="*/ 3 h 23"/>
                <a:gd name="T56" fmla="*/ 2 w 19"/>
                <a:gd name="T57" fmla="*/ 3 h 23"/>
                <a:gd name="T58" fmla="*/ 3 w 19"/>
                <a:gd name="T59" fmla="*/ 2 h 23"/>
                <a:gd name="T60" fmla="*/ 4 w 19"/>
                <a:gd name="T61" fmla="*/ 1 h 23"/>
                <a:gd name="T62" fmla="*/ 6 w 19"/>
                <a:gd name="T63" fmla="*/ 1 h 23"/>
                <a:gd name="T64" fmla="*/ 7 w 19"/>
                <a:gd name="T65" fmla="*/ 0 h 23"/>
                <a:gd name="T66" fmla="*/ 9 w 19"/>
                <a:gd name="T67" fmla="*/ 0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"/>
                <a:gd name="T103" fmla="*/ 0 h 23"/>
                <a:gd name="T104" fmla="*/ 19 w 19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6" name="Freeform 205"/>
            <p:cNvSpPr>
              <a:spLocks/>
            </p:cNvSpPr>
            <p:nvPr/>
          </p:nvSpPr>
          <p:spPr bwMode="auto">
            <a:xfrm>
              <a:off x="3855" y="2439"/>
              <a:ext cx="17" cy="21"/>
            </a:xfrm>
            <a:custGeom>
              <a:avLst/>
              <a:gdLst>
                <a:gd name="T0" fmla="*/ 10 w 19"/>
                <a:gd name="T1" fmla="*/ 0 h 23"/>
                <a:gd name="T2" fmla="*/ 11 w 19"/>
                <a:gd name="T3" fmla="*/ 1 h 23"/>
                <a:gd name="T4" fmla="*/ 12 w 19"/>
                <a:gd name="T5" fmla="*/ 1 h 23"/>
                <a:gd name="T6" fmla="*/ 13 w 19"/>
                <a:gd name="T7" fmla="*/ 1 h 23"/>
                <a:gd name="T8" fmla="*/ 13 w 19"/>
                <a:gd name="T9" fmla="*/ 2 h 23"/>
                <a:gd name="T10" fmla="*/ 14 w 19"/>
                <a:gd name="T11" fmla="*/ 3 h 23"/>
                <a:gd name="T12" fmla="*/ 15 w 19"/>
                <a:gd name="T13" fmla="*/ 4 h 23"/>
                <a:gd name="T14" fmla="*/ 15 w 19"/>
                <a:gd name="T15" fmla="*/ 5 h 23"/>
                <a:gd name="T16" fmla="*/ 16 w 19"/>
                <a:gd name="T17" fmla="*/ 5 h 23"/>
                <a:gd name="T18" fmla="*/ 16 w 19"/>
                <a:gd name="T19" fmla="*/ 6 h 23"/>
                <a:gd name="T20" fmla="*/ 16 w 19"/>
                <a:gd name="T21" fmla="*/ 8 h 23"/>
                <a:gd name="T22" fmla="*/ 16 w 19"/>
                <a:gd name="T23" fmla="*/ 9 h 23"/>
                <a:gd name="T24" fmla="*/ 16 w 19"/>
                <a:gd name="T25" fmla="*/ 11 h 23"/>
                <a:gd name="T26" fmla="*/ 16 w 19"/>
                <a:gd name="T27" fmla="*/ 12 h 23"/>
                <a:gd name="T28" fmla="*/ 16 w 19"/>
                <a:gd name="T29" fmla="*/ 13 h 23"/>
                <a:gd name="T30" fmla="*/ 16 w 19"/>
                <a:gd name="T31" fmla="*/ 14 h 23"/>
                <a:gd name="T32" fmla="*/ 16 w 19"/>
                <a:gd name="T33" fmla="*/ 15 h 23"/>
                <a:gd name="T34" fmla="*/ 15 w 19"/>
                <a:gd name="T35" fmla="*/ 16 h 23"/>
                <a:gd name="T36" fmla="*/ 15 w 19"/>
                <a:gd name="T37" fmla="*/ 16 h 23"/>
                <a:gd name="T38" fmla="*/ 14 w 19"/>
                <a:gd name="T39" fmla="*/ 17 h 23"/>
                <a:gd name="T40" fmla="*/ 13 w 19"/>
                <a:gd name="T41" fmla="*/ 18 h 23"/>
                <a:gd name="T42" fmla="*/ 13 w 19"/>
                <a:gd name="T43" fmla="*/ 19 h 23"/>
                <a:gd name="T44" fmla="*/ 12 w 19"/>
                <a:gd name="T45" fmla="*/ 19 h 23"/>
                <a:gd name="T46" fmla="*/ 11 w 19"/>
                <a:gd name="T47" fmla="*/ 20 h 23"/>
                <a:gd name="T48" fmla="*/ 10 w 19"/>
                <a:gd name="T49" fmla="*/ 20 h 23"/>
                <a:gd name="T50" fmla="*/ 9 w 19"/>
                <a:gd name="T51" fmla="*/ 20 h 23"/>
                <a:gd name="T52" fmla="*/ 7 w 19"/>
                <a:gd name="T53" fmla="*/ 20 h 23"/>
                <a:gd name="T54" fmla="*/ 6 w 19"/>
                <a:gd name="T55" fmla="*/ 20 h 23"/>
                <a:gd name="T56" fmla="*/ 5 w 19"/>
                <a:gd name="T57" fmla="*/ 19 h 23"/>
                <a:gd name="T58" fmla="*/ 4 w 19"/>
                <a:gd name="T59" fmla="*/ 19 h 23"/>
                <a:gd name="T60" fmla="*/ 3 w 19"/>
                <a:gd name="T61" fmla="*/ 18 h 23"/>
                <a:gd name="T62" fmla="*/ 2 w 19"/>
                <a:gd name="T63" fmla="*/ 17 h 23"/>
                <a:gd name="T64" fmla="*/ 2 w 19"/>
                <a:gd name="T65" fmla="*/ 16 h 23"/>
                <a:gd name="T66" fmla="*/ 1 w 19"/>
                <a:gd name="T67" fmla="*/ 16 h 23"/>
                <a:gd name="T68" fmla="*/ 1 w 19"/>
                <a:gd name="T69" fmla="*/ 15 h 23"/>
                <a:gd name="T70" fmla="*/ 0 w 19"/>
                <a:gd name="T71" fmla="*/ 14 h 23"/>
                <a:gd name="T72" fmla="*/ 0 w 19"/>
                <a:gd name="T73" fmla="*/ 13 h 23"/>
                <a:gd name="T74" fmla="*/ 0 w 19"/>
                <a:gd name="T75" fmla="*/ 12 h 23"/>
                <a:gd name="T76" fmla="*/ 0 w 19"/>
                <a:gd name="T77" fmla="*/ 10 h 23"/>
                <a:gd name="T78" fmla="*/ 0 w 19"/>
                <a:gd name="T79" fmla="*/ 9 h 23"/>
                <a:gd name="T80" fmla="*/ 0 w 19"/>
                <a:gd name="T81" fmla="*/ 8 h 23"/>
                <a:gd name="T82" fmla="*/ 1 w 19"/>
                <a:gd name="T83" fmla="*/ 6 h 23"/>
                <a:gd name="T84" fmla="*/ 1 w 19"/>
                <a:gd name="T85" fmla="*/ 5 h 23"/>
                <a:gd name="T86" fmla="*/ 1 w 19"/>
                <a:gd name="T87" fmla="*/ 5 h 23"/>
                <a:gd name="T88" fmla="*/ 2 w 19"/>
                <a:gd name="T89" fmla="*/ 4 h 23"/>
                <a:gd name="T90" fmla="*/ 3 w 19"/>
                <a:gd name="T91" fmla="*/ 3 h 23"/>
                <a:gd name="T92" fmla="*/ 4 w 19"/>
                <a:gd name="T93" fmla="*/ 2 h 23"/>
                <a:gd name="T94" fmla="*/ 5 w 19"/>
                <a:gd name="T95" fmla="*/ 1 h 23"/>
                <a:gd name="T96" fmla="*/ 6 w 19"/>
                <a:gd name="T97" fmla="*/ 1 h 23"/>
                <a:gd name="T98" fmla="*/ 7 w 19"/>
                <a:gd name="T99" fmla="*/ 1 h 23"/>
                <a:gd name="T100" fmla="*/ 8 w 19"/>
                <a:gd name="T101" fmla="*/ 0 h 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"/>
                <a:gd name="T154" fmla="*/ 0 h 23"/>
                <a:gd name="T155" fmla="*/ 19 w 19"/>
                <a:gd name="T156" fmla="*/ 23 h 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7" name="Freeform 206"/>
            <p:cNvSpPr>
              <a:spLocks/>
            </p:cNvSpPr>
            <p:nvPr/>
          </p:nvSpPr>
          <p:spPr bwMode="auto">
            <a:xfrm>
              <a:off x="3855" y="2439"/>
              <a:ext cx="17" cy="21"/>
            </a:xfrm>
            <a:custGeom>
              <a:avLst/>
              <a:gdLst>
                <a:gd name="T0" fmla="*/ 9 w 19"/>
                <a:gd name="T1" fmla="*/ 0 h 23"/>
                <a:gd name="T2" fmla="*/ 11 w 19"/>
                <a:gd name="T3" fmla="*/ 1 h 23"/>
                <a:gd name="T4" fmla="*/ 13 w 19"/>
                <a:gd name="T5" fmla="*/ 1 h 23"/>
                <a:gd name="T6" fmla="*/ 13 w 19"/>
                <a:gd name="T7" fmla="*/ 2 h 23"/>
                <a:gd name="T8" fmla="*/ 14 w 19"/>
                <a:gd name="T9" fmla="*/ 3 h 23"/>
                <a:gd name="T10" fmla="*/ 15 w 19"/>
                <a:gd name="T11" fmla="*/ 4 h 23"/>
                <a:gd name="T12" fmla="*/ 15 w 19"/>
                <a:gd name="T13" fmla="*/ 5 h 23"/>
                <a:gd name="T14" fmla="*/ 16 w 19"/>
                <a:gd name="T15" fmla="*/ 6 h 23"/>
                <a:gd name="T16" fmla="*/ 16 w 19"/>
                <a:gd name="T17" fmla="*/ 9 h 23"/>
                <a:gd name="T18" fmla="*/ 16 w 19"/>
                <a:gd name="T19" fmla="*/ 11 h 23"/>
                <a:gd name="T20" fmla="*/ 16 w 19"/>
                <a:gd name="T21" fmla="*/ 13 h 23"/>
                <a:gd name="T22" fmla="*/ 16 w 19"/>
                <a:gd name="T23" fmla="*/ 15 h 23"/>
                <a:gd name="T24" fmla="*/ 15 w 19"/>
                <a:gd name="T25" fmla="*/ 16 h 23"/>
                <a:gd name="T26" fmla="*/ 15 w 19"/>
                <a:gd name="T27" fmla="*/ 17 h 23"/>
                <a:gd name="T28" fmla="*/ 14 w 19"/>
                <a:gd name="T29" fmla="*/ 18 h 23"/>
                <a:gd name="T30" fmla="*/ 13 w 19"/>
                <a:gd name="T31" fmla="*/ 19 h 23"/>
                <a:gd name="T32" fmla="*/ 12 w 19"/>
                <a:gd name="T33" fmla="*/ 19 h 23"/>
                <a:gd name="T34" fmla="*/ 11 w 19"/>
                <a:gd name="T35" fmla="*/ 20 h 23"/>
                <a:gd name="T36" fmla="*/ 9 w 19"/>
                <a:gd name="T37" fmla="*/ 20 h 23"/>
                <a:gd name="T38" fmla="*/ 7 w 19"/>
                <a:gd name="T39" fmla="*/ 20 h 23"/>
                <a:gd name="T40" fmla="*/ 5 w 19"/>
                <a:gd name="T41" fmla="*/ 19 h 23"/>
                <a:gd name="T42" fmla="*/ 3 w 19"/>
                <a:gd name="T43" fmla="*/ 18 h 23"/>
                <a:gd name="T44" fmla="*/ 2 w 19"/>
                <a:gd name="T45" fmla="*/ 16 h 23"/>
                <a:gd name="T46" fmla="*/ 1 w 19"/>
                <a:gd name="T47" fmla="*/ 16 h 23"/>
                <a:gd name="T48" fmla="*/ 0 w 19"/>
                <a:gd name="T49" fmla="*/ 15 h 23"/>
                <a:gd name="T50" fmla="*/ 0 w 19"/>
                <a:gd name="T51" fmla="*/ 13 h 23"/>
                <a:gd name="T52" fmla="*/ 0 w 19"/>
                <a:gd name="T53" fmla="*/ 11 h 23"/>
                <a:gd name="T54" fmla="*/ 0 w 19"/>
                <a:gd name="T55" fmla="*/ 9 h 23"/>
                <a:gd name="T56" fmla="*/ 0 w 19"/>
                <a:gd name="T57" fmla="*/ 6 h 23"/>
                <a:gd name="T58" fmla="*/ 1 w 19"/>
                <a:gd name="T59" fmla="*/ 5 h 23"/>
                <a:gd name="T60" fmla="*/ 2 w 19"/>
                <a:gd name="T61" fmla="*/ 4 h 23"/>
                <a:gd name="T62" fmla="*/ 3 w 19"/>
                <a:gd name="T63" fmla="*/ 3 h 23"/>
                <a:gd name="T64" fmla="*/ 4 w 19"/>
                <a:gd name="T65" fmla="*/ 2 h 23"/>
                <a:gd name="T66" fmla="*/ 5 w 19"/>
                <a:gd name="T67" fmla="*/ 1 h 23"/>
                <a:gd name="T68" fmla="*/ 7 w 19"/>
                <a:gd name="T69" fmla="*/ 1 h 23"/>
                <a:gd name="T70" fmla="*/ 8 w 19"/>
                <a:gd name="T71" fmla="*/ 0 h 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23"/>
                <a:gd name="T110" fmla="*/ 19 w 19"/>
                <a:gd name="T111" fmla="*/ 23 h 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23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8" name="Freeform 207"/>
            <p:cNvSpPr>
              <a:spLocks/>
            </p:cNvSpPr>
            <p:nvPr/>
          </p:nvSpPr>
          <p:spPr bwMode="auto">
            <a:xfrm>
              <a:off x="3944" y="2308"/>
              <a:ext cx="19" cy="18"/>
            </a:xfrm>
            <a:custGeom>
              <a:avLst/>
              <a:gdLst>
                <a:gd name="T0" fmla="*/ 1 w 21"/>
                <a:gd name="T1" fmla="*/ 9 h 20"/>
                <a:gd name="T2" fmla="*/ 1 w 21"/>
                <a:gd name="T3" fmla="*/ 10 h 20"/>
                <a:gd name="T4" fmla="*/ 1 w 21"/>
                <a:gd name="T5" fmla="*/ 12 h 20"/>
                <a:gd name="T6" fmla="*/ 1 w 21"/>
                <a:gd name="T7" fmla="*/ 13 h 20"/>
                <a:gd name="T8" fmla="*/ 2 w 21"/>
                <a:gd name="T9" fmla="*/ 14 h 20"/>
                <a:gd name="T10" fmla="*/ 3 w 21"/>
                <a:gd name="T11" fmla="*/ 14 h 20"/>
                <a:gd name="T12" fmla="*/ 4 w 21"/>
                <a:gd name="T13" fmla="*/ 15 h 20"/>
                <a:gd name="T14" fmla="*/ 4 w 21"/>
                <a:gd name="T15" fmla="*/ 16 h 20"/>
                <a:gd name="T16" fmla="*/ 5 w 21"/>
                <a:gd name="T17" fmla="*/ 16 h 20"/>
                <a:gd name="T18" fmla="*/ 5 w 21"/>
                <a:gd name="T19" fmla="*/ 16 h 20"/>
                <a:gd name="T20" fmla="*/ 6 w 21"/>
                <a:gd name="T21" fmla="*/ 17 h 20"/>
                <a:gd name="T22" fmla="*/ 7 w 21"/>
                <a:gd name="T23" fmla="*/ 17 h 20"/>
                <a:gd name="T24" fmla="*/ 8 w 21"/>
                <a:gd name="T25" fmla="*/ 17 h 20"/>
                <a:gd name="T26" fmla="*/ 9 w 21"/>
                <a:gd name="T27" fmla="*/ 17 h 20"/>
                <a:gd name="T28" fmla="*/ 11 w 21"/>
                <a:gd name="T29" fmla="*/ 17 h 20"/>
                <a:gd name="T30" fmla="*/ 11 w 21"/>
                <a:gd name="T31" fmla="*/ 17 h 20"/>
                <a:gd name="T32" fmla="*/ 14 w 21"/>
                <a:gd name="T33" fmla="*/ 16 h 20"/>
                <a:gd name="T34" fmla="*/ 14 w 21"/>
                <a:gd name="T35" fmla="*/ 16 h 20"/>
                <a:gd name="T36" fmla="*/ 14 w 21"/>
                <a:gd name="T37" fmla="*/ 15 h 20"/>
                <a:gd name="T38" fmla="*/ 15 w 21"/>
                <a:gd name="T39" fmla="*/ 14 h 20"/>
                <a:gd name="T40" fmla="*/ 16 w 21"/>
                <a:gd name="T41" fmla="*/ 14 h 20"/>
                <a:gd name="T42" fmla="*/ 16 w 21"/>
                <a:gd name="T43" fmla="*/ 13 h 20"/>
                <a:gd name="T44" fmla="*/ 17 w 21"/>
                <a:gd name="T45" fmla="*/ 12 h 20"/>
                <a:gd name="T46" fmla="*/ 17 w 21"/>
                <a:gd name="T47" fmla="*/ 11 h 20"/>
                <a:gd name="T48" fmla="*/ 17 w 21"/>
                <a:gd name="T49" fmla="*/ 9 h 20"/>
                <a:gd name="T50" fmla="*/ 18 w 21"/>
                <a:gd name="T51" fmla="*/ 8 h 20"/>
                <a:gd name="T52" fmla="*/ 17 w 21"/>
                <a:gd name="T53" fmla="*/ 7 h 20"/>
                <a:gd name="T54" fmla="*/ 17 w 21"/>
                <a:gd name="T55" fmla="*/ 6 h 20"/>
                <a:gd name="T56" fmla="*/ 17 w 21"/>
                <a:gd name="T57" fmla="*/ 5 h 20"/>
                <a:gd name="T58" fmla="*/ 16 w 21"/>
                <a:gd name="T59" fmla="*/ 5 h 20"/>
                <a:gd name="T60" fmla="*/ 16 w 21"/>
                <a:gd name="T61" fmla="*/ 4 h 20"/>
                <a:gd name="T62" fmla="*/ 15 w 21"/>
                <a:gd name="T63" fmla="*/ 3 h 20"/>
                <a:gd name="T64" fmla="*/ 14 w 21"/>
                <a:gd name="T65" fmla="*/ 2 h 20"/>
                <a:gd name="T66" fmla="*/ 14 w 21"/>
                <a:gd name="T67" fmla="*/ 2 h 20"/>
                <a:gd name="T68" fmla="*/ 12 w 21"/>
                <a:gd name="T69" fmla="*/ 1 h 20"/>
                <a:gd name="T70" fmla="*/ 11 w 21"/>
                <a:gd name="T71" fmla="*/ 1 h 20"/>
                <a:gd name="T72" fmla="*/ 10 w 21"/>
                <a:gd name="T73" fmla="*/ 1 h 20"/>
                <a:gd name="T74" fmla="*/ 9 w 21"/>
                <a:gd name="T75" fmla="*/ 1 h 20"/>
                <a:gd name="T76" fmla="*/ 8 w 21"/>
                <a:gd name="T77" fmla="*/ 0 h 20"/>
                <a:gd name="T78" fmla="*/ 7 w 21"/>
                <a:gd name="T79" fmla="*/ 1 h 20"/>
                <a:gd name="T80" fmla="*/ 6 w 21"/>
                <a:gd name="T81" fmla="*/ 1 h 20"/>
                <a:gd name="T82" fmla="*/ 5 w 21"/>
                <a:gd name="T83" fmla="*/ 1 h 20"/>
                <a:gd name="T84" fmla="*/ 5 w 21"/>
                <a:gd name="T85" fmla="*/ 2 h 20"/>
                <a:gd name="T86" fmla="*/ 4 w 21"/>
                <a:gd name="T87" fmla="*/ 2 h 20"/>
                <a:gd name="T88" fmla="*/ 3 w 21"/>
                <a:gd name="T89" fmla="*/ 3 h 20"/>
                <a:gd name="T90" fmla="*/ 3 w 21"/>
                <a:gd name="T91" fmla="*/ 3 h 20"/>
                <a:gd name="T92" fmla="*/ 2 w 21"/>
                <a:gd name="T93" fmla="*/ 4 h 20"/>
                <a:gd name="T94" fmla="*/ 1 w 21"/>
                <a:gd name="T95" fmla="*/ 5 h 20"/>
                <a:gd name="T96" fmla="*/ 1 w 21"/>
                <a:gd name="T97" fmla="*/ 5 h 20"/>
                <a:gd name="T98" fmla="*/ 1 w 21"/>
                <a:gd name="T99" fmla="*/ 6 h 20"/>
                <a:gd name="T100" fmla="*/ 1 w 21"/>
                <a:gd name="T101" fmla="*/ 8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20"/>
                <a:gd name="T155" fmla="*/ 21 w 21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20">
                  <a:moveTo>
                    <a:pt x="0" y="9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39" name="Freeform 208"/>
            <p:cNvSpPr>
              <a:spLocks/>
            </p:cNvSpPr>
            <p:nvPr/>
          </p:nvSpPr>
          <p:spPr bwMode="auto">
            <a:xfrm>
              <a:off x="3944" y="2308"/>
              <a:ext cx="19" cy="18"/>
            </a:xfrm>
            <a:custGeom>
              <a:avLst/>
              <a:gdLst>
                <a:gd name="T0" fmla="*/ 0 w 21"/>
                <a:gd name="T1" fmla="*/ 8 h 20"/>
                <a:gd name="T2" fmla="*/ 1 w 21"/>
                <a:gd name="T3" fmla="*/ 10 h 20"/>
                <a:gd name="T4" fmla="*/ 1 w 21"/>
                <a:gd name="T5" fmla="*/ 12 h 20"/>
                <a:gd name="T6" fmla="*/ 2 w 21"/>
                <a:gd name="T7" fmla="*/ 13 h 20"/>
                <a:gd name="T8" fmla="*/ 3 w 21"/>
                <a:gd name="T9" fmla="*/ 14 h 20"/>
                <a:gd name="T10" fmla="*/ 4 w 21"/>
                <a:gd name="T11" fmla="*/ 15 h 20"/>
                <a:gd name="T12" fmla="*/ 5 w 21"/>
                <a:gd name="T13" fmla="*/ 16 h 20"/>
                <a:gd name="T14" fmla="*/ 6 w 21"/>
                <a:gd name="T15" fmla="*/ 17 h 20"/>
                <a:gd name="T16" fmla="*/ 8 w 21"/>
                <a:gd name="T17" fmla="*/ 17 h 20"/>
                <a:gd name="T18" fmla="*/ 10 w 21"/>
                <a:gd name="T19" fmla="*/ 17 h 20"/>
                <a:gd name="T20" fmla="*/ 12 w 21"/>
                <a:gd name="T21" fmla="*/ 16 h 20"/>
                <a:gd name="T22" fmla="*/ 14 w 21"/>
                <a:gd name="T23" fmla="*/ 16 h 20"/>
                <a:gd name="T24" fmla="*/ 15 w 21"/>
                <a:gd name="T25" fmla="*/ 15 h 20"/>
                <a:gd name="T26" fmla="*/ 16 w 21"/>
                <a:gd name="T27" fmla="*/ 14 h 20"/>
                <a:gd name="T28" fmla="*/ 17 w 21"/>
                <a:gd name="T29" fmla="*/ 13 h 20"/>
                <a:gd name="T30" fmla="*/ 17 w 21"/>
                <a:gd name="T31" fmla="*/ 11 h 20"/>
                <a:gd name="T32" fmla="*/ 17 w 21"/>
                <a:gd name="T33" fmla="*/ 9 h 20"/>
                <a:gd name="T34" fmla="*/ 18 w 21"/>
                <a:gd name="T35" fmla="*/ 8 h 20"/>
                <a:gd name="T36" fmla="*/ 17 w 21"/>
                <a:gd name="T37" fmla="*/ 7 h 20"/>
                <a:gd name="T38" fmla="*/ 17 w 21"/>
                <a:gd name="T39" fmla="*/ 5 h 20"/>
                <a:gd name="T40" fmla="*/ 16 w 21"/>
                <a:gd name="T41" fmla="*/ 5 h 20"/>
                <a:gd name="T42" fmla="*/ 15 w 21"/>
                <a:gd name="T43" fmla="*/ 3 h 20"/>
                <a:gd name="T44" fmla="*/ 14 w 21"/>
                <a:gd name="T45" fmla="*/ 2 h 20"/>
                <a:gd name="T46" fmla="*/ 12 w 21"/>
                <a:gd name="T47" fmla="*/ 1 h 20"/>
                <a:gd name="T48" fmla="*/ 10 w 21"/>
                <a:gd name="T49" fmla="*/ 1 h 20"/>
                <a:gd name="T50" fmla="*/ 9 w 21"/>
                <a:gd name="T51" fmla="*/ 0 h 20"/>
                <a:gd name="T52" fmla="*/ 8 w 21"/>
                <a:gd name="T53" fmla="*/ 1 h 20"/>
                <a:gd name="T54" fmla="*/ 6 w 21"/>
                <a:gd name="T55" fmla="*/ 1 h 20"/>
                <a:gd name="T56" fmla="*/ 5 w 21"/>
                <a:gd name="T57" fmla="*/ 1 h 20"/>
                <a:gd name="T58" fmla="*/ 4 w 21"/>
                <a:gd name="T59" fmla="*/ 2 h 20"/>
                <a:gd name="T60" fmla="*/ 2 w 21"/>
                <a:gd name="T61" fmla="*/ 4 h 20"/>
                <a:gd name="T62" fmla="*/ 1 w 21"/>
                <a:gd name="T63" fmla="*/ 5 h 20"/>
                <a:gd name="T64" fmla="*/ 1 w 21"/>
                <a:gd name="T65" fmla="*/ 6 h 20"/>
                <a:gd name="T66" fmla="*/ 1 w 21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20"/>
                <a:gd name="T104" fmla="*/ 21 w 21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20">
                  <a:moveTo>
                    <a:pt x="0" y="9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0" name="Freeform 209"/>
            <p:cNvSpPr>
              <a:spLocks/>
            </p:cNvSpPr>
            <p:nvPr/>
          </p:nvSpPr>
          <p:spPr bwMode="auto">
            <a:xfrm>
              <a:off x="3983" y="2308"/>
              <a:ext cx="19" cy="18"/>
            </a:xfrm>
            <a:custGeom>
              <a:avLst/>
              <a:gdLst>
                <a:gd name="T0" fmla="*/ 0 w 21"/>
                <a:gd name="T1" fmla="*/ 9 h 20"/>
                <a:gd name="T2" fmla="*/ 0 w 21"/>
                <a:gd name="T3" fmla="*/ 10 h 20"/>
                <a:gd name="T4" fmla="*/ 1 w 21"/>
                <a:gd name="T5" fmla="*/ 12 h 20"/>
                <a:gd name="T6" fmla="*/ 1 w 21"/>
                <a:gd name="T7" fmla="*/ 13 h 20"/>
                <a:gd name="T8" fmla="*/ 2 w 21"/>
                <a:gd name="T9" fmla="*/ 14 h 20"/>
                <a:gd name="T10" fmla="*/ 2 w 21"/>
                <a:gd name="T11" fmla="*/ 14 h 20"/>
                <a:gd name="T12" fmla="*/ 4 w 21"/>
                <a:gd name="T13" fmla="*/ 15 h 20"/>
                <a:gd name="T14" fmla="*/ 5 w 21"/>
                <a:gd name="T15" fmla="*/ 16 h 20"/>
                <a:gd name="T16" fmla="*/ 5 w 21"/>
                <a:gd name="T17" fmla="*/ 16 h 20"/>
                <a:gd name="T18" fmla="*/ 6 w 21"/>
                <a:gd name="T19" fmla="*/ 16 h 20"/>
                <a:gd name="T20" fmla="*/ 7 w 21"/>
                <a:gd name="T21" fmla="*/ 17 h 20"/>
                <a:gd name="T22" fmla="*/ 8 w 21"/>
                <a:gd name="T23" fmla="*/ 17 h 20"/>
                <a:gd name="T24" fmla="*/ 9 w 21"/>
                <a:gd name="T25" fmla="*/ 17 h 20"/>
                <a:gd name="T26" fmla="*/ 10 w 21"/>
                <a:gd name="T27" fmla="*/ 17 h 20"/>
                <a:gd name="T28" fmla="*/ 11 w 21"/>
                <a:gd name="T29" fmla="*/ 17 h 20"/>
                <a:gd name="T30" fmla="*/ 12 w 21"/>
                <a:gd name="T31" fmla="*/ 17 h 20"/>
                <a:gd name="T32" fmla="*/ 13 w 21"/>
                <a:gd name="T33" fmla="*/ 16 h 20"/>
                <a:gd name="T34" fmla="*/ 14 w 21"/>
                <a:gd name="T35" fmla="*/ 16 h 20"/>
                <a:gd name="T36" fmla="*/ 14 w 21"/>
                <a:gd name="T37" fmla="*/ 15 h 20"/>
                <a:gd name="T38" fmla="*/ 15 w 21"/>
                <a:gd name="T39" fmla="*/ 14 h 20"/>
                <a:gd name="T40" fmla="*/ 15 w 21"/>
                <a:gd name="T41" fmla="*/ 14 h 20"/>
                <a:gd name="T42" fmla="*/ 17 w 21"/>
                <a:gd name="T43" fmla="*/ 13 h 20"/>
                <a:gd name="T44" fmla="*/ 17 w 21"/>
                <a:gd name="T45" fmla="*/ 12 h 20"/>
                <a:gd name="T46" fmla="*/ 18 w 21"/>
                <a:gd name="T47" fmla="*/ 11 h 20"/>
                <a:gd name="T48" fmla="*/ 18 w 21"/>
                <a:gd name="T49" fmla="*/ 9 h 20"/>
                <a:gd name="T50" fmla="*/ 18 w 21"/>
                <a:gd name="T51" fmla="*/ 8 h 20"/>
                <a:gd name="T52" fmla="*/ 18 w 21"/>
                <a:gd name="T53" fmla="*/ 7 h 20"/>
                <a:gd name="T54" fmla="*/ 18 w 21"/>
                <a:gd name="T55" fmla="*/ 6 h 20"/>
                <a:gd name="T56" fmla="*/ 17 w 21"/>
                <a:gd name="T57" fmla="*/ 5 h 20"/>
                <a:gd name="T58" fmla="*/ 17 w 21"/>
                <a:gd name="T59" fmla="*/ 5 h 20"/>
                <a:gd name="T60" fmla="*/ 15 w 21"/>
                <a:gd name="T61" fmla="*/ 4 h 20"/>
                <a:gd name="T62" fmla="*/ 15 w 21"/>
                <a:gd name="T63" fmla="*/ 3 h 20"/>
                <a:gd name="T64" fmla="*/ 14 w 21"/>
                <a:gd name="T65" fmla="*/ 2 h 20"/>
                <a:gd name="T66" fmla="*/ 14 w 21"/>
                <a:gd name="T67" fmla="*/ 2 h 20"/>
                <a:gd name="T68" fmla="*/ 13 w 21"/>
                <a:gd name="T69" fmla="*/ 1 h 20"/>
                <a:gd name="T70" fmla="*/ 12 w 21"/>
                <a:gd name="T71" fmla="*/ 1 h 20"/>
                <a:gd name="T72" fmla="*/ 11 w 21"/>
                <a:gd name="T73" fmla="*/ 1 h 20"/>
                <a:gd name="T74" fmla="*/ 10 w 21"/>
                <a:gd name="T75" fmla="*/ 1 h 20"/>
                <a:gd name="T76" fmla="*/ 9 w 21"/>
                <a:gd name="T77" fmla="*/ 0 h 20"/>
                <a:gd name="T78" fmla="*/ 8 w 21"/>
                <a:gd name="T79" fmla="*/ 1 h 20"/>
                <a:gd name="T80" fmla="*/ 7 w 21"/>
                <a:gd name="T81" fmla="*/ 1 h 20"/>
                <a:gd name="T82" fmla="*/ 6 w 21"/>
                <a:gd name="T83" fmla="*/ 1 h 20"/>
                <a:gd name="T84" fmla="*/ 5 w 21"/>
                <a:gd name="T85" fmla="*/ 2 h 20"/>
                <a:gd name="T86" fmla="*/ 5 w 21"/>
                <a:gd name="T87" fmla="*/ 2 h 20"/>
                <a:gd name="T88" fmla="*/ 4 w 21"/>
                <a:gd name="T89" fmla="*/ 3 h 20"/>
                <a:gd name="T90" fmla="*/ 2 w 21"/>
                <a:gd name="T91" fmla="*/ 3 h 20"/>
                <a:gd name="T92" fmla="*/ 1 w 21"/>
                <a:gd name="T93" fmla="*/ 4 h 20"/>
                <a:gd name="T94" fmla="*/ 1 w 21"/>
                <a:gd name="T95" fmla="*/ 5 h 20"/>
                <a:gd name="T96" fmla="*/ 0 w 21"/>
                <a:gd name="T97" fmla="*/ 5 h 20"/>
                <a:gd name="T98" fmla="*/ 0 w 21"/>
                <a:gd name="T99" fmla="*/ 6 h 20"/>
                <a:gd name="T100" fmla="*/ 0 w 21"/>
                <a:gd name="T101" fmla="*/ 8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"/>
                <a:gd name="T154" fmla="*/ 0 h 20"/>
                <a:gd name="T155" fmla="*/ 21 w 21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" h="20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1" name="Freeform 210"/>
            <p:cNvSpPr>
              <a:spLocks/>
            </p:cNvSpPr>
            <p:nvPr/>
          </p:nvSpPr>
          <p:spPr bwMode="auto">
            <a:xfrm>
              <a:off x="3983" y="2308"/>
              <a:ext cx="19" cy="18"/>
            </a:xfrm>
            <a:custGeom>
              <a:avLst/>
              <a:gdLst>
                <a:gd name="T0" fmla="*/ 0 w 21"/>
                <a:gd name="T1" fmla="*/ 8 h 20"/>
                <a:gd name="T2" fmla="*/ 0 w 21"/>
                <a:gd name="T3" fmla="*/ 10 h 20"/>
                <a:gd name="T4" fmla="*/ 1 w 21"/>
                <a:gd name="T5" fmla="*/ 12 h 20"/>
                <a:gd name="T6" fmla="*/ 2 w 21"/>
                <a:gd name="T7" fmla="*/ 14 h 20"/>
                <a:gd name="T8" fmla="*/ 4 w 21"/>
                <a:gd name="T9" fmla="*/ 15 h 20"/>
                <a:gd name="T10" fmla="*/ 5 w 21"/>
                <a:gd name="T11" fmla="*/ 16 h 20"/>
                <a:gd name="T12" fmla="*/ 6 w 21"/>
                <a:gd name="T13" fmla="*/ 16 h 20"/>
                <a:gd name="T14" fmla="*/ 7 w 21"/>
                <a:gd name="T15" fmla="*/ 17 h 20"/>
                <a:gd name="T16" fmla="*/ 9 w 21"/>
                <a:gd name="T17" fmla="*/ 17 h 20"/>
                <a:gd name="T18" fmla="*/ 11 w 21"/>
                <a:gd name="T19" fmla="*/ 17 h 20"/>
                <a:gd name="T20" fmla="*/ 12 w 21"/>
                <a:gd name="T21" fmla="*/ 16 h 20"/>
                <a:gd name="T22" fmla="*/ 14 w 21"/>
                <a:gd name="T23" fmla="*/ 16 h 20"/>
                <a:gd name="T24" fmla="*/ 15 w 21"/>
                <a:gd name="T25" fmla="*/ 15 h 20"/>
                <a:gd name="T26" fmla="*/ 17 w 21"/>
                <a:gd name="T27" fmla="*/ 13 h 20"/>
                <a:gd name="T28" fmla="*/ 18 w 21"/>
                <a:gd name="T29" fmla="*/ 11 h 20"/>
                <a:gd name="T30" fmla="*/ 18 w 21"/>
                <a:gd name="T31" fmla="*/ 9 h 20"/>
                <a:gd name="T32" fmla="*/ 18 w 21"/>
                <a:gd name="T33" fmla="*/ 7 h 20"/>
                <a:gd name="T34" fmla="*/ 18 w 21"/>
                <a:gd name="T35" fmla="*/ 5 h 20"/>
                <a:gd name="T36" fmla="*/ 17 w 21"/>
                <a:gd name="T37" fmla="*/ 5 h 20"/>
                <a:gd name="T38" fmla="*/ 15 w 21"/>
                <a:gd name="T39" fmla="*/ 4 h 20"/>
                <a:gd name="T40" fmla="*/ 14 w 21"/>
                <a:gd name="T41" fmla="*/ 3 h 20"/>
                <a:gd name="T42" fmla="*/ 14 w 21"/>
                <a:gd name="T43" fmla="*/ 2 h 20"/>
                <a:gd name="T44" fmla="*/ 13 w 21"/>
                <a:gd name="T45" fmla="*/ 1 h 20"/>
                <a:gd name="T46" fmla="*/ 11 w 21"/>
                <a:gd name="T47" fmla="*/ 1 h 20"/>
                <a:gd name="T48" fmla="*/ 10 w 21"/>
                <a:gd name="T49" fmla="*/ 0 h 20"/>
                <a:gd name="T50" fmla="*/ 8 w 21"/>
                <a:gd name="T51" fmla="*/ 1 h 20"/>
                <a:gd name="T52" fmla="*/ 6 w 21"/>
                <a:gd name="T53" fmla="*/ 1 h 20"/>
                <a:gd name="T54" fmla="*/ 5 w 21"/>
                <a:gd name="T55" fmla="*/ 2 h 20"/>
                <a:gd name="T56" fmla="*/ 4 w 21"/>
                <a:gd name="T57" fmla="*/ 2 h 20"/>
                <a:gd name="T58" fmla="*/ 2 w 21"/>
                <a:gd name="T59" fmla="*/ 3 h 20"/>
                <a:gd name="T60" fmla="*/ 1 w 21"/>
                <a:gd name="T61" fmla="*/ 4 h 20"/>
                <a:gd name="T62" fmla="*/ 1 w 21"/>
                <a:gd name="T63" fmla="*/ 5 h 20"/>
                <a:gd name="T64" fmla="*/ 0 w 21"/>
                <a:gd name="T65" fmla="*/ 6 h 20"/>
                <a:gd name="T66" fmla="*/ 0 w 21"/>
                <a:gd name="T67" fmla="*/ 8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20"/>
                <a:gd name="T104" fmla="*/ 21 w 21"/>
                <a:gd name="T105" fmla="*/ 20 h 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20">
                  <a:moveTo>
                    <a:pt x="0" y="9"/>
                  </a:move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2" name="Freeform 211"/>
            <p:cNvSpPr>
              <a:spLocks/>
            </p:cNvSpPr>
            <p:nvPr/>
          </p:nvSpPr>
          <p:spPr bwMode="auto">
            <a:xfrm>
              <a:off x="3330" y="2204"/>
              <a:ext cx="16" cy="18"/>
            </a:xfrm>
            <a:custGeom>
              <a:avLst/>
              <a:gdLst>
                <a:gd name="T0" fmla="*/ 8 w 17"/>
                <a:gd name="T1" fmla="*/ 0 h 20"/>
                <a:gd name="T2" fmla="*/ 9 w 17"/>
                <a:gd name="T3" fmla="*/ 0 h 20"/>
                <a:gd name="T4" fmla="*/ 10 w 17"/>
                <a:gd name="T5" fmla="*/ 1 h 20"/>
                <a:gd name="T6" fmla="*/ 11 w 17"/>
                <a:gd name="T7" fmla="*/ 1 h 20"/>
                <a:gd name="T8" fmla="*/ 12 w 17"/>
                <a:gd name="T9" fmla="*/ 2 h 20"/>
                <a:gd name="T10" fmla="*/ 12 w 17"/>
                <a:gd name="T11" fmla="*/ 2 h 20"/>
                <a:gd name="T12" fmla="*/ 13 w 17"/>
                <a:gd name="T13" fmla="*/ 3 h 20"/>
                <a:gd name="T14" fmla="*/ 13 w 17"/>
                <a:gd name="T15" fmla="*/ 4 h 20"/>
                <a:gd name="T16" fmla="*/ 15 w 17"/>
                <a:gd name="T17" fmla="*/ 5 h 20"/>
                <a:gd name="T18" fmla="*/ 15 w 17"/>
                <a:gd name="T19" fmla="*/ 5 h 20"/>
                <a:gd name="T20" fmla="*/ 15 w 17"/>
                <a:gd name="T21" fmla="*/ 7 h 20"/>
                <a:gd name="T22" fmla="*/ 15 w 17"/>
                <a:gd name="T23" fmla="*/ 8 h 20"/>
                <a:gd name="T24" fmla="*/ 15 w 17"/>
                <a:gd name="T25" fmla="*/ 9 h 20"/>
                <a:gd name="T26" fmla="*/ 15 w 17"/>
                <a:gd name="T27" fmla="*/ 10 h 20"/>
                <a:gd name="T28" fmla="*/ 15 w 17"/>
                <a:gd name="T29" fmla="*/ 11 h 20"/>
                <a:gd name="T30" fmla="*/ 15 w 17"/>
                <a:gd name="T31" fmla="*/ 12 h 20"/>
                <a:gd name="T32" fmla="*/ 15 w 17"/>
                <a:gd name="T33" fmla="*/ 13 h 20"/>
                <a:gd name="T34" fmla="*/ 13 w 17"/>
                <a:gd name="T35" fmla="*/ 13 h 20"/>
                <a:gd name="T36" fmla="*/ 13 w 17"/>
                <a:gd name="T37" fmla="*/ 14 h 20"/>
                <a:gd name="T38" fmla="*/ 12 w 17"/>
                <a:gd name="T39" fmla="*/ 14 h 20"/>
                <a:gd name="T40" fmla="*/ 12 w 17"/>
                <a:gd name="T41" fmla="*/ 15 h 20"/>
                <a:gd name="T42" fmla="*/ 11 w 17"/>
                <a:gd name="T43" fmla="*/ 16 h 20"/>
                <a:gd name="T44" fmla="*/ 10 w 17"/>
                <a:gd name="T45" fmla="*/ 16 h 20"/>
                <a:gd name="T46" fmla="*/ 9 w 17"/>
                <a:gd name="T47" fmla="*/ 17 h 20"/>
                <a:gd name="T48" fmla="*/ 8 w 17"/>
                <a:gd name="T49" fmla="*/ 17 h 20"/>
                <a:gd name="T50" fmla="*/ 8 w 17"/>
                <a:gd name="T51" fmla="*/ 17 h 20"/>
                <a:gd name="T52" fmla="*/ 7 w 17"/>
                <a:gd name="T53" fmla="*/ 17 h 20"/>
                <a:gd name="T54" fmla="*/ 6 w 17"/>
                <a:gd name="T55" fmla="*/ 17 h 20"/>
                <a:gd name="T56" fmla="*/ 4 w 17"/>
                <a:gd name="T57" fmla="*/ 16 h 20"/>
                <a:gd name="T58" fmla="*/ 3 w 17"/>
                <a:gd name="T59" fmla="*/ 16 h 20"/>
                <a:gd name="T60" fmla="*/ 2 w 17"/>
                <a:gd name="T61" fmla="*/ 15 h 20"/>
                <a:gd name="T62" fmla="*/ 2 w 17"/>
                <a:gd name="T63" fmla="*/ 14 h 20"/>
                <a:gd name="T64" fmla="*/ 1 w 17"/>
                <a:gd name="T65" fmla="*/ 13 h 20"/>
                <a:gd name="T66" fmla="*/ 1 w 17"/>
                <a:gd name="T67" fmla="*/ 13 h 20"/>
                <a:gd name="T68" fmla="*/ 0 w 17"/>
                <a:gd name="T69" fmla="*/ 13 h 20"/>
                <a:gd name="T70" fmla="*/ 0 w 17"/>
                <a:gd name="T71" fmla="*/ 12 h 20"/>
                <a:gd name="T72" fmla="*/ 0 w 17"/>
                <a:gd name="T73" fmla="*/ 11 h 20"/>
                <a:gd name="T74" fmla="*/ 0 w 17"/>
                <a:gd name="T75" fmla="*/ 10 h 20"/>
                <a:gd name="T76" fmla="*/ 0 w 17"/>
                <a:gd name="T77" fmla="*/ 9 h 20"/>
                <a:gd name="T78" fmla="*/ 0 w 17"/>
                <a:gd name="T79" fmla="*/ 8 h 20"/>
                <a:gd name="T80" fmla="*/ 0 w 17"/>
                <a:gd name="T81" fmla="*/ 5 h 20"/>
                <a:gd name="T82" fmla="*/ 0 w 17"/>
                <a:gd name="T83" fmla="*/ 5 h 20"/>
                <a:gd name="T84" fmla="*/ 0 w 17"/>
                <a:gd name="T85" fmla="*/ 5 h 20"/>
                <a:gd name="T86" fmla="*/ 1 w 17"/>
                <a:gd name="T87" fmla="*/ 4 h 20"/>
                <a:gd name="T88" fmla="*/ 1 w 17"/>
                <a:gd name="T89" fmla="*/ 3 h 20"/>
                <a:gd name="T90" fmla="*/ 2 w 17"/>
                <a:gd name="T91" fmla="*/ 2 h 20"/>
                <a:gd name="T92" fmla="*/ 3 w 17"/>
                <a:gd name="T93" fmla="*/ 1 h 20"/>
                <a:gd name="T94" fmla="*/ 3 w 17"/>
                <a:gd name="T95" fmla="*/ 1 h 20"/>
                <a:gd name="T96" fmla="*/ 4 w 17"/>
                <a:gd name="T97" fmla="*/ 0 h 20"/>
                <a:gd name="T98" fmla="*/ 6 w 17"/>
                <a:gd name="T99" fmla="*/ 0 h 20"/>
                <a:gd name="T100" fmla="*/ 7 w 17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0"/>
                <a:gd name="T155" fmla="*/ 17 w 17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3" name="Freeform 212"/>
            <p:cNvSpPr>
              <a:spLocks/>
            </p:cNvSpPr>
            <p:nvPr/>
          </p:nvSpPr>
          <p:spPr bwMode="auto">
            <a:xfrm>
              <a:off x="3330" y="2204"/>
              <a:ext cx="16" cy="18"/>
            </a:xfrm>
            <a:custGeom>
              <a:avLst/>
              <a:gdLst>
                <a:gd name="T0" fmla="*/ 8 w 17"/>
                <a:gd name="T1" fmla="*/ 0 h 20"/>
                <a:gd name="T2" fmla="*/ 8 w 17"/>
                <a:gd name="T3" fmla="*/ 0 h 20"/>
                <a:gd name="T4" fmla="*/ 8 w 17"/>
                <a:gd name="T5" fmla="*/ 0 h 20"/>
                <a:gd name="T6" fmla="*/ 9 w 17"/>
                <a:gd name="T7" fmla="*/ 0 h 20"/>
                <a:gd name="T8" fmla="*/ 10 w 17"/>
                <a:gd name="T9" fmla="*/ 0 h 20"/>
                <a:gd name="T10" fmla="*/ 10 w 17"/>
                <a:gd name="T11" fmla="*/ 1 h 20"/>
                <a:gd name="T12" fmla="*/ 11 w 17"/>
                <a:gd name="T13" fmla="*/ 1 h 20"/>
                <a:gd name="T14" fmla="*/ 12 w 17"/>
                <a:gd name="T15" fmla="*/ 2 h 20"/>
                <a:gd name="T16" fmla="*/ 12 w 17"/>
                <a:gd name="T17" fmla="*/ 3 h 20"/>
                <a:gd name="T18" fmla="*/ 13 w 17"/>
                <a:gd name="T19" fmla="*/ 3 h 20"/>
                <a:gd name="T20" fmla="*/ 13 w 17"/>
                <a:gd name="T21" fmla="*/ 4 h 20"/>
                <a:gd name="T22" fmla="*/ 15 w 17"/>
                <a:gd name="T23" fmla="*/ 4 h 20"/>
                <a:gd name="T24" fmla="*/ 15 w 17"/>
                <a:gd name="T25" fmla="*/ 5 h 20"/>
                <a:gd name="T26" fmla="*/ 15 w 17"/>
                <a:gd name="T27" fmla="*/ 5 h 20"/>
                <a:gd name="T28" fmla="*/ 15 w 17"/>
                <a:gd name="T29" fmla="*/ 7 h 20"/>
                <a:gd name="T30" fmla="*/ 15 w 17"/>
                <a:gd name="T31" fmla="*/ 8 h 20"/>
                <a:gd name="T32" fmla="*/ 15 w 17"/>
                <a:gd name="T33" fmla="*/ 9 h 20"/>
                <a:gd name="T34" fmla="*/ 15 w 17"/>
                <a:gd name="T35" fmla="*/ 10 h 20"/>
                <a:gd name="T36" fmla="*/ 15 w 17"/>
                <a:gd name="T37" fmla="*/ 11 h 20"/>
                <a:gd name="T38" fmla="*/ 15 w 17"/>
                <a:gd name="T39" fmla="*/ 12 h 20"/>
                <a:gd name="T40" fmla="*/ 15 w 17"/>
                <a:gd name="T41" fmla="*/ 13 h 20"/>
                <a:gd name="T42" fmla="*/ 13 w 17"/>
                <a:gd name="T43" fmla="*/ 13 h 20"/>
                <a:gd name="T44" fmla="*/ 13 w 17"/>
                <a:gd name="T45" fmla="*/ 14 h 20"/>
                <a:gd name="T46" fmla="*/ 12 w 17"/>
                <a:gd name="T47" fmla="*/ 14 h 20"/>
                <a:gd name="T48" fmla="*/ 12 w 17"/>
                <a:gd name="T49" fmla="*/ 15 h 20"/>
                <a:gd name="T50" fmla="*/ 11 w 17"/>
                <a:gd name="T51" fmla="*/ 15 h 20"/>
                <a:gd name="T52" fmla="*/ 11 w 17"/>
                <a:gd name="T53" fmla="*/ 16 h 20"/>
                <a:gd name="T54" fmla="*/ 10 w 17"/>
                <a:gd name="T55" fmla="*/ 16 h 20"/>
                <a:gd name="T56" fmla="*/ 9 w 17"/>
                <a:gd name="T57" fmla="*/ 17 h 20"/>
                <a:gd name="T58" fmla="*/ 8 w 17"/>
                <a:gd name="T59" fmla="*/ 17 h 20"/>
                <a:gd name="T60" fmla="*/ 8 w 17"/>
                <a:gd name="T61" fmla="*/ 17 h 20"/>
                <a:gd name="T62" fmla="*/ 7 w 17"/>
                <a:gd name="T63" fmla="*/ 17 h 20"/>
                <a:gd name="T64" fmla="*/ 6 w 17"/>
                <a:gd name="T65" fmla="*/ 17 h 20"/>
                <a:gd name="T66" fmla="*/ 4 w 17"/>
                <a:gd name="T67" fmla="*/ 16 h 20"/>
                <a:gd name="T68" fmla="*/ 3 w 17"/>
                <a:gd name="T69" fmla="*/ 16 h 20"/>
                <a:gd name="T70" fmla="*/ 3 w 17"/>
                <a:gd name="T71" fmla="*/ 15 h 20"/>
                <a:gd name="T72" fmla="*/ 2 w 17"/>
                <a:gd name="T73" fmla="*/ 15 h 20"/>
                <a:gd name="T74" fmla="*/ 2 w 17"/>
                <a:gd name="T75" fmla="*/ 14 h 20"/>
                <a:gd name="T76" fmla="*/ 1 w 17"/>
                <a:gd name="T77" fmla="*/ 14 h 20"/>
                <a:gd name="T78" fmla="*/ 1 w 17"/>
                <a:gd name="T79" fmla="*/ 13 h 20"/>
                <a:gd name="T80" fmla="*/ 0 w 17"/>
                <a:gd name="T81" fmla="*/ 13 h 20"/>
                <a:gd name="T82" fmla="*/ 0 w 17"/>
                <a:gd name="T83" fmla="*/ 12 h 20"/>
                <a:gd name="T84" fmla="*/ 0 w 17"/>
                <a:gd name="T85" fmla="*/ 11 h 20"/>
                <a:gd name="T86" fmla="*/ 0 w 17"/>
                <a:gd name="T87" fmla="*/ 10 h 20"/>
                <a:gd name="T88" fmla="*/ 0 w 17"/>
                <a:gd name="T89" fmla="*/ 9 h 20"/>
                <a:gd name="T90" fmla="*/ 0 w 17"/>
                <a:gd name="T91" fmla="*/ 8 h 20"/>
                <a:gd name="T92" fmla="*/ 0 w 17"/>
                <a:gd name="T93" fmla="*/ 7 h 20"/>
                <a:gd name="T94" fmla="*/ 0 w 17"/>
                <a:gd name="T95" fmla="*/ 5 h 20"/>
                <a:gd name="T96" fmla="*/ 0 w 17"/>
                <a:gd name="T97" fmla="*/ 5 h 20"/>
                <a:gd name="T98" fmla="*/ 0 w 17"/>
                <a:gd name="T99" fmla="*/ 4 h 20"/>
                <a:gd name="T100" fmla="*/ 1 w 17"/>
                <a:gd name="T101" fmla="*/ 4 h 20"/>
                <a:gd name="T102" fmla="*/ 1 w 17"/>
                <a:gd name="T103" fmla="*/ 3 h 20"/>
                <a:gd name="T104" fmla="*/ 2 w 17"/>
                <a:gd name="T105" fmla="*/ 3 h 20"/>
                <a:gd name="T106" fmla="*/ 2 w 17"/>
                <a:gd name="T107" fmla="*/ 2 h 20"/>
                <a:gd name="T108" fmla="*/ 3 w 17"/>
                <a:gd name="T109" fmla="*/ 1 h 20"/>
                <a:gd name="T110" fmla="*/ 4 w 17"/>
                <a:gd name="T111" fmla="*/ 1 h 20"/>
                <a:gd name="T112" fmla="*/ 4 w 17"/>
                <a:gd name="T113" fmla="*/ 0 h 20"/>
                <a:gd name="T114" fmla="*/ 6 w 17"/>
                <a:gd name="T115" fmla="*/ 0 h 20"/>
                <a:gd name="T116" fmla="*/ 7 w 17"/>
                <a:gd name="T117" fmla="*/ 0 h 20"/>
                <a:gd name="T118" fmla="*/ 8 w 17"/>
                <a:gd name="T119" fmla="*/ 0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4" name="Freeform 213"/>
            <p:cNvSpPr>
              <a:spLocks/>
            </p:cNvSpPr>
            <p:nvPr/>
          </p:nvSpPr>
          <p:spPr bwMode="auto">
            <a:xfrm>
              <a:off x="3330" y="2244"/>
              <a:ext cx="16" cy="18"/>
            </a:xfrm>
            <a:custGeom>
              <a:avLst/>
              <a:gdLst>
                <a:gd name="T0" fmla="*/ 8 w 17"/>
                <a:gd name="T1" fmla="*/ 0 h 20"/>
                <a:gd name="T2" fmla="*/ 9 w 17"/>
                <a:gd name="T3" fmla="*/ 0 h 20"/>
                <a:gd name="T4" fmla="*/ 10 w 17"/>
                <a:gd name="T5" fmla="*/ 1 h 20"/>
                <a:gd name="T6" fmla="*/ 11 w 17"/>
                <a:gd name="T7" fmla="*/ 1 h 20"/>
                <a:gd name="T8" fmla="*/ 12 w 17"/>
                <a:gd name="T9" fmla="*/ 2 h 20"/>
                <a:gd name="T10" fmla="*/ 12 w 17"/>
                <a:gd name="T11" fmla="*/ 2 h 20"/>
                <a:gd name="T12" fmla="*/ 13 w 17"/>
                <a:gd name="T13" fmla="*/ 3 h 20"/>
                <a:gd name="T14" fmla="*/ 13 w 17"/>
                <a:gd name="T15" fmla="*/ 4 h 20"/>
                <a:gd name="T16" fmla="*/ 15 w 17"/>
                <a:gd name="T17" fmla="*/ 5 h 20"/>
                <a:gd name="T18" fmla="*/ 15 w 17"/>
                <a:gd name="T19" fmla="*/ 5 h 20"/>
                <a:gd name="T20" fmla="*/ 15 w 17"/>
                <a:gd name="T21" fmla="*/ 6 h 20"/>
                <a:gd name="T22" fmla="*/ 15 w 17"/>
                <a:gd name="T23" fmla="*/ 7 h 20"/>
                <a:gd name="T24" fmla="*/ 15 w 17"/>
                <a:gd name="T25" fmla="*/ 9 h 20"/>
                <a:gd name="T26" fmla="*/ 15 w 17"/>
                <a:gd name="T27" fmla="*/ 10 h 20"/>
                <a:gd name="T28" fmla="*/ 15 w 17"/>
                <a:gd name="T29" fmla="*/ 11 h 20"/>
                <a:gd name="T30" fmla="*/ 15 w 17"/>
                <a:gd name="T31" fmla="*/ 12 h 20"/>
                <a:gd name="T32" fmla="*/ 15 w 17"/>
                <a:gd name="T33" fmla="*/ 13 h 20"/>
                <a:gd name="T34" fmla="*/ 13 w 17"/>
                <a:gd name="T35" fmla="*/ 13 h 20"/>
                <a:gd name="T36" fmla="*/ 13 w 17"/>
                <a:gd name="T37" fmla="*/ 14 h 20"/>
                <a:gd name="T38" fmla="*/ 12 w 17"/>
                <a:gd name="T39" fmla="*/ 15 h 20"/>
                <a:gd name="T40" fmla="*/ 12 w 17"/>
                <a:gd name="T41" fmla="*/ 15 h 20"/>
                <a:gd name="T42" fmla="*/ 11 w 17"/>
                <a:gd name="T43" fmla="*/ 16 h 20"/>
                <a:gd name="T44" fmla="*/ 10 w 17"/>
                <a:gd name="T45" fmla="*/ 16 h 20"/>
                <a:gd name="T46" fmla="*/ 9 w 17"/>
                <a:gd name="T47" fmla="*/ 17 h 20"/>
                <a:gd name="T48" fmla="*/ 8 w 17"/>
                <a:gd name="T49" fmla="*/ 17 h 20"/>
                <a:gd name="T50" fmla="*/ 8 w 17"/>
                <a:gd name="T51" fmla="*/ 17 h 20"/>
                <a:gd name="T52" fmla="*/ 7 w 17"/>
                <a:gd name="T53" fmla="*/ 17 h 20"/>
                <a:gd name="T54" fmla="*/ 6 w 17"/>
                <a:gd name="T55" fmla="*/ 17 h 20"/>
                <a:gd name="T56" fmla="*/ 4 w 17"/>
                <a:gd name="T57" fmla="*/ 16 h 20"/>
                <a:gd name="T58" fmla="*/ 3 w 17"/>
                <a:gd name="T59" fmla="*/ 16 h 20"/>
                <a:gd name="T60" fmla="*/ 2 w 17"/>
                <a:gd name="T61" fmla="*/ 15 h 20"/>
                <a:gd name="T62" fmla="*/ 2 w 17"/>
                <a:gd name="T63" fmla="*/ 14 h 20"/>
                <a:gd name="T64" fmla="*/ 1 w 17"/>
                <a:gd name="T65" fmla="*/ 14 h 20"/>
                <a:gd name="T66" fmla="*/ 1 w 17"/>
                <a:gd name="T67" fmla="*/ 13 h 20"/>
                <a:gd name="T68" fmla="*/ 0 w 17"/>
                <a:gd name="T69" fmla="*/ 13 h 20"/>
                <a:gd name="T70" fmla="*/ 0 w 17"/>
                <a:gd name="T71" fmla="*/ 12 h 20"/>
                <a:gd name="T72" fmla="*/ 0 w 17"/>
                <a:gd name="T73" fmla="*/ 11 h 20"/>
                <a:gd name="T74" fmla="*/ 0 w 17"/>
                <a:gd name="T75" fmla="*/ 10 h 20"/>
                <a:gd name="T76" fmla="*/ 0 w 17"/>
                <a:gd name="T77" fmla="*/ 9 h 20"/>
                <a:gd name="T78" fmla="*/ 0 w 17"/>
                <a:gd name="T79" fmla="*/ 7 h 20"/>
                <a:gd name="T80" fmla="*/ 0 w 17"/>
                <a:gd name="T81" fmla="*/ 6 h 20"/>
                <a:gd name="T82" fmla="*/ 0 w 17"/>
                <a:gd name="T83" fmla="*/ 5 h 20"/>
                <a:gd name="T84" fmla="*/ 0 w 17"/>
                <a:gd name="T85" fmla="*/ 5 h 20"/>
                <a:gd name="T86" fmla="*/ 1 w 17"/>
                <a:gd name="T87" fmla="*/ 4 h 20"/>
                <a:gd name="T88" fmla="*/ 1 w 17"/>
                <a:gd name="T89" fmla="*/ 3 h 20"/>
                <a:gd name="T90" fmla="*/ 2 w 17"/>
                <a:gd name="T91" fmla="*/ 2 h 20"/>
                <a:gd name="T92" fmla="*/ 3 w 17"/>
                <a:gd name="T93" fmla="*/ 2 h 20"/>
                <a:gd name="T94" fmla="*/ 3 w 17"/>
                <a:gd name="T95" fmla="*/ 1 h 20"/>
                <a:gd name="T96" fmla="*/ 4 w 17"/>
                <a:gd name="T97" fmla="*/ 1 h 20"/>
                <a:gd name="T98" fmla="*/ 6 w 17"/>
                <a:gd name="T99" fmla="*/ 0 h 20"/>
                <a:gd name="T100" fmla="*/ 7 w 17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0"/>
                <a:gd name="T155" fmla="*/ 17 w 17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5" name="Freeform 214"/>
            <p:cNvSpPr>
              <a:spLocks/>
            </p:cNvSpPr>
            <p:nvPr/>
          </p:nvSpPr>
          <p:spPr bwMode="auto">
            <a:xfrm>
              <a:off x="3330" y="2244"/>
              <a:ext cx="16" cy="18"/>
            </a:xfrm>
            <a:custGeom>
              <a:avLst/>
              <a:gdLst>
                <a:gd name="T0" fmla="*/ 8 w 17"/>
                <a:gd name="T1" fmla="*/ 0 h 20"/>
                <a:gd name="T2" fmla="*/ 8 w 17"/>
                <a:gd name="T3" fmla="*/ 0 h 20"/>
                <a:gd name="T4" fmla="*/ 8 w 17"/>
                <a:gd name="T5" fmla="*/ 0 h 20"/>
                <a:gd name="T6" fmla="*/ 9 w 17"/>
                <a:gd name="T7" fmla="*/ 0 h 20"/>
                <a:gd name="T8" fmla="*/ 10 w 17"/>
                <a:gd name="T9" fmla="*/ 1 h 20"/>
                <a:gd name="T10" fmla="*/ 11 w 17"/>
                <a:gd name="T11" fmla="*/ 1 h 20"/>
                <a:gd name="T12" fmla="*/ 11 w 17"/>
                <a:gd name="T13" fmla="*/ 2 h 20"/>
                <a:gd name="T14" fmla="*/ 12 w 17"/>
                <a:gd name="T15" fmla="*/ 2 h 20"/>
                <a:gd name="T16" fmla="*/ 12 w 17"/>
                <a:gd name="T17" fmla="*/ 3 h 20"/>
                <a:gd name="T18" fmla="*/ 13 w 17"/>
                <a:gd name="T19" fmla="*/ 3 h 20"/>
                <a:gd name="T20" fmla="*/ 13 w 17"/>
                <a:gd name="T21" fmla="*/ 4 h 20"/>
                <a:gd name="T22" fmla="*/ 15 w 17"/>
                <a:gd name="T23" fmla="*/ 5 h 20"/>
                <a:gd name="T24" fmla="*/ 15 w 17"/>
                <a:gd name="T25" fmla="*/ 5 h 20"/>
                <a:gd name="T26" fmla="*/ 15 w 17"/>
                <a:gd name="T27" fmla="*/ 6 h 20"/>
                <a:gd name="T28" fmla="*/ 15 w 17"/>
                <a:gd name="T29" fmla="*/ 7 h 20"/>
                <a:gd name="T30" fmla="*/ 15 w 17"/>
                <a:gd name="T31" fmla="*/ 9 h 20"/>
                <a:gd name="T32" fmla="*/ 15 w 17"/>
                <a:gd name="T33" fmla="*/ 10 h 20"/>
                <a:gd name="T34" fmla="*/ 15 w 17"/>
                <a:gd name="T35" fmla="*/ 11 h 20"/>
                <a:gd name="T36" fmla="*/ 15 w 17"/>
                <a:gd name="T37" fmla="*/ 12 h 20"/>
                <a:gd name="T38" fmla="*/ 15 w 17"/>
                <a:gd name="T39" fmla="*/ 13 h 20"/>
                <a:gd name="T40" fmla="*/ 15 w 17"/>
                <a:gd name="T41" fmla="*/ 13 h 20"/>
                <a:gd name="T42" fmla="*/ 13 w 17"/>
                <a:gd name="T43" fmla="*/ 13 h 20"/>
                <a:gd name="T44" fmla="*/ 13 w 17"/>
                <a:gd name="T45" fmla="*/ 14 h 20"/>
                <a:gd name="T46" fmla="*/ 12 w 17"/>
                <a:gd name="T47" fmla="*/ 14 h 20"/>
                <a:gd name="T48" fmla="*/ 12 w 17"/>
                <a:gd name="T49" fmla="*/ 15 h 20"/>
                <a:gd name="T50" fmla="*/ 11 w 17"/>
                <a:gd name="T51" fmla="*/ 16 h 20"/>
                <a:gd name="T52" fmla="*/ 10 w 17"/>
                <a:gd name="T53" fmla="*/ 16 h 20"/>
                <a:gd name="T54" fmla="*/ 10 w 17"/>
                <a:gd name="T55" fmla="*/ 17 h 20"/>
                <a:gd name="T56" fmla="*/ 9 w 17"/>
                <a:gd name="T57" fmla="*/ 17 h 20"/>
                <a:gd name="T58" fmla="*/ 8 w 17"/>
                <a:gd name="T59" fmla="*/ 17 h 20"/>
                <a:gd name="T60" fmla="*/ 8 w 17"/>
                <a:gd name="T61" fmla="*/ 17 h 20"/>
                <a:gd name="T62" fmla="*/ 7 w 17"/>
                <a:gd name="T63" fmla="*/ 17 h 20"/>
                <a:gd name="T64" fmla="*/ 6 w 17"/>
                <a:gd name="T65" fmla="*/ 17 h 20"/>
                <a:gd name="T66" fmla="*/ 4 w 17"/>
                <a:gd name="T67" fmla="*/ 17 h 20"/>
                <a:gd name="T68" fmla="*/ 4 w 17"/>
                <a:gd name="T69" fmla="*/ 16 h 20"/>
                <a:gd name="T70" fmla="*/ 3 w 17"/>
                <a:gd name="T71" fmla="*/ 16 h 20"/>
                <a:gd name="T72" fmla="*/ 2 w 17"/>
                <a:gd name="T73" fmla="*/ 15 h 20"/>
                <a:gd name="T74" fmla="*/ 2 w 17"/>
                <a:gd name="T75" fmla="*/ 14 h 20"/>
                <a:gd name="T76" fmla="*/ 1 w 17"/>
                <a:gd name="T77" fmla="*/ 14 h 20"/>
                <a:gd name="T78" fmla="*/ 1 w 17"/>
                <a:gd name="T79" fmla="*/ 13 h 20"/>
                <a:gd name="T80" fmla="*/ 0 w 17"/>
                <a:gd name="T81" fmla="*/ 13 h 20"/>
                <a:gd name="T82" fmla="*/ 0 w 17"/>
                <a:gd name="T83" fmla="*/ 13 h 20"/>
                <a:gd name="T84" fmla="*/ 0 w 17"/>
                <a:gd name="T85" fmla="*/ 12 h 20"/>
                <a:gd name="T86" fmla="*/ 0 w 17"/>
                <a:gd name="T87" fmla="*/ 11 h 20"/>
                <a:gd name="T88" fmla="*/ 0 w 17"/>
                <a:gd name="T89" fmla="*/ 10 h 20"/>
                <a:gd name="T90" fmla="*/ 0 w 17"/>
                <a:gd name="T91" fmla="*/ 9 h 20"/>
                <a:gd name="T92" fmla="*/ 0 w 17"/>
                <a:gd name="T93" fmla="*/ 7 h 20"/>
                <a:gd name="T94" fmla="*/ 0 w 17"/>
                <a:gd name="T95" fmla="*/ 6 h 20"/>
                <a:gd name="T96" fmla="*/ 0 w 17"/>
                <a:gd name="T97" fmla="*/ 5 h 20"/>
                <a:gd name="T98" fmla="*/ 0 w 17"/>
                <a:gd name="T99" fmla="*/ 5 h 20"/>
                <a:gd name="T100" fmla="*/ 1 w 17"/>
                <a:gd name="T101" fmla="*/ 4 h 20"/>
                <a:gd name="T102" fmla="*/ 1 w 17"/>
                <a:gd name="T103" fmla="*/ 3 h 20"/>
                <a:gd name="T104" fmla="*/ 2 w 17"/>
                <a:gd name="T105" fmla="*/ 3 h 20"/>
                <a:gd name="T106" fmla="*/ 2 w 17"/>
                <a:gd name="T107" fmla="*/ 2 h 20"/>
                <a:gd name="T108" fmla="*/ 3 w 17"/>
                <a:gd name="T109" fmla="*/ 2 h 20"/>
                <a:gd name="T110" fmla="*/ 3 w 17"/>
                <a:gd name="T111" fmla="*/ 1 h 20"/>
                <a:gd name="T112" fmla="*/ 4 w 17"/>
                <a:gd name="T113" fmla="*/ 1 h 20"/>
                <a:gd name="T114" fmla="*/ 6 w 17"/>
                <a:gd name="T115" fmla="*/ 0 h 20"/>
                <a:gd name="T116" fmla="*/ 7 w 17"/>
                <a:gd name="T117" fmla="*/ 0 h 20"/>
                <a:gd name="T118" fmla="*/ 8 w 17"/>
                <a:gd name="T119" fmla="*/ 0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6" name="Freeform 215"/>
            <p:cNvSpPr>
              <a:spLocks/>
            </p:cNvSpPr>
            <p:nvPr/>
          </p:nvSpPr>
          <p:spPr bwMode="auto">
            <a:xfrm>
              <a:off x="4278" y="3653"/>
              <a:ext cx="16" cy="18"/>
            </a:xfrm>
            <a:custGeom>
              <a:avLst/>
              <a:gdLst>
                <a:gd name="T0" fmla="*/ 8 w 17"/>
                <a:gd name="T1" fmla="*/ 0 h 20"/>
                <a:gd name="T2" fmla="*/ 9 w 17"/>
                <a:gd name="T3" fmla="*/ 0 h 20"/>
                <a:gd name="T4" fmla="*/ 10 w 17"/>
                <a:gd name="T5" fmla="*/ 1 h 20"/>
                <a:gd name="T6" fmla="*/ 11 w 17"/>
                <a:gd name="T7" fmla="*/ 1 h 20"/>
                <a:gd name="T8" fmla="*/ 12 w 17"/>
                <a:gd name="T9" fmla="*/ 2 h 20"/>
                <a:gd name="T10" fmla="*/ 12 w 17"/>
                <a:gd name="T11" fmla="*/ 2 h 20"/>
                <a:gd name="T12" fmla="*/ 13 w 17"/>
                <a:gd name="T13" fmla="*/ 3 h 20"/>
                <a:gd name="T14" fmla="*/ 13 w 17"/>
                <a:gd name="T15" fmla="*/ 4 h 20"/>
                <a:gd name="T16" fmla="*/ 15 w 17"/>
                <a:gd name="T17" fmla="*/ 5 h 20"/>
                <a:gd name="T18" fmla="*/ 15 w 17"/>
                <a:gd name="T19" fmla="*/ 5 h 20"/>
                <a:gd name="T20" fmla="*/ 15 w 17"/>
                <a:gd name="T21" fmla="*/ 6 h 20"/>
                <a:gd name="T22" fmla="*/ 15 w 17"/>
                <a:gd name="T23" fmla="*/ 7 h 20"/>
                <a:gd name="T24" fmla="*/ 15 w 17"/>
                <a:gd name="T25" fmla="*/ 8 h 20"/>
                <a:gd name="T26" fmla="*/ 15 w 17"/>
                <a:gd name="T27" fmla="*/ 9 h 20"/>
                <a:gd name="T28" fmla="*/ 15 w 17"/>
                <a:gd name="T29" fmla="*/ 10 h 20"/>
                <a:gd name="T30" fmla="*/ 15 w 17"/>
                <a:gd name="T31" fmla="*/ 11 h 20"/>
                <a:gd name="T32" fmla="*/ 15 w 17"/>
                <a:gd name="T33" fmla="*/ 12 h 20"/>
                <a:gd name="T34" fmla="*/ 13 w 17"/>
                <a:gd name="T35" fmla="*/ 13 h 20"/>
                <a:gd name="T36" fmla="*/ 13 w 17"/>
                <a:gd name="T37" fmla="*/ 14 h 20"/>
                <a:gd name="T38" fmla="*/ 12 w 17"/>
                <a:gd name="T39" fmla="*/ 14 h 20"/>
                <a:gd name="T40" fmla="*/ 12 w 17"/>
                <a:gd name="T41" fmla="*/ 15 h 20"/>
                <a:gd name="T42" fmla="*/ 11 w 17"/>
                <a:gd name="T43" fmla="*/ 16 h 20"/>
                <a:gd name="T44" fmla="*/ 10 w 17"/>
                <a:gd name="T45" fmla="*/ 16 h 20"/>
                <a:gd name="T46" fmla="*/ 9 w 17"/>
                <a:gd name="T47" fmla="*/ 17 h 20"/>
                <a:gd name="T48" fmla="*/ 8 w 17"/>
                <a:gd name="T49" fmla="*/ 17 h 20"/>
                <a:gd name="T50" fmla="*/ 8 w 17"/>
                <a:gd name="T51" fmla="*/ 17 h 20"/>
                <a:gd name="T52" fmla="*/ 7 w 17"/>
                <a:gd name="T53" fmla="*/ 17 h 20"/>
                <a:gd name="T54" fmla="*/ 6 w 17"/>
                <a:gd name="T55" fmla="*/ 17 h 20"/>
                <a:gd name="T56" fmla="*/ 4 w 17"/>
                <a:gd name="T57" fmla="*/ 16 h 20"/>
                <a:gd name="T58" fmla="*/ 3 w 17"/>
                <a:gd name="T59" fmla="*/ 16 h 20"/>
                <a:gd name="T60" fmla="*/ 2 w 17"/>
                <a:gd name="T61" fmla="*/ 15 h 20"/>
                <a:gd name="T62" fmla="*/ 2 w 17"/>
                <a:gd name="T63" fmla="*/ 14 h 20"/>
                <a:gd name="T64" fmla="*/ 1 w 17"/>
                <a:gd name="T65" fmla="*/ 13 h 20"/>
                <a:gd name="T66" fmla="*/ 1 w 17"/>
                <a:gd name="T67" fmla="*/ 13 h 20"/>
                <a:gd name="T68" fmla="*/ 0 w 17"/>
                <a:gd name="T69" fmla="*/ 12 h 20"/>
                <a:gd name="T70" fmla="*/ 0 w 17"/>
                <a:gd name="T71" fmla="*/ 11 h 20"/>
                <a:gd name="T72" fmla="*/ 0 w 17"/>
                <a:gd name="T73" fmla="*/ 10 h 20"/>
                <a:gd name="T74" fmla="*/ 0 w 17"/>
                <a:gd name="T75" fmla="*/ 9 h 20"/>
                <a:gd name="T76" fmla="*/ 0 w 17"/>
                <a:gd name="T77" fmla="*/ 8 h 20"/>
                <a:gd name="T78" fmla="*/ 0 w 17"/>
                <a:gd name="T79" fmla="*/ 7 h 20"/>
                <a:gd name="T80" fmla="*/ 0 w 17"/>
                <a:gd name="T81" fmla="*/ 5 h 20"/>
                <a:gd name="T82" fmla="*/ 0 w 17"/>
                <a:gd name="T83" fmla="*/ 5 h 20"/>
                <a:gd name="T84" fmla="*/ 0 w 17"/>
                <a:gd name="T85" fmla="*/ 5 h 20"/>
                <a:gd name="T86" fmla="*/ 1 w 17"/>
                <a:gd name="T87" fmla="*/ 4 h 20"/>
                <a:gd name="T88" fmla="*/ 1 w 17"/>
                <a:gd name="T89" fmla="*/ 3 h 20"/>
                <a:gd name="T90" fmla="*/ 2 w 17"/>
                <a:gd name="T91" fmla="*/ 2 h 20"/>
                <a:gd name="T92" fmla="*/ 3 w 17"/>
                <a:gd name="T93" fmla="*/ 1 h 20"/>
                <a:gd name="T94" fmla="*/ 3 w 17"/>
                <a:gd name="T95" fmla="*/ 1 h 20"/>
                <a:gd name="T96" fmla="*/ 4 w 17"/>
                <a:gd name="T97" fmla="*/ 0 h 20"/>
                <a:gd name="T98" fmla="*/ 6 w 17"/>
                <a:gd name="T99" fmla="*/ 0 h 20"/>
                <a:gd name="T100" fmla="*/ 7 w 17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0"/>
                <a:gd name="T155" fmla="*/ 17 w 17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7" name="Freeform 216"/>
            <p:cNvSpPr>
              <a:spLocks/>
            </p:cNvSpPr>
            <p:nvPr/>
          </p:nvSpPr>
          <p:spPr bwMode="auto">
            <a:xfrm>
              <a:off x="4278" y="3653"/>
              <a:ext cx="16" cy="18"/>
            </a:xfrm>
            <a:custGeom>
              <a:avLst/>
              <a:gdLst>
                <a:gd name="T0" fmla="*/ 8 w 17"/>
                <a:gd name="T1" fmla="*/ 0 h 20"/>
                <a:gd name="T2" fmla="*/ 8 w 17"/>
                <a:gd name="T3" fmla="*/ 0 h 20"/>
                <a:gd name="T4" fmla="*/ 8 w 17"/>
                <a:gd name="T5" fmla="*/ 0 h 20"/>
                <a:gd name="T6" fmla="*/ 9 w 17"/>
                <a:gd name="T7" fmla="*/ 0 h 20"/>
                <a:gd name="T8" fmla="*/ 10 w 17"/>
                <a:gd name="T9" fmla="*/ 0 h 20"/>
                <a:gd name="T10" fmla="*/ 10 w 17"/>
                <a:gd name="T11" fmla="*/ 1 h 20"/>
                <a:gd name="T12" fmla="*/ 11 w 17"/>
                <a:gd name="T13" fmla="*/ 1 h 20"/>
                <a:gd name="T14" fmla="*/ 12 w 17"/>
                <a:gd name="T15" fmla="*/ 2 h 20"/>
                <a:gd name="T16" fmla="*/ 12 w 17"/>
                <a:gd name="T17" fmla="*/ 3 h 20"/>
                <a:gd name="T18" fmla="*/ 13 w 17"/>
                <a:gd name="T19" fmla="*/ 3 h 20"/>
                <a:gd name="T20" fmla="*/ 13 w 17"/>
                <a:gd name="T21" fmla="*/ 4 h 20"/>
                <a:gd name="T22" fmla="*/ 15 w 17"/>
                <a:gd name="T23" fmla="*/ 4 h 20"/>
                <a:gd name="T24" fmla="*/ 15 w 17"/>
                <a:gd name="T25" fmla="*/ 5 h 20"/>
                <a:gd name="T26" fmla="*/ 15 w 17"/>
                <a:gd name="T27" fmla="*/ 5 h 20"/>
                <a:gd name="T28" fmla="*/ 15 w 17"/>
                <a:gd name="T29" fmla="*/ 6 h 20"/>
                <a:gd name="T30" fmla="*/ 15 w 17"/>
                <a:gd name="T31" fmla="*/ 7 h 20"/>
                <a:gd name="T32" fmla="*/ 15 w 17"/>
                <a:gd name="T33" fmla="*/ 8 h 20"/>
                <a:gd name="T34" fmla="*/ 15 w 17"/>
                <a:gd name="T35" fmla="*/ 9 h 20"/>
                <a:gd name="T36" fmla="*/ 15 w 17"/>
                <a:gd name="T37" fmla="*/ 10 h 20"/>
                <a:gd name="T38" fmla="*/ 15 w 17"/>
                <a:gd name="T39" fmla="*/ 11 h 20"/>
                <a:gd name="T40" fmla="*/ 15 w 17"/>
                <a:gd name="T41" fmla="*/ 12 h 20"/>
                <a:gd name="T42" fmla="*/ 13 w 17"/>
                <a:gd name="T43" fmla="*/ 13 h 20"/>
                <a:gd name="T44" fmla="*/ 13 w 17"/>
                <a:gd name="T45" fmla="*/ 14 h 20"/>
                <a:gd name="T46" fmla="*/ 12 w 17"/>
                <a:gd name="T47" fmla="*/ 14 h 20"/>
                <a:gd name="T48" fmla="*/ 12 w 17"/>
                <a:gd name="T49" fmla="*/ 15 h 20"/>
                <a:gd name="T50" fmla="*/ 11 w 17"/>
                <a:gd name="T51" fmla="*/ 15 h 20"/>
                <a:gd name="T52" fmla="*/ 11 w 17"/>
                <a:gd name="T53" fmla="*/ 16 h 20"/>
                <a:gd name="T54" fmla="*/ 10 w 17"/>
                <a:gd name="T55" fmla="*/ 16 h 20"/>
                <a:gd name="T56" fmla="*/ 9 w 17"/>
                <a:gd name="T57" fmla="*/ 17 h 20"/>
                <a:gd name="T58" fmla="*/ 8 w 17"/>
                <a:gd name="T59" fmla="*/ 17 h 20"/>
                <a:gd name="T60" fmla="*/ 8 w 17"/>
                <a:gd name="T61" fmla="*/ 17 h 20"/>
                <a:gd name="T62" fmla="*/ 7 w 17"/>
                <a:gd name="T63" fmla="*/ 17 h 20"/>
                <a:gd name="T64" fmla="*/ 6 w 17"/>
                <a:gd name="T65" fmla="*/ 17 h 20"/>
                <a:gd name="T66" fmla="*/ 4 w 17"/>
                <a:gd name="T67" fmla="*/ 16 h 20"/>
                <a:gd name="T68" fmla="*/ 3 w 17"/>
                <a:gd name="T69" fmla="*/ 16 h 20"/>
                <a:gd name="T70" fmla="*/ 3 w 17"/>
                <a:gd name="T71" fmla="*/ 15 h 20"/>
                <a:gd name="T72" fmla="*/ 2 w 17"/>
                <a:gd name="T73" fmla="*/ 15 h 20"/>
                <a:gd name="T74" fmla="*/ 2 w 17"/>
                <a:gd name="T75" fmla="*/ 14 h 20"/>
                <a:gd name="T76" fmla="*/ 1 w 17"/>
                <a:gd name="T77" fmla="*/ 14 h 20"/>
                <a:gd name="T78" fmla="*/ 1 w 17"/>
                <a:gd name="T79" fmla="*/ 13 h 20"/>
                <a:gd name="T80" fmla="*/ 0 w 17"/>
                <a:gd name="T81" fmla="*/ 12 h 20"/>
                <a:gd name="T82" fmla="*/ 0 w 17"/>
                <a:gd name="T83" fmla="*/ 11 h 20"/>
                <a:gd name="T84" fmla="*/ 0 w 17"/>
                <a:gd name="T85" fmla="*/ 10 h 20"/>
                <a:gd name="T86" fmla="*/ 0 w 17"/>
                <a:gd name="T87" fmla="*/ 9 h 20"/>
                <a:gd name="T88" fmla="*/ 0 w 17"/>
                <a:gd name="T89" fmla="*/ 8 h 20"/>
                <a:gd name="T90" fmla="*/ 0 w 17"/>
                <a:gd name="T91" fmla="*/ 7 h 20"/>
                <a:gd name="T92" fmla="*/ 0 w 17"/>
                <a:gd name="T93" fmla="*/ 6 h 20"/>
                <a:gd name="T94" fmla="*/ 0 w 17"/>
                <a:gd name="T95" fmla="*/ 5 h 20"/>
                <a:gd name="T96" fmla="*/ 0 w 17"/>
                <a:gd name="T97" fmla="*/ 5 h 20"/>
                <a:gd name="T98" fmla="*/ 0 w 17"/>
                <a:gd name="T99" fmla="*/ 4 h 20"/>
                <a:gd name="T100" fmla="*/ 1 w 17"/>
                <a:gd name="T101" fmla="*/ 4 h 20"/>
                <a:gd name="T102" fmla="*/ 1 w 17"/>
                <a:gd name="T103" fmla="*/ 3 h 20"/>
                <a:gd name="T104" fmla="*/ 2 w 17"/>
                <a:gd name="T105" fmla="*/ 3 h 20"/>
                <a:gd name="T106" fmla="*/ 2 w 17"/>
                <a:gd name="T107" fmla="*/ 2 h 20"/>
                <a:gd name="T108" fmla="*/ 3 w 17"/>
                <a:gd name="T109" fmla="*/ 1 h 20"/>
                <a:gd name="T110" fmla="*/ 4 w 17"/>
                <a:gd name="T111" fmla="*/ 1 h 20"/>
                <a:gd name="T112" fmla="*/ 4 w 17"/>
                <a:gd name="T113" fmla="*/ 0 h 20"/>
                <a:gd name="T114" fmla="*/ 6 w 17"/>
                <a:gd name="T115" fmla="*/ 0 h 20"/>
                <a:gd name="T116" fmla="*/ 7 w 17"/>
                <a:gd name="T117" fmla="*/ 0 h 20"/>
                <a:gd name="T118" fmla="*/ 8 w 17"/>
                <a:gd name="T119" fmla="*/ 0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8" name="Freeform 217"/>
            <p:cNvSpPr>
              <a:spLocks/>
            </p:cNvSpPr>
            <p:nvPr/>
          </p:nvSpPr>
          <p:spPr bwMode="auto">
            <a:xfrm>
              <a:off x="4278" y="3692"/>
              <a:ext cx="16" cy="19"/>
            </a:xfrm>
            <a:custGeom>
              <a:avLst/>
              <a:gdLst>
                <a:gd name="T0" fmla="*/ 8 w 17"/>
                <a:gd name="T1" fmla="*/ 0 h 21"/>
                <a:gd name="T2" fmla="*/ 9 w 17"/>
                <a:gd name="T3" fmla="*/ 0 h 21"/>
                <a:gd name="T4" fmla="*/ 10 w 17"/>
                <a:gd name="T5" fmla="*/ 1 h 21"/>
                <a:gd name="T6" fmla="*/ 11 w 17"/>
                <a:gd name="T7" fmla="*/ 1 h 21"/>
                <a:gd name="T8" fmla="*/ 12 w 17"/>
                <a:gd name="T9" fmla="*/ 2 h 21"/>
                <a:gd name="T10" fmla="*/ 12 w 17"/>
                <a:gd name="T11" fmla="*/ 2 h 21"/>
                <a:gd name="T12" fmla="*/ 13 w 17"/>
                <a:gd name="T13" fmla="*/ 4 h 21"/>
                <a:gd name="T14" fmla="*/ 13 w 17"/>
                <a:gd name="T15" fmla="*/ 5 h 21"/>
                <a:gd name="T16" fmla="*/ 15 w 17"/>
                <a:gd name="T17" fmla="*/ 5 h 21"/>
                <a:gd name="T18" fmla="*/ 15 w 17"/>
                <a:gd name="T19" fmla="*/ 6 h 21"/>
                <a:gd name="T20" fmla="*/ 15 w 17"/>
                <a:gd name="T21" fmla="*/ 7 h 21"/>
                <a:gd name="T22" fmla="*/ 15 w 17"/>
                <a:gd name="T23" fmla="*/ 8 h 21"/>
                <a:gd name="T24" fmla="*/ 15 w 17"/>
                <a:gd name="T25" fmla="*/ 9 h 21"/>
                <a:gd name="T26" fmla="*/ 15 w 17"/>
                <a:gd name="T27" fmla="*/ 10 h 21"/>
                <a:gd name="T28" fmla="*/ 15 w 17"/>
                <a:gd name="T29" fmla="*/ 11 h 21"/>
                <a:gd name="T30" fmla="*/ 15 w 17"/>
                <a:gd name="T31" fmla="*/ 12 h 21"/>
                <a:gd name="T32" fmla="*/ 15 w 17"/>
                <a:gd name="T33" fmla="*/ 13 h 21"/>
                <a:gd name="T34" fmla="*/ 13 w 17"/>
                <a:gd name="T35" fmla="*/ 14 h 21"/>
                <a:gd name="T36" fmla="*/ 13 w 17"/>
                <a:gd name="T37" fmla="*/ 14 h 21"/>
                <a:gd name="T38" fmla="*/ 12 w 17"/>
                <a:gd name="T39" fmla="*/ 15 h 21"/>
                <a:gd name="T40" fmla="*/ 12 w 17"/>
                <a:gd name="T41" fmla="*/ 15 h 21"/>
                <a:gd name="T42" fmla="*/ 11 w 17"/>
                <a:gd name="T43" fmla="*/ 17 h 21"/>
                <a:gd name="T44" fmla="*/ 10 w 17"/>
                <a:gd name="T45" fmla="*/ 17 h 21"/>
                <a:gd name="T46" fmla="*/ 9 w 17"/>
                <a:gd name="T47" fmla="*/ 18 h 21"/>
                <a:gd name="T48" fmla="*/ 8 w 17"/>
                <a:gd name="T49" fmla="*/ 18 h 21"/>
                <a:gd name="T50" fmla="*/ 8 w 17"/>
                <a:gd name="T51" fmla="*/ 18 h 21"/>
                <a:gd name="T52" fmla="*/ 7 w 17"/>
                <a:gd name="T53" fmla="*/ 18 h 21"/>
                <a:gd name="T54" fmla="*/ 6 w 17"/>
                <a:gd name="T55" fmla="*/ 18 h 21"/>
                <a:gd name="T56" fmla="*/ 4 w 17"/>
                <a:gd name="T57" fmla="*/ 17 h 21"/>
                <a:gd name="T58" fmla="*/ 3 w 17"/>
                <a:gd name="T59" fmla="*/ 17 h 21"/>
                <a:gd name="T60" fmla="*/ 2 w 17"/>
                <a:gd name="T61" fmla="*/ 15 h 21"/>
                <a:gd name="T62" fmla="*/ 2 w 17"/>
                <a:gd name="T63" fmla="*/ 14 h 21"/>
                <a:gd name="T64" fmla="*/ 1 w 17"/>
                <a:gd name="T65" fmla="*/ 14 h 21"/>
                <a:gd name="T66" fmla="*/ 1 w 17"/>
                <a:gd name="T67" fmla="*/ 14 h 21"/>
                <a:gd name="T68" fmla="*/ 0 w 17"/>
                <a:gd name="T69" fmla="*/ 13 h 21"/>
                <a:gd name="T70" fmla="*/ 0 w 17"/>
                <a:gd name="T71" fmla="*/ 12 h 21"/>
                <a:gd name="T72" fmla="*/ 0 w 17"/>
                <a:gd name="T73" fmla="*/ 11 h 21"/>
                <a:gd name="T74" fmla="*/ 0 w 17"/>
                <a:gd name="T75" fmla="*/ 10 h 21"/>
                <a:gd name="T76" fmla="*/ 0 w 17"/>
                <a:gd name="T77" fmla="*/ 9 h 21"/>
                <a:gd name="T78" fmla="*/ 0 w 17"/>
                <a:gd name="T79" fmla="*/ 8 h 21"/>
                <a:gd name="T80" fmla="*/ 0 w 17"/>
                <a:gd name="T81" fmla="*/ 7 h 21"/>
                <a:gd name="T82" fmla="*/ 0 w 17"/>
                <a:gd name="T83" fmla="*/ 6 h 21"/>
                <a:gd name="T84" fmla="*/ 0 w 17"/>
                <a:gd name="T85" fmla="*/ 5 h 21"/>
                <a:gd name="T86" fmla="*/ 1 w 17"/>
                <a:gd name="T87" fmla="*/ 5 h 21"/>
                <a:gd name="T88" fmla="*/ 1 w 17"/>
                <a:gd name="T89" fmla="*/ 4 h 21"/>
                <a:gd name="T90" fmla="*/ 2 w 17"/>
                <a:gd name="T91" fmla="*/ 2 h 21"/>
                <a:gd name="T92" fmla="*/ 3 w 17"/>
                <a:gd name="T93" fmla="*/ 2 h 21"/>
                <a:gd name="T94" fmla="*/ 3 w 17"/>
                <a:gd name="T95" fmla="*/ 1 h 21"/>
                <a:gd name="T96" fmla="*/ 4 w 17"/>
                <a:gd name="T97" fmla="*/ 1 h 21"/>
                <a:gd name="T98" fmla="*/ 6 w 17"/>
                <a:gd name="T99" fmla="*/ 0 h 21"/>
                <a:gd name="T100" fmla="*/ 7 w 17"/>
                <a:gd name="T101" fmla="*/ 0 h 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1"/>
                <a:gd name="T155" fmla="*/ 17 w 17"/>
                <a:gd name="T156" fmla="*/ 21 h 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49" name="Freeform 218"/>
            <p:cNvSpPr>
              <a:spLocks/>
            </p:cNvSpPr>
            <p:nvPr/>
          </p:nvSpPr>
          <p:spPr bwMode="auto">
            <a:xfrm>
              <a:off x="4278" y="3692"/>
              <a:ext cx="16" cy="1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8 w 17"/>
                <a:gd name="T5" fmla="*/ 0 h 21"/>
                <a:gd name="T6" fmla="*/ 9 w 17"/>
                <a:gd name="T7" fmla="*/ 0 h 21"/>
                <a:gd name="T8" fmla="*/ 10 w 17"/>
                <a:gd name="T9" fmla="*/ 1 h 21"/>
                <a:gd name="T10" fmla="*/ 11 w 17"/>
                <a:gd name="T11" fmla="*/ 1 h 21"/>
                <a:gd name="T12" fmla="*/ 11 w 17"/>
                <a:gd name="T13" fmla="*/ 2 h 21"/>
                <a:gd name="T14" fmla="*/ 12 w 17"/>
                <a:gd name="T15" fmla="*/ 2 h 21"/>
                <a:gd name="T16" fmla="*/ 12 w 17"/>
                <a:gd name="T17" fmla="*/ 4 h 21"/>
                <a:gd name="T18" fmla="*/ 13 w 17"/>
                <a:gd name="T19" fmla="*/ 4 h 21"/>
                <a:gd name="T20" fmla="*/ 13 w 17"/>
                <a:gd name="T21" fmla="*/ 5 h 21"/>
                <a:gd name="T22" fmla="*/ 15 w 17"/>
                <a:gd name="T23" fmla="*/ 5 h 21"/>
                <a:gd name="T24" fmla="*/ 15 w 17"/>
                <a:gd name="T25" fmla="*/ 6 h 21"/>
                <a:gd name="T26" fmla="*/ 15 w 17"/>
                <a:gd name="T27" fmla="*/ 7 h 21"/>
                <a:gd name="T28" fmla="*/ 15 w 17"/>
                <a:gd name="T29" fmla="*/ 8 h 21"/>
                <a:gd name="T30" fmla="*/ 15 w 17"/>
                <a:gd name="T31" fmla="*/ 9 h 21"/>
                <a:gd name="T32" fmla="*/ 15 w 17"/>
                <a:gd name="T33" fmla="*/ 10 h 21"/>
                <a:gd name="T34" fmla="*/ 15 w 17"/>
                <a:gd name="T35" fmla="*/ 11 h 21"/>
                <a:gd name="T36" fmla="*/ 15 w 17"/>
                <a:gd name="T37" fmla="*/ 12 h 21"/>
                <a:gd name="T38" fmla="*/ 15 w 17"/>
                <a:gd name="T39" fmla="*/ 13 h 21"/>
                <a:gd name="T40" fmla="*/ 15 w 17"/>
                <a:gd name="T41" fmla="*/ 14 h 21"/>
                <a:gd name="T42" fmla="*/ 13 w 17"/>
                <a:gd name="T43" fmla="*/ 14 h 21"/>
                <a:gd name="T44" fmla="*/ 13 w 17"/>
                <a:gd name="T45" fmla="*/ 14 h 21"/>
                <a:gd name="T46" fmla="*/ 12 w 17"/>
                <a:gd name="T47" fmla="*/ 14 h 21"/>
                <a:gd name="T48" fmla="*/ 12 w 17"/>
                <a:gd name="T49" fmla="*/ 15 h 21"/>
                <a:gd name="T50" fmla="*/ 11 w 17"/>
                <a:gd name="T51" fmla="*/ 17 h 21"/>
                <a:gd name="T52" fmla="*/ 10 w 17"/>
                <a:gd name="T53" fmla="*/ 17 h 21"/>
                <a:gd name="T54" fmla="*/ 10 w 17"/>
                <a:gd name="T55" fmla="*/ 18 h 21"/>
                <a:gd name="T56" fmla="*/ 9 w 17"/>
                <a:gd name="T57" fmla="*/ 18 h 21"/>
                <a:gd name="T58" fmla="*/ 8 w 17"/>
                <a:gd name="T59" fmla="*/ 18 h 21"/>
                <a:gd name="T60" fmla="*/ 8 w 17"/>
                <a:gd name="T61" fmla="*/ 18 h 21"/>
                <a:gd name="T62" fmla="*/ 7 w 17"/>
                <a:gd name="T63" fmla="*/ 18 h 21"/>
                <a:gd name="T64" fmla="*/ 6 w 17"/>
                <a:gd name="T65" fmla="*/ 18 h 21"/>
                <a:gd name="T66" fmla="*/ 4 w 17"/>
                <a:gd name="T67" fmla="*/ 18 h 21"/>
                <a:gd name="T68" fmla="*/ 4 w 17"/>
                <a:gd name="T69" fmla="*/ 17 h 21"/>
                <a:gd name="T70" fmla="*/ 3 w 17"/>
                <a:gd name="T71" fmla="*/ 17 h 21"/>
                <a:gd name="T72" fmla="*/ 2 w 17"/>
                <a:gd name="T73" fmla="*/ 15 h 21"/>
                <a:gd name="T74" fmla="*/ 2 w 17"/>
                <a:gd name="T75" fmla="*/ 14 h 21"/>
                <a:gd name="T76" fmla="*/ 1 w 17"/>
                <a:gd name="T77" fmla="*/ 14 h 21"/>
                <a:gd name="T78" fmla="*/ 1 w 17"/>
                <a:gd name="T79" fmla="*/ 14 h 21"/>
                <a:gd name="T80" fmla="*/ 0 w 17"/>
                <a:gd name="T81" fmla="*/ 14 h 21"/>
                <a:gd name="T82" fmla="*/ 0 w 17"/>
                <a:gd name="T83" fmla="*/ 13 h 21"/>
                <a:gd name="T84" fmla="*/ 0 w 17"/>
                <a:gd name="T85" fmla="*/ 12 h 21"/>
                <a:gd name="T86" fmla="*/ 0 w 17"/>
                <a:gd name="T87" fmla="*/ 11 h 21"/>
                <a:gd name="T88" fmla="*/ 0 w 17"/>
                <a:gd name="T89" fmla="*/ 10 h 21"/>
                <a:gd name="T90" fmla="*/ 0 w 17"/>
                <a:gd name="T91" fmla="*/ 9 h 21"/>
                <a:gd name="T92" fmla="*/ 0 w 17"/>
                <a:gd name="T93" fmla="*/ 8 h 21"/>
                <a:gd name="T94" fmla="*/ 0 w 17"/>
                <a:gd name="T95" fmla="*/ 7 h 21"/>
                <a:gd name="T96" fmla="*/ 0 w 17"/>
                <a:gd name="T97" fmla="*/ 6 h 21"/>
                <a:gd name="T98" fmla="*/ 0 w 17"/>
                <a:gd name="T99" fmla="*/ 5 h 21"/>
                <a:gd name="T100" fmla="*/ 1 w 17"/>
                <a:gd name="T101" fmla="*/ 5 h 21"/>
                <a:gd name="T102" fmla="*/ 1 w 17"/>
                <a:gd name="T103" fmla="*/ 4 h 21"/>
                <a:gd name="T104" fmla="*/ 2 w 17"/>
                <a:gd name="T105" fmla="*/ 4 h 21"/>
                <a:gd name="T106" fmla="*/ 2 w 17"/>
                <a:gd name="T107" fmla="*/ 2 h 21"/>
                <a:gd name="T108" fmla="*/ 3 w 17"/>
                <a:gd name="T109" fmla="*/ 2 h 21"/>
                <a:gd name="T110" fmla="*/ 3 w 17"/>
                <a:gd name="T111" fmla="*/ 1 h 21"/>
                <a:gd name="T112" fmla="*/ 4 w 17"/>
                <a:gd name="T113" fmla="*/ 1 h 21"/>
                <a:gd name="T114" fmla="*/ 6 w 17"/>
                <a:gd name="T115" fmla="*/ 0 h 21"/>
                <a:gd name="T116" fmla="*/ 7 w 17"/>
                <a:gd name="T117" fmla="*/ 0 h 21"/>
                <a:gd name="T118" fmla="*/ 8 w 17"/>
                <a:gd name="T119" fmla="*/ 0 h 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1"/>
                <a:gd name="T182" fmla="*/ 17 w 17"/>
                <a:gd name="T183" fmla="*/ 21 h 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0" name="Freeform 219"/>
            <p:cNvSpPr>
              <a:spLocks/>
            </p:cNvSpPr>
            <p:nvPr/>
          </p:nvSpPr>
          <p:spPr bwMode="auto">
            <a:xfrm>
              <a:off x="3679" y="3690"/>
              <a:ext cx="15" cy="18"/>
            </a:xfrm>
            <a:custGeom>
              <a:avLst/>
              <a:gdLst>
                <a:gd name="T0" fmla="*/ 7 w 17"/>
                <a:gd name="T1" fmla="*/ 0 h 20"/>
                <a:gd name="T2" fmla="*/ 8 w 17"/>
                <a:gd name="T3" fmla="*/ 0 h 20"/>
                <a:gd name="T4" fmla="*/ 9 w 17"/>
                <a:gd name="T5" fmla="*/ 1 h 20"/>
                <a:gd name="T6" fmla="*/ 11 w 17"/>
                <a:gd name="T7" fmla="*/ 1 h 20"/>
                <a:gd name="T8" fmla="*/ 11 w 17"/>
                <a:gd name="T9" fmla="*/ 2 h 20"/>
                <a:gd name="T10" fmla="*/ 11 w 17"/>
                <a:gd name="T11" fmla="*/ 2 h 20"/>
                <a:gd name="T12" fmla="*/ 12 w 17"/>
                <a:gd name="T13" fmla="*/ 3 h 20"/>
                <a:gd name="T14" fmla="*/ 12 w 17"/>
                <a:gd name="T15" fmla="*/ 4 h 20"/>
                <a:gd name="T16" fmla="*/ 14 w 17"/>
                <a:gd name="T17" fmla="*/ 5 h 20"/>
                <a:gd name="T18" fmla="*/ 14 w 17"/>
                <a:gd name="T19" fmla="*/ 6 h 20"/>
                <a:gd name="T20" fmla="*/ 14 w 17"/>
                <a:gd name="T21" fmla="*/ 7 h 20"/>
                <a:gd name="T22" fmla="*/ 14 w 17"/>
                <a:gd name="T23" fmla="*/ 8 h 20"/>
                <a:gd name="T24" fmla="*/ 14 w 17"/>
                <a:gd name="T25" fmla="*/ 9 h 20"/>
                <a:gd name="T26" fmla="*/ 14 w 17"/>
                <a:gd name="T27" fmla="*/ 10 h 20"/>
                <a:gd name="T28" fmla="*/ 14 w 17"/>
                <a:gd name="T29" fmla="*/ 11 h 20"/>
                <a:gd name="T30" fmla="*/ 14 w 17"/>
                <a:gd name="T31" fmla="*/ 12 h 20"/>
                <a:gd name="T32" fmla="*/ 14 w 17"/>
                <a:gd name="T33" fmla="*/ 13 h 20"/>
                <a:gd name="T34" fmla="*/ 12 w 17"/>
                <a:gd name="T35" fmla="*/ 13 h 20"/>
                <a:gd name="T36" fmla="*/ 12 w 17"/>
                <a:gd name="T37" fmla="*/ 14 h 20"/>
                <a:gd name="T38" fmla="*/ 11 w 17"/>
                <a:gd name="T39" fmla="*/ 14 h 20"/>
                <a:gd name="T40" fmla="*/ 11 w 17"/>
                <a:gd name="T41" fmla="*/ 15 h 20"/>
                <a:gd name="T42" fmla="*/ 11 w 17"/>
                <a:gd name="T43" fmla="*/ 16 h 20"/>
                <a:gd name="T44" fmla="*/ 9 w 17"/>
                <a:gd name="T45" fmla="*/ 16 h 20"/>
                <a:gd name="T46" fmla="*/ 8 w 17"/>
                <a:gd name="T47" fmla="*/ 17 h 20"/>
                <a:gd name="T48" fmla="*/ 7 w 17"/>
                <a:gd name="T49" fmla="*/ 17 h 20"/>
                <a:gd name="T50" fmla="*/ 6 w 17"/>
                <a:gd name="T51" fmla="*/ 17 h 20"/>
                <a:gd name="T52" fmla="*/ 5 w 17"/>
                <a:gd name="T53" fmla="*/ 17 h 20"/>
                <a:gd name="T54" fmla="*/ 4 w 17"/>
                <a:gd name="T55" fmla="*/ 17 h 20"/>
                <a:gd name="T56" fmla="*/ 4 w 17"/>
                <a:gd name="T57" fmla="*/ 16 h 20"/>
                <a:gd name="T58" fmla="*/ 3 w 17"/>
                <a:gd name="T59" fmla="*/ 16 h 20"/>
                <a:gd name="T60" fmla="*/ 2 w 17"/>
                <a:gd name="T61" fmla="*/ 15 h 20"/>
                <a:gd name="T62" fmla="*/ 2 w 17"/>
                <a:gd name="T63" fmla="*/ 14 h 20"/>
                <a:gd name="T64" fmla="*/ 1 w 17"/>
                <a:gd name="T65" fmla="*/ 13 h 20"/>
                <a:gd name="T66" fmla="*/ 1 w 17"/>
                <a:gd name="T67" fmla="*/ 13 h 20"/>
                <a:gd name="T68" fmla="*/ 0 w 17"/>
                <a:gd name="T69" fmla="*/ 13 h 20"/>
                <a:gd name="T70" fmla="*/ 0 w 17"/>
                <a:gd name="T71" fmla="*/ 12 h 20"/>
                <a:gd name="T72" fmla="*/ 0 w 17"/>
                <a:gd name="T73" fmla="*/ 11 h 20"/>
                <a:gd name="T74" fmla="*/ 0 w 17"/>
                <a:gd name="T75" fmla="*/ 10 h 20"/>
                <a:gd name="T76" fmla="*/ 0 w 17"/>
                <a:gd name="T77" fmla="*/ 9 h 20"/>
                <a:gd name="T78" fmla="*/ 0 w 17"/>
                <a:gd name="T79" fmla="*/ 8 h 20"/>
                <a:gd name="T80" fmla="*/ 0 w 17"/>
                <a:gd name="T81" fmla="*/ 6 h 20"/>
                <a:gd name="T82" fmla="*/ 0 w 17"/>
                <a:gd name="T83" fmla="*/ 6 h 20"/>
                <a:gd name="T84" fmla="*/ 0 w 17"/>
                <a:gd name="T85" fmla="*/ 5 h 20"/>
                <a:gd name="T86" fmla="*/ 1 w 17"/>
                <a:gd name="T87" fmla="*/ 4 h 20"/>
                <a:gd name="T88" fmla="*/ 1 w 17"/>
                <a:gd name="T89" fmla="*/ 3 h 20"/>
                <a:gd name="T90" fmla="*/ 2 w 17"/>
                <a:gd name="T91" fmla="*/ 2 h 20"/>
                <a:gd name="T92" fmla="*/ 3 w 17"/>
                <a:gd name="T93" fmla="*/ 1 h 20"/>
                <a:gd name="T94" fmla="*/ 3 w 17"/>
                <a:gd name="T95" fmla="*/ 1 h 20"/>
                <a:gd name="T96" fmla="*/ 4 w 17"/>
                <a:gd name="T97" fmla="*/ 0 h 20"/>
                <a:gd name="T98" fmla="*/ 4 w 17"/>
                <a:gd name="T99" fmla="*/ 0 h 20"/>
                <a:gd name="T100" fmla="*/ 5 w 17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0"/>
                <a:gd name="T155" fmla="*/ 17 w 17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0">
                  <a:moveTo>
                    <a:pt x="7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1" name="Freeform 220"/>
            <p:cNvSpPr>
              <a:spLocks/>
            </p:cNvSpPr>
            <p:nvPr/>
          </p:nvSpPr>
          <p:spPr bwMode="auto">
            <a:xfrm>
              <a:off x="3679" y="3690"/>
              <a:ext cx="15" cy="18"/>
            </a:xfrm>
            <a:custGeom>
              <a:avLst/>
              <a:gdLst>
                <a:gd name="T0" fmla="*/ 6 w 17"/>
                <a:gd name="T1" fmla="*/ 0 h 20"/>
                <a:gd name="T2" fmla="*/ 6 w 17"/>
                <a:gd name="T3" fmla="*/ 0 h 20"/>
                <a:gd name="T4" fmla="*/ 7 w 17"/>
                <a:gd name="T5" fmla="*/ 0 h 20"/>
                <a:gd name="T6" fmla="*/ 8 w 17"/>
                <a:gd name="T7" fmla="*/ 0 h 20"/>
                <a:gd name="T8" fmla="*/ 9 w 17"/>
                <a:gd name="T9" fmla="*/ 0 h 20"/>
                <a:gd name="T10" fmla="*/ 9 w 17"/>
                <a:gd name="T11" fmla="*/ 1 h 20"/>
                <a:gd name="T12" fmla="*/ 11 w 17"/>
                <a:gd name="T13" fmla="*/ 1 h 20"/>
                <a:gd name="T14" fmla="*/ 11 w 17"/>
                <a:gd name="T15" fmla="*/ 2 h 20"/>
                <a:gd name="T16" fmla="*/ 11 w 17"/>
                <a:gd name="T17" fmla="*/ 3 h 20"/>
                <a:gd name="T18" fmla="*/ 12 w 17"/>
                <a:gd name="T19" fmla="*/ 3 h 20"/>
                <a:gd name="T20" fmla="*/ 12 w 17"/>
                <a:gd name="T21" fmla="*/ 4 h 20"/>
                <a:gd name="T22" fmla="*/ 14 w 17"/>
                <a:gd name="T23" fmla="*/ 4 h 20"/>
                <a:gd name="T24" fmla="*/ 14 w 17"/>
                <a:gd name="T25" fmla="*/ 5 h 20"/>
                <a:gd name="T26" fmla="*/ 14 w 17"/>
                <a:gd name="T27" fmla="*/ 6 h 20"/>
                <a:gd name="T28" fmla="*/ 14 w 17"/>
                <a:gd name="T29" fmla="*/ 7 h 20"/>
                <a:gd name="T30" fmla="*/ 14 w 17"/>
                <a:gd name="T31" fmla="*/ 8 h 20"/>
                <a:gd name="T32" fmla="*/ 14 w 17"/>
                <a:gd name="T33" fmla="*/ 9 h 20"/>
                <a:gd name="T34" fmla="*/ 14 w 17"/>
                <a:gd name="T35" fmla="*/ 10 h 20"/>
                <a:gd name="T36" fmla="*/ 14 w 17"/>
                <a:gd name="T37" fmla="*/ 11 h 20"/>
                <a:gd name="T38" fmla="*/ 14 w 17"/>
                <a:gd name="T39" fmla="*/ 12 h 20"/>
                <a:gd name="T40" fmla="*/ 14 w 17"/>
                <a:gd name="T41" fmla="*/ 13 h 20"/>
                <a:gd name="T42" fmla="*/ 12 w 17"/>
                <a:gd name="T43" fmla="*/ 13 h 20"/>
                <a:gd name="T44" fmla="*/ 12 w 17"/>
                <a:gd name="T45" fmla="*/ 14 h 20"/>
                <a:gd name="T46" fmla="*/ 11 w 17"/>
                <a:gd name="T47" fmla="*/ 14 h 20"/>
                <a:gd name="T48" fmla="*/ 11 w 17"/>
                <a:gd name="T49" fmla="*/ 15 h 20"/>
                <a:gd name="T50" fmla="*/ 11 w 17"/>
                <a:gd name="T51" fmla="*/ 15 h 20"/>
                <a:gd name="T52" fmla="*/ 11 w 17"/>
                <a:gd name="T53" fmla="*/ 16 h 20"/>
                <a:gd name="T54" fmla="*/ 9 w 17"/>
                <a:gd name="T55" fmla="*/ 16 h 20"/>
                <a:gd name="T56" fmla="*/ 8 w 17"/>
                <a:gd name="T57" fmla="*/ 17 h 20"/>
                <a:gd name="T58" fmla="*/ 7 w 17"/>
                <a:gd name="T59" fmla="*/ 17 h 20"/>
                <a:gd name="T60" fmla="*/ 6 w 17"/>
                <a:gd name="T61" fmla="*/ 17 h 20"/>
                <a:gd name="T62" fmla="*/ 5 w 17"/>
                <a:gd name="T63" fmla="*/ 17 h 20"/>
                <a:gd name="T64" fmla="*/ 4 w 17"/>
                <a:gd name="T65" fmla="*/ 17 h 20"/>
                <a:gd name="T66" fmla="*/ 4 w 17"/>
                <a:gd name="T67" fmla="*/ 16 h 20"/>
                <a:gd name="T68" fmla="*/ 3 w 17"/>
                <a:gd name="T69" fmla="*/ 16 h 20"/>
                <a:gd name="T70" fmla="*/ 3 w 17"/>
                <a:gd name="T71" fmla="*/ 15 h 20"/>
                <a:gd name="T72" fmla="*/ 2 w 17"/>
                <a:gd name="T73" fmla="*/ 15 h 20"/>
                <a:gd name="T74" fmla="*/ 2 w 17"/>
                <a:gd name="T75" fmla="*/ 14 h 20"/>
                <a:gd name="T76" fmla="*/ 1 w 17"/>
                <a:gd name="T77" fmla="*/ 14 h 20"/>
                <a:gd name="T78" fmla="*/ 1 w 17"/>
                <a:gd name="T79" fmla="*/ 13 h 20"/>
                <a:gd name="T80" fmla="*/ 0 w 17"/>
                <a:gd name="T81" fmla="*/ 13 h 20"/>
                <a:gd name="T82" fmla="*/ 0 w 17"/>
                <a:gd name="T83" fmla="*/ 12 h 20"/>
                <a:gd name="T84" fmla="*/ 0 w 17"/>
                <a:gd name="T85" fmla="*/ 11 h 20"/>
                <a:gd name="T86" fmla="*/ 0 w 17"/>
                <a:gd name="T87" fmla="*/ 10 h 20"/>
                <a:gd name="T88" fmla="*/ 0 w 17"/>
                <a:gd name="T89" fmla="*/ 9 h 20"/>
                <a:gd name="T90" fmla="*/ 0 w 17"/>
                <a:gd name="T91" fmla="*/ 8 h 20"/>
                <a:gd name="T92" fmla="*/ 0 w 17"/>
                <a:gd name="T93" fmla="*/ 7 h 20"/>
                <a:gd name="T94" fmla="*/ 0 w 17"/>
                <a:gd name="T95" fmla="*/ 6 h 20"/>
                <a:gd name="T96" fmla="*/ 0 w 17"/>
                <a:gd name="T97" fmla="*/ 5 h 20"/>
                <a:gd name="T98" fmla="*/ 0 w 17"/>
                <a:gd name="T99" fmla="*/ 4 h 20"/>
                <a:gd name="T100" fmla="*/ 1 w 17"/>
                <a:gd name="T101" fmla="*/ 4 h 20"/>
                <a:gd name="T102" fmla="*/ 1 w 17"/>
                <a:gd name="T103" fmla="*/ 3 h 20"/>
                <a:gd name="T104" fmla="*/ 2 w 17"/>
                <a:gd name="T105" fmla="*/ 3 h 20"/>
                <a:gd name="T106" fmla="*/ 2 w 17"/>
                <a:gd name="T107" fmla="*/ 2 h 20"/>
                <a:gd name="T108" fmla="*/ 3 w 17"/>
                <a:gd name="T109" fmla="*/ 1 h 20"/>
                <a:gd name="T110" fmla="*/ 4 w 17"/>
                <a:gd name="T111" fmla="*/ 1 h 20"/>
                <a:gd name="T112" fmla="*/ 4 w 17"/>
                <a:gd name="T113" fmla="*/ 0 h 20"/>
                <a:gd name="T114" fmla="*/ 4 w 17"/>
                <a:gd name="T115" fmla="*/ 0 h 20"/>
                <a:gd name="T116" fmla="*/ 5 w 17"/>
                <a:gd name="T117" fmla="*/ 0 h 20"/>
                <a:gd name="T118" fmla="*/ 6 w 17"/>
                <a:gd name="T119" fmla="*/ 0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7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2" name="Freeform 221"/>
            <p:cNvSpPr>
              <a:spLocks/>
            </p:cNvSpPr>
            <p:nvPr/>
          </p:nvSpPr>
          <p:spPr bwMode="auto">
            <a:xfrm>
              <a:off x="3679" y="3730"/>
              <a:ext cx="15" cy="17"/>
            </a:xfrm>
            <a:custGeom>
              <a:avLst/>
              <a:gdLst>
                <a:gd name="T0" fmla="*/ 7 w 17"/>
                <a:gd name="T1" fmla="*/ 0 h 20"/>
                <a:gd name="T2" fmla="*/ 8 w 17"/>
                <a:gd name="T3" fmla="*/ 0 h 20"/>
                <a:gd name="T4" fmla="*/ 9 w 17"/>
                <a:gd name="T5" fmla="*/ 1 h 20"/>
                <a:gd name="T6" fmla="*/ 11 w 17"/>
                <a:gd name="T7" fmla="*/ 1 h 20"/>
                <a:gd name="T8" fmla="*/ 11 w 17"/>
                <a:gd name="T9" fmla="*/ 2 h 20"/>
                <a:gd name="T10" fmla="*/ 11 w 17"/>
                <a:gd name="T11" fmla="*/ 2 h 20"/>
                <a:gd name="T12" fmla="*/ 12 w 17"/>
                <a:gd name="T13" fmla="*/ 3 h 20"/>
                <a:gd name="T14" fmla="*/ 12 w 17"/>
                <a:gd name="T15" fmla="*/ 3 h 20"/>
                <a:gd name="T16" fmla="*/ 14 w 17"/>
                <a:gd name="T17" fmla="*/ 4 h 20"/>
                <a:gd name="T18" fmla="*/ 14 w 17"/>
                <a:gd name="T19" fmla="*/ 5 h 20"/>
                <a:gd name="T20" fmla="*/ 14 w 17"/>
                <a:gd name="T21" fmla="*/ 7 h 20"/>
                <a:gd name="T22" fmla="*/ 14 w 17"/>
                <a:gd name="T23" fmla="*/ 8 h 20"/>
                <a:gd name="T24" fmla="*/ 14 w 17"/>
                <a:gd name="T25" fmla="*/ 9 h 20"/>
                <a:gd name="T26" fmla="*/ 14 w 17"/>
                <a:gd name="T27" fmla="*/ 9 h 20"/>
                <a:gd name="T28" fmla="*/ 14 w 17"/>
                <a:gd name="T29" fmla="*/ 10 h 20"/>
                <a:gd name="T30" fmla="*/ 14 w 17"/>
                <a:gd name="T31" fmla="*/ 11 h 20"/>
                <a:gd name="T32" fmla="*/ 14 w 17"/>
                <a:gd name="T33" fmla="*/ 12 h 20"/>
                <a:gd name="T34" fmla="*/ 12 w 17"/>
                <a:gd name="T35" fmla="*/ 13 h 20"/>
                <a:gd name="T36" fmla="*/ 12 w 17"/>
                <a:gd name="T37" fmla="*/ 14 h 20"/>
                <a:gd name="T38" fmla="*/ 11 w 17"/>
                <a:gd name="T39" fmla="*/ 14 h 20"/>
                <a:gd name="T40" fmla="*/ 11 w 17"/>
                <a:gd name="T41" fmla="*/ 14 h 20"/>
                <a:gd name="T42" fmla="*/ 11 w 17"/>
                <a:gd name="T43" fmla="*/ 15 h 20"/>
                <a:gd name="T44" fmla="*/ 9 w 17"/>
                <a:gd name="T45" fmla="*/ 15 h 20"/>
                <a:gd name="T46" fmla="*/ 8 w 17"/>
                <a:gd name="T47" fmla="*/ 16 h 20"/>
                <a:gd name="T48" fmla="*/ 7 w 17"/>
                <a:gd name="T49" fmla="*/ 16 h 20"/>
                <a:gd name="T50" fmla="*/ 6 w 17"/>
                <a:gd name="T51" fmla="*/ 16 h 20"/>
                <a:gd name="T52" fmla="*/ 5 w 17"/>
                <a:gd name="T53" fmla="*/ 16 h 20"/>
                <a:gd name="T54" fmla="*/ 4 w 17"/>
                <a:gd name="T55" fmla="*/ 16 h 20"/>
                <a:gd name="T56" fmla="*/ 4 w 17"/>
                <a:gd name="T57" fmla="*/ 15 h 20"/>
                <a:gd name="T58" fmla="*/ 3 w 17"/>
                <a:gd name="T59" fmla="*/ 15 h 20"/>
                <a:gd name="T60" fmla="*/ 2 w 17"/>
                <a:gd name="T61" fmla="*/ 14 h 20"/>
                <a:gd name="T62" fmla="*/ 2 w 17"/>
                <a:gd name="T63" fmla="*/ 14 h 20"/>
                <a:gd name="T64" fmla="*/ 1 w 17"/>
                <a:gd name="T65" fmla="*/ 14 h 20"/>
                <a:gd name="T66" fmla="*/ 1 w 17"/>
                <a:gd name="T67" fmla="*/ 13 h 20"/>
                <a:gd name="T68" fmla="*/ 0 w 17"/>
                <a:gd name="T69" fmla="*/ 12 h 20"/>
                <a:gd name="T70" fmla="*/ 0 w 17"/>
                <a:gd name="T71" fmla="*/ 11 h 20"/>
                <a:gd name="T72" fmla="*/ 0 w 17"/>
                <a:gd name="T73" fmla="*/ 10 h 20"/>
                <a:gd name="T74" fmla="*/ 0 w 17"/>
                <a:gd name="T75" fmla="*/ 9 h 20"/>
                <a:gd name="T76" fmla="*/ 0 w 17"/>
                <a:gd name="T77" fmla="*/ 9 h 20"/>
                <a:gd name="T78" fmla="*/ 0 w 17"/>
                <a:gd name="T79" fmla="*/ 8 h 20"/>
                <a:gd name="T80" fmla="*/ 0 w 17"/>
                <a:gd name="T81" fmla="*/ 7 h 20"/>
                <a:gd name="T82" fmla="*/ 0 w 17"/>
                <a:gd name="T83" fmla="*/ 5 h 20"/>
                <a:gd name="T84" fmla="*/ 0 w 17"/>
                <a:gd name="T85" fmla="*/ 4 h 20"/>
                <a:gd name="T86" fmla="*/ 1 w 17"/>
                <a:gd name="T87" fmla="*/ 3 h 20"/>
                <a:gd name="T88" fmla="*/ 1 w 17"/>
                <a:gd name="T89" fmla="*/ 3 h 20"/>
                <a:gd name="T90" fmla="*/ 2 w 17"/>
                <a:gd name="T91" fmla="*/ 2 h 20"/>
                <a:gd name="T92" fmla="*/ 3 w 17"/>
                <a:gd name="T93" fmla="*/ 2 h 20"/>
                <a:gd name="T94" fmla="*/ 3 w 17"/>
                <a:gd name="T95" fmla="*/ 1 h 20"/>
                <a:gd name="T96" fmla="*/ 4 w 17"/>
                <a:gd name="T97" fmla="*/ 1 h 20"/>
                <a:gd name="T98" fmla="*/ 4 w 17"/>
                <a:gd name="T99" fmla="*/ 0 h 20"/>
                <a:gd name="T100" fmla="*/ 5 w 17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0"/>
                <a:gd name="T155" fmla="*/ 17 w 17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0">
                  <a:moveTo>
                    <a:pt x="7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3" name="Freeform 222"/>
            <p:cNvSpPr>
              <a:spLocks/>
            </p:cNvSpPr>
            <p:nvPr/>
          </p:nvSpPr>
          <p:spPr bwMode="auto">
            <a:xfrm>
              <a:off x="3679" y="3730"/>
              <a:ext cx="15" cy="17"/>
            </a:xfrm>
            <a:custGeom>
              <a:avLst/>
              <a:gdLst>
                <a:gd name="T0" fmla="*/ 6 w 17"/>
                <a:gd name="T1" fmla="*/ 0 h 20"/>
                <a:gd name="T2" fmla="*/ 6 w 17"/>
                <a:gd name="T3" fmla="*/ 0 h 20"/>
                <a:gd name="T4" fmla="*/ 7 w 17"/>
                <a:gd name="T5" fmla="*/ 0 h 20"/>
                <a:gd name="T6" fmla="*/ 8 w 17"/>
                <a:gd name="T7" fmla="*/ 0 h 20"/>
                <a:gd name="T8" fmla="*/ 9 w 17"/>
                <a:gd name="T9" fmla="*/ 1 h 20"/>
                <a:gd name="T10" fmla="*/ 11 w 17"/>
                <a:gd name="T11" fmla="*/ 1 h 20"/>
                <a:gd name="T12" fmla="*/ 11 w 17"/>
                <a:gd name="T13" fmla="*/ 2 h 20"/>
                <a:gd name="T14" fmla="*/ 11 w 17"/>
                <a:gd name="T15" fmla="*/ 2 h 20"/>
                <a:gd name="T16" fmla="*/ 11 w 17"/>
                <a:gd name="T17" fmla="*/ 3 h 20"/>
                <a:gd name="T18" fmla="*/ 12 w 17"/>
                <a:gd name="T19" fmla="*/ 3 h 20"/>
                <a:gd name="T20" fmla="*/ 12 w 17"/>
                <a:gd name="T21" fmla="*/ 3 h 20"/>
                <a:gd name="T22" fmla="*/ 14 w 17"/>
                <a:gd name="T23" fmla="*/ 4 h 20"/>
                <a:gd name="T24" fmla="*/ 14 w 17"/>
                <a:gd name="T25" fmla="*/ 5 h 20"/>
                <a:gd name="T26" fmla="*/ 14 w 17"/>
                <a:gd name="T27" fmla="*/ 7 h 20"/>
                <a:gd name="T28" fmla="*/ 14 w 17"/>
                <a:gd name="T29" fmla="*/ 8 h 20"/>
                <a:gd name="T30" fmla="*/ 14 w 17"/>
                <a:gd name="T31" fmla="*/ 9 h 20"/>
                <a:gd name="T32" fmla="*/ 14 w 17"/>
                <a:gd name="T33" fmla="*/ 9 h 20"/>
                <a:gd name="T34" fmla="*/ 14 w 17"/>
                <a:gd name="T35" fmla="*/ 10 h 20"/>
                <a:gd name="T36" fmla="*/ 14 w 17"/>
                <a:gd name="T37" fmla="*/ 11 h 20"/>
                <a:gd name="T38" fmla="*/ 14 w 17"/>
                <a:gd name="T39" fmla="*/ 12 h 20"/>
                <a:gd name="T40" fmla="*/ 14 w 17"/>
                <a:gd name="T41" fmla="*/ 13 h 20"/>
                <a:gd name="T42" fmla="*/ 12 w 17"/>
                <a:gd name="T43" fmla="*/ 13 h 20"/>
                <a:gd name="T44" fmla="*/ 12 w 17"/>
                <a:gd name="T45" fmla="*/ 14 h 20"/>
                <a:gd name="T46" fmla="*/ 11 w 17"/>
                <a:gd name="T47" fmla="*/ 14 h 20"/>
                <a:gd name="T48" fmla="*/ 11 w 17"/>
                <a:gd name="T49" fmla="*/ 14 h 20"/>
                <a:gd name="T50" fmla="*/ 11 w 17"/>
                <a:gd name="T51" fmla="*/ 15 h 20"/>
                <a:gd name="T52" fmla="*/ 9 w 17"/>
                <a:gd name="T53" fmla="*/ 15 h 20"/>
                <a:gd name="T54" fmla="*/ 9 w 17"/>
                <a:gd name="T55" fmla="*/ 16 h 20"/>
                <a:gd name="T56" fmla="*/ 8 w 17"/>
                <a:gd name="T57" fmla="*/ 16 h 20"/>
                <a:gd name="T58" fmla="*/ 7 w 17"/>
                <a:gd name="T59" fmla="*/ 16 h 20"/>
                <a:gd name="T60" fmla="*/ 6 w 17"/>
                <a:gd name="T61" fmla="*/ 16 h 20"/>
                <a:gd name="T62" fmla="*/ 5 w 17"/>
                <a:gd name="T63" fmla="*/ 16 h 20"/>
                <a:gd name="T64" fmla="*/ 4 w 17"/>
                <a:gd name="T65" fmla="*/ 16 h 20"/>
                <a:gd name="T66" fmla="*/ 4 w 17"/>
                <a:gd name="T67" fmla="*/ 16 h 20"/>
                <a:gd name="T68" fmla="*/ 4 w 17"/>
                <a:gd name="T69" fmla="*/ 15 h 20"/>
                <a:gd name="T70" fmla="*/ 3 w 17"/>
                <a:gd name="T71" fmla="*/ 15 h 20"/>
                <a:gd name="T72" fmla="*/ 2 w 17"/>
                <a:gd name="T73" fmla="*/ 14 h 20"/>
                <a:gd name="T74" fmla="*/ 2 w 17"/>
                <a:gd name="T75" fmla="*/ 14 h 20"/>
                <a:gd name="T76" fmla="*/ 1 w 17"/>
                <a:gd name="T77" fmla="*/ 14 h 20"/>
                <a:gd name="T78" fmla="*/ 1 w 17"/>
                <a:gd name="T79" fmla="*/ 13 h 20"/>
                <a:gd name="T80" fmla="*/ 0 w 17"/>
                <a:gd name="T81" fmla="*/ 13 h 20"/>
                <a:gd name="T82" fmla="*/ 0 w 17"/>
                <a:gd name="T83" fmla="*/ 12 h 20"/>
                <a:gd name="T84" fmla="*/ 0 w 17"/>
                <a:gd name="T85" fmla="*/ 11 h 20"/>
                <a:gd name="T86" fmla="*/ 0 w 17"/>
                <a:gd name="T87" fmla="*/ 10 h 20"/>
                <a:gd name="T88" fmla="*/ 0 w 17"/>
                <a:gd name="T89" fmla="*/ 9 h 20"/>
                <a:gd name="T90" fmla="*/ 0 w 17"/>
                <a:gd name="T91" fmla="*/ 9 h 20"/>
                <a:gd name="T92" fmla="*/ 0 w 17"/>
                <a:gd name="T93" fmla="*/ 8 h 20"/>
                <a:gd name="T94" fmla="*/ 0 w 17"/>
                <a:gd name="T95" fmla="*/ 7 h 20"/>
                <a:gd name="T96" fmla="*/ 0 w 17"/>
                <a:gd name="T97" fmla="*/ 5 h 20"/>
                <a:gd name="T98" fmla="*/ 0 w 17"/>
                <a:gd name="T99" fmla="*/ 4 h 20"/>
                <a:gd name="T100" fmla="*/ 1 w 17"/>
                <a:gd name="T101" fmla="*/ 3 h 20"/>
                <a:gd name="T102" fmla="*/ 1 w 17"/>
                <a:gd name="T103" fmla="*/ 3 h 20"/>
                <a:gd name="T104" fmla="*/ 2 w 17"/>
                <a:gd name="T105" fmla="*/ 3 h 20"/>
                <a:gd name="T106" fmla="*/ 2 w 17"/>
                <a:gd name="T107" fmla="*/ 2 h 20"/>
                <a:gd name="T108" fmla="*/ 3 w 17"/>
                <a:gd name="T109" fmla="*/ 2 h 20"/>
                <a:gd name="T110" fmla="*/ 3 w 17"/>
                <a:gd name="T111" fmla="*/ 1 h 20"/>
                <a:gd name="T112" fmla="*/ 4 w 17"/>
                <a:gd name="T113" fmla="*/ 1 h 20"/>
                <a:gd name="T114" fmla="*/ 4 w 17"/>
                <a:gd name="T115" fmla="*/ 0 h 20"/>
                <a:gd name="T116" fmla="*/ 5 w 17"/>
                <a:gd name="T117" fmla="*/ 0 h 20"/>
                <a:gd name="T118" fmla="*/ 6 w 17"/>
                <a:gd name="T119" fmla="*/ 0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7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4" name="Freeform 223"/>
            <p:cNvSpPr>
              <a:spLocks/>
            </p:cNvSpPr>
            <p:nvPr/>
          </p:nvSpPr>
          <p:spPr bwMode="auto">
            <a:xfrm>
              <a:off x="2721" y="2214"/>
              <a:ext cx="15" cy="18"/>
            </a:xfrm>
            <a:custGeom>
              <a:avLst/>
              <a:gdLst>
                <a:gd name="T0" fmla="*/ 8 w 17"/>
                <a:gd name="T1" fmla="*/ 0 h 20"/>
                <a:gd name="T2" fmla="*/ 9 w 17"/>
                <a:gd name="T3" fmla="*/ 0 h 20"/>
                <a:gd name="T4" fmla="*/ 10 w 17"/>
                <a:gd name="T5" fmla="*/ 1 h 20"/>
                <a:gd name="T6" fmla="*/ 11 w 17"/>
                <a:gd name="T7" fmla="*/ 1 h 20"/>
                <a:gd name="T8" fmla="*/ 11 w 17"/>
                <a:gd name="T9" fmla="*/ 2 h 20"/>
                <a:gd name="T10" fmla="*/ 11 w 17"/>
                <a:gd name="T11" fmla="*/ 2 h 20"/>
                <a:gd name="T12" fmla="*/ 12 w 17"/>
                <a:gd name="T13" fmla="*/ 3 h 20"/>
                <a:gd name="T14" fmla="*/ 12 w 17"/>
                <a:gd name="T15" fmla="*/ 4 h 20"/>
                <a:gd name="T16" fmla="*/ 14 w 17"/>
                <a:gd name="T17" fmla="*/ 5 h 20"/>
                <a:gd name="T18" fmla="*/ 14 w 17"/>
                <a:gd name="T19" fmla="*/ 5 h 20"/>
                <a:gd name="T20" fmla="*/ 14 w 17"/>
                <a:gd name="T21" fmla="*/ 6 h 20"/>
                <a:gd name="T22" fmla="*/ 14 w 17"/>
                <a:gd name="T23" fmla="*/ 7 h 20"/>
                <a:gd name="T24" fmla="*/ 14 w 17"/>
                <a:gd name="T25" fmla="*/ 8 h 20"/>
                <a:gd name="T26" fmla="*/ 14 w 17"/>
                <a:gd name="T27" fmla="*/ 9 h 20"/>
                <a:gd name="T28" fmla="*/ 14 w 17"/>
                <a:gd name="T29" fmla="*/ 10 h 20"/>
                <a:gd name="T30" fmla="*/ 14 w 17"/>
                <a:gd name="T31" fmla="*/ 12 h 20"/>
                <a:gd name="T32" fmla="*/ 14 w 17"/>
                <a:gd name="T33" fmla="*/ 13 h 20"/>
                <a:gd name="T34" fmla="*/ 12 w 17"/>
                <a:gd name="T35" fmla="*/ 13 h 20"/>
                <a:gd name="T36" fmla="*/ 12 w 17"/>
                <a:gd name="T37" fmla="*/ 14 h 20"/>
                <a:gd name="T38" fmla="*/ 11 w 17"/>
                <a:gd name="T39" fmla="*/ 14 h 20"/>
                <a:gd name="T40" fmla="*/ 11 w 17"/>
                <a:gd name="T41" fmla="*/ 15 h 20"/>
                <a:gd name="T42" fmla="*/ 11 w 17"/>
                <a:gd name="T43" fmla="*/ 16 h 20"/>
                <a:gd name="T44" fmla="*/ 10 w 17"/>
                <a:gd name="T45" fmla="*/ 16 h 20"/>
                <a:gd name="T46" fmla="*/ 9 w 17"/>
                <a:gd name="T47" fmla="*/ 17 h 20"/>
                <a:gd name="T48" fmla="*/ 8 w 17"/>
                <a:gd name="T49" fmla="*/ 17 h 20"/>
                <a:gd name="T50" fmla="*/ 7 w 17"/>
                <a:gd name="T51" fmla="*/ 17 h 20"/>
                <a:gd name="T52" fmla="*/ 6 w 17"/>
                <a:gd name="T53" fmla="*/ 17 h 20"/>
                <a:gd name="T54" fmla="*/ 4 w 17"/>
                <a:gd name="T55" fmla="*/ 17 h 20"/>
                <a:gd name="T56" fmla="*/ 4 w 17"/>
                <a:gd name="T57" fmla="*/ 16 h 20"/>
                <a:gd name="T58" fmla="*/ 3 w 17"/>
                <a:gd name="T59" fmla="*/ 16 h 20"/>
                <a:gd name="T60" fmla="*/ 2 w 17"/>
                <a:gd name="T61" fmla="*/ 15 h 20"/>
                <a:gd name="T62" fmla="*/ 2 w 17"/>
                <a:gd name="T63" fmla="*/ 14 h 20"/>
                <a:gd name="T64" fmla="*/ 1 w 17"/>
                <a:gd name="T65" fmla="*/ 13 h 20"/>
                <a:gd name="T66" fmla="*/ 1 w 17"/>
                <a:gd name="T67" fmla="*/ 13 h 20"/>
                <a:gd name="T68" fmla="*/ 0 w 17"/>
                <a:gd name="T69" fmla="*/ 13 h 20"/>
                <a:gd name="T70" fmla="*/ 0 w 17"/>
                <a:gd name="T71" fmla="*/ 12 h 20"/>
                <a:gd name="T72" fmla="*/ 0 w 17"/>
                <a:gd name="T73" fmla="*/ 10 h 20"/>
                <a:gd name="T74" fmla="*/ 0 w 17"/>
                <a:gd name="T75" fmla="*/ 9 h 20"/>
                <a:gd name="T76" fmla="*/ 0 w 17"/>
                <a:gd name="T77" fmla="*/ 8 h 20"/>
                <a:gd name="T78" fmla="*/ 0 w 17"/>
                <a:gd name="T79" fmla="*/ 7 h 20"/>
                <a:gd name="T80" fmla="*/ 0 w 17"/>
                <a:gd name="T81" fmla="*/ 5 h 20"/>
                <a:gd name="T82" fmla="*/ 0 w 17"/>
                <a:gd name="T83" fmla="*/ 5 h 20"/>
                <a:gd name="T84" fmla="*/ 0 w 17"/>
                <a:gd name="T85" fmla="*/ 5 h 20"/>
                <a:gd name="T86" fmla="*/ 1 w 17"/>
                <a:gd name="T87" fmla="*/ 4 h 20"/>
                <a:gd name="T88" fmla="*/ 1 w 17"/>
                <a:gd name="T89" fmla="*/ 3 h 20"/>
                <a:gd name="T90" fmla="*/ 2 w 17"/>
                <a:gd name="T91" fmla="*/ 2 h 20"/>
                <a:gd name="T92" fmla="*/ 3 w 17"/>
                <a:gd name="T93" fmla="*/ 1 h 20"/>
                <a:gd name="T94" fmla="*/ 3 w 17"/>
                <a:gd name="T95" fmla="*/ 1 h 20"/>
                <a:gd name="T96" fmla="*/ 4 w 17"/>
                <a:gd name="T97" fmla="*/ 0 h 20"/>
                <a:gd name="T98" fmla="*/ 4 w 17"/>
                <a:gd name="T99" fmla="*/ 0 h 20"/>
                <a:gd name="T100" fmla="*/ 6 w 17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0"/>
                <a:gd name="T155" fmla="*/ 17 w 17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5" name="Freeform 224"/>
            <p:cNvSpPr>
              <a:spLocks/>
            </p:cNvSpPr>
            <p:nvPr/>
          </p:nvSpPr>
          <p:spPr bwMode="auto">
            <a:xfrm>
              <a:off x="2721" y="2214"/>
              <a:ext cx="15" cy="18"/>
            </a:xfrm>
            <a:custGeom>
              <a:avLst/>
              <a:gdLst>
                <a:gd name="T0" fmla="*/ 7 w 17"/>
                <a:gd name="T1" fmla="*/ 0 h 20"/>
                <a:gd name="T2" fmla="*/ 7 w 17"/>
                <a:gd name="T3" fmla="*/ 0 h 20"/>
                <a:gd name="T4" fmla="*/ 8 w 17"/>
                <a:gd name="T5" fmla="*/ 0 h 20"/>
                <a:gd name="T6" fmla="*/ 9 w 17"/>
                <a:gd name="T7" fmla="*/ 0 h 20"/>
                <a:gd name="T8" fmla="*/ 10 w 17"/>
                <a:gd name="T9" fmla="*/ 0 h 20"/>
                <a:gd name="T10" fmla="*/ 10 w 17"/>
                <a:gd name="T11" fmla="*/ 1 h 20"/>
                <a:gd name="T12" fmla="*/ 11 w 17"/>
                <a:gd name="T13" fmla="*/ 1 h 20"/>
                <a:gd name="T14" fmla="*/ 11 w 17"/>
                <a:gd name="T15" fmla="*/ 2 h 20"/>
                <a:gd name="T16" fmla="*/ 11 w 17"/>
                <a:gd name="T17" fmla="*/ 3 h 20"/>
                <a:gd name="T18" fmla="*/ 12 w 17"/>
                <a:gd name="T19" fmla="*/ 3 h 20"/>
                <a:gd name="T20" fmla="*/ 12 w 17"/>
                <a:gd name="T21" fmla="*/ 4 h 20"/>
                <a:gd name="T22" fmla="*/ 14 w 17"/>
                <a:gd name="T23" fmla="*/ 4 h 20"/>
                <a:gd name="T24" fmla="*/ 14 w 17"/>
                <a:gd name="T25" fmla="*/ 5 h 20"/>
                <a:gd name="T26" fmla="*/ 14 w 17"/>
                <a:gd name="T27" fmla="*/ 5 h 20"/>
                <a:gd name="T28" fmla="*/ 14 w 17"/>
                <a:gd name="T29" fmla="*/ 6 h 20"/>
                <a:gd name="T30" fmla="*/ 14 w 17"/>
                <a:gd name="T31" fmla="*/ 7 h 20"/>
                <a:gd name="T32" fmla="*/ 14 w 17"/>
                <a:gd name="T33" fmla="*/ 8 h 20"/>
                <a:gd name="T34" fmla="*/ 14 w 17"/>
                <a:gd name="T35" fmla="*/ 9 h 20"/>
                <a:gd name="T36" fmla="*/ 14 w 17"/>
                <a:gd name="T37" fmla="*/ 10 h 20"/>
                <a:gd name="T38" fmla="*/ 14 w 17"/>
                <a:gd name="T39" fmla="*/ 12 h 20"/>
                <a:gd name="T40" fmla="*/ 14 w 17"/>
                <a:gd name="T41" fmla="*/ 13 h 20"/>
                <a:gd name="T42" fmla="*/ 12 w 17"/>
                <a:gd name="T43" fmla="*/ 13 h 20"/>
                <a:gd name="T44" fmla="*/ 12 w 17"/>
                <a:gd name="T45" fmla="*/ 14 h 20"/>
                <a:gd name="T46" fmla="*/ 11 w 17"/>
                <a:gd name="T47" fmla="*/ 14 h 20"/>
                <a:gd name="T48" fmla="*/ 11 w 17"/>
                <a:gd name="T49" fmla="*/ 15 h 20"/>
                <a:gd name="T50" fmla="*/ 11 w 17"/>
                <a:gd name="T51" fmla="*/ 15 h 20"/>
                <a:gd name="T52" fmla="*/ 11 w 17"/>
                <a:gd name="T53" fmla="*/ 16 h 20"/>
                <a:gd name="T54" fmla="*/ 10 w 17"/>
                <a:gd name="T55" fmla="*/ 16 h 20"/>
                <a:gd name="T56" fmla="*/ 9 w 17"/>
                <a:gd name="T57" fmla="*/ 17 h 20"/>
                <a:gd name="T58" fmla="*/ 8 w 17"/>
                <a:gd name="T59" fmla="*/ 17 h 20"/>
                <a:gd name="T60" fmla="*/ 7 w 17"/>
                <a:gd name="T61" fmla="*/ 17 h 20"/>
                <a:gd name="T62" fmla="*/ 6 w 17"/>
                <a:gd name="T63" fmla="*/ 17 h 20"/>
                <a:gd name="T64" fmla="*/ 4 w 17"/>
                <a:gd name="T65" fmla="*/ 17 h 20"/>
                <a:gd name="T66" fmla="*/ 4 w 17"/>
                <a:gd name="T67" fmla="*/ 16 h 20"/>
                <a:gd name="T68" fmla="*/ 3 w 17"/>
                <a:gd name="T69" fmla="*/ 16 h 20"/>
                <a:gd name="T70" fmla="*/ 3 w 17"/>
                <a:gd name="T71" fmla="*/ 15 h 20"/>
                <a:gd name="T72" fmla="*/ 2 w 17"/>
                <a:gd name="T73" fmla="*/ 15 h 20"/>
                <a:gd name="T74" fmla="*/ 2 w 17"/>
                <a:gd name="T75" fmla="*/ 14 h 20"/>
                <a:gd name="T76" fmla="*/ 1 w 17"/>
                <a:gd name="T77" fmla="*/ 14 h 20"/>
                <a:gd name="T78" fmla="*/ 1 w 17"/>
                <a:gd name="T79" fmla="*/ 13 h 20"/>
                <a:gd name="T80" fmla="*/ 0 w 17"/>
                <a:gd name="T81" fmla="*/ 13 h 20"/>
                <a:gd name="T82" fmla="*/ 0 w 17"/>
                <a:gd name="T83" fmla="*/ 12 h 20"/>
                <a:gd name="T84" fmla="*/ 0 w 17"/>
                <a:gd name="T85" fmla="*/ 10 h 20"/>
                <a:gd name="T86" fmla="*/ 0 w 17"/>
                <a:gd name="T87" fmla="*/ 9 h 20"/>
                <a:gd name="T88" fmla="*/ 0 w 17"/>
                <a:gd name="T89" fmla="*/ 8 h 20"/>
                <a:gd name="T90" fmla="*/ 0 w 17"/>
                <a:gd name="T91" fmla="*/ 7 h 20"/>
                <a:gd name="T92" fmla="*/ 0 w 17"/>
                <a:gd name="T93" fmla="*/ 6 h 20"/>
                <a:gd name="T94" fmla="*/ 0 w 17"/>
                <a:gd name="T95" fmla="*/ 5 h 20"/>
                <a:gd name="T96" fmla="*/ 0 w 17"/>
                <a:gd name="T97" fmla="*/ 5 h 20"/>
                <a:gd name="T98" fmla="*/ 0 w 17"/>
                <a:gd name="T99" fmla="*/ 4 h 20"/>
                <a:gd name="T100" fmla="*/ 1 w 17"/>
                <a:gd name="T101" fmla="*/ 4 h 20"/>
                <a:gd name="T102" fmla="*/ 1 w 17"/>
                <a:gd name="T103" fmla="*/ 3 h 20"/>
                <a:gd name="T104" fmla="*/ 2 w 17"/>
                <a:gd name="T105" fmla="*/ 3 h 20"/>
                <a:gd name="T106" fmla="*/ 2 w 17"/>
                <a:gd name="T107" fmla="*/ 2 h 20"/>
                <a:gd name="T108" fmla="*/ 3 w 17"/>
                <a:gd name="T109" fmla="*/ 1 h 20"/>
                <a:gd name="T110" fmla="*/ 4 w 17"/>
                <a:gd name="T111" fmla="*/ 1 h 20"/>
                <a:gd name="T112" fmla="*/ 4 w 17"/>
                <a:gd name="T113" fmla="*/ 0 h 20"/>
                <a:gd name="T114" fmla="*/ 4 w 17"/>
                <a:gd name="T115" fmla="*/ 0 h 20"/>
                <a:gd name="T116" fmla="*/ 6 w 17"/>
                <a:gd name="T117" fmla="*/ 0 h 20"/>
                <a:gd name="T118" fmla="*/ 7 w 17"/>
                <a:gd name="T119" fmla="*/ 0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6" name="Freeform 225"/>
            <p:cNvSpPr>
              <a:spLocks/>
            </p:cNvSpPr>
            <p:nvPr/>
          </p:nvSpPr>
          <p:spPr bwMode="auto">
            <a:xfrm>
              <a:off x="2721" y="2254"/>
              <a:ext cx="15" cy="17"/>
            </a:xfrm>
            <a:custGeom>
              <a:avLst/>
              <a:gdLst>
                <a:gd name="T0" fmla="*/ 8 w 17"/>
                <a:gd name="T1" fmla="*/ 0 h 20"/>
                <a:gd name="T2" fmla="*/ 9 w 17"/>
                <a:gd name="T3" fmla="*/ 0 h 20"/>
                <a:gd name="T4" fmla="*/ 10 w 17"/>
                <a:gd name="T5" fmla="*/ 1 h 20"/>
                <a:gd name="T6" fmla="*/ 11 w 17"/>
                <a:gd name="T7" fmla="*/ 1 h 20"/>
                <a:gd name="T8" fmla="*/ 11 w 17"/>
                <a:gd name="T9" fmla="*/ 2 h 20"/>
                <a:gd name="T10" fmla="*/ 11 w 17"/>
                <a:gd name="T11" fmla="*/ 2 h 20"/>
                <a:gd name="T12" fmla="*/ 12 w 17"/>
                <a:gd name="T13" fmla="*/ 3 h 20"/>
                <a:gd name="T14" fmla="*/ 12 w 17"/>
                <a:gd name="T15" fmla="*/ 3 h 20"/>
                <a:gd name="T16" fmla="*/ 14 w 17"/>
                <a:gd name="T17" fmla="*/ 4 h 20"/>
                <a:gd name="T18" fmla="*/ 14 w 17"/>
                <a:gd name="T19" fmla="*/ 5 h 20"/>
                <a:gd name="T20" fmla="*/ 14 w 17"/>
                <a:gd name="T21" fmla="*/ 6 h 20"/>
                <a:gd name="T22" fmla="*/ 14 w 17"/>
                <a:gd name="T23" fmla="*/ 7 h 20"/>
                <a:gd name="T24" fmla="*/ 14 w 17"/>
                <a:gd name="T25" fmla="*/ 8 h 20"/>
                <a:gd name="T26" fmla="*/ 14 w 17"/>
                <a:gd name="T27" fmla="*/ 9 h 20"/>
                <a:gd name="T28" fmla="*/ 14 w 17"/>
                <a:gd name="T29" fmla="*/ 9 h 20"/>
                <a:gd name="T30" fmla="*/ 14 w 17"/>
                <a:gd name="T31" fmla="*/ 10 h 20"/>
                <a:gd name="T32" fmla="*/ 14 w 17"/>
                <a:gd name="T33" fmla="*/ 11 h 20"/>
                <a:gd name="T34" fmla="*/ 12 w 17"/>
                <a:gd name="T35" fmla="*/ 13 h 20"/>
                <a:gd name="T36" fmla="*/ 12 w 17"/>
                <a:gd name="T37" fmla="*/ 14 h 20"/>
                <a:gd name="T38" fmla="*/ 11 w 17"/>
                <a:gd name="T39" fmla="*/ 14 h 20"/>
                <a:gd name="T40" fmla="*/ 11 w 17"/>
                <a:gd name="T41" fmla="*/ 14 h 20"/>
                <a:gd name="T42" fmla="*/ 11 w 17"/>
                <a:gd name="T43" fmla="*/ 15 h 20"/>
                <a:gd name="T44" fmla="*/ 10 w 17"/>
                <a:gd name="T45" fmla="*/ 15 h 20"/>
                <a:gd name="T46" fmla="*/ 9 w 17"/>
                <a:gd name="T47" fmla="*/ 16 h 20"/>
                <a:gd name="T48" fmla="*/ 8 w 17"/>
                <a:gd name="T49" fmla="*/ 16 h 20"/>
                <a:gd name="T50" fmla="*/ 7 w 17"/>
                <a:gd name="T51" fmla="*/ 16 h 20"/>
                <a:gd name="T52" fmla="*/ 6 w 17"/>
                <a:gd name="T53" fmla="*/ 16 h 20"/>
                <a:gd name="T54" fmla="*/ 4 w 17"/>
                <a:gd name="T55" fmla="*/ 16 h 20"/>
                <a:gd name="T56" fmla="*/ 4 w 17"/>
                <a:gd name="T57" fmla="*/ 15 h 20"/>
                <a:gd name="T58" fmla="*/ 3 w 17"/>
                <a:gd name="T59" fmla="*/ 15 h 20"/>
                <a:gd name="T60" fmla="*/ 2 w 17"/>
                <a:gd name="T61" fmla="*/ 14 h 20"/>
                <a:gd name="T62" fmla="*/ 2 w 17"/>
                <a:gd name="T63" fmla="*/ 14 h 20"/>
                <a:gd name="T64" fmla="*/ 1 w 17"/>
                <a:gd name="T65" fmla="*/ 14 h 20"/>
                <a:gd name="T66" fmla="*/ 1 w 17"/>
                <a:gd name="T67" fmla="*/ 13 h 20"/>
                <a:gd name="T68" fmla="*/ 0 w 17"/>
                <a:gd name="T69" fmla="*/ 11 h 20"/>
                <a:gd name="T70" fmla="*/ 0 w 17"/>
                <a:gd name="T71" fmla="*/ 10 h 20"/>
                <a:gd name="T72" fmla="*/ 0 w 17"/>
                <a:gd name="T73" fmla="*/ 9 h 20"/>
                <a:gd name="T74" fmla="*/ 0 w 17"/>
                <a:gd name="T75" fmla="*/ 9 h 20"/>
                <a:gd name="T76" fmla="*/ 0 w 17"/>
                <a:gd name="T77" fmla="*/ 8 h 20"/>
                <a:gd name="T78" fmla="*/ 0 w 17"/>
                <a:gd name="T79" fmla="*/ 7 h 20"/>
                <a:gd name="T80" fmla="*/ 0 w 17"/>
                <a:gd name="T81" fmla="*/ 6 h 20"/>
                <a:gd name="T82" fmla="*/ 0 w 17"/>
                <a:gd name="T83" fmla="*/ 5 h 20"/>
                <a:gd name="T84" fmla="*/ 0 w 17"/>
                <a:gd name="T85" fmla="*/ 4 h 20"/>
                <a:gd name="T86" fmla="*/ 1 w 17"/>
                <a:gd name="T87" fmla="*/ 3 h 20"/>
                <a:gd name="T88" fmla="*/ 1 w 17"/>
                <a:gd name="T89" fmla="*/ 3 h 20"/>
                <a:gd name="T90" fmla="*/ 2 w 17"/>
                <a:gd name="T91" fmla="*/ 2 h 20"/>
                <a:gd name="T92" fmla="*/ 3 w 17"/>
                <a:gd name="T93" fmla="*/ 2 h 20"/>
                <a:gd name="T94" fmla="*/ 3 w 17"/>
                <a:gd name="T95" fmla="*/ 1 h 20"/>
                <a:gd name="T96" fmla="*/ 4 w 17"/>
                <a:gd name="T97" fmla="*/ 1 h 20"/>
                <a:gd name="T98" fmla="*/ 4 w 17"/>
                <a:gd name="T99" fmla="*/ 0 h 20"/>
                <a:gd name="T100" fmla="*/ 6 w 17"/>
                <a:gd name="T101" fmla="*/ 0 h 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20"/>
                <a:gd name="T155" fmla="*/ 17 w 17"/>
                <a:gd name="T156" fmla="*/ 20 h 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7" name="Freeform 226"/>
            <p:cNvSpPr>
              <a:spLocks/>
            </p:cNvSpPr>
            <p:nvPr/>
          </p:nvSpPr>
          <p:spPr bwMode="auto">
            <a:xfrm>
              <a:off x="2721" y="2254"/>
              <a:ext cx="15" cy="17"/>
            </a:xfrm>
            <a:custGeom>
              <a:avLst/>
              <a:gdLst>
                <a:gd name="T0" fmla="*/ 7 w 17"/>
                <a:gd name="T1" fmla="*/ 0 h 20"/>
                <a:gd name="T2" fmla="*/ 7 w 17"/>
                <a:gd name="T3" fmla="*/ 0 h 20"/>
                <a:gd name="T4" fmla="*/ 8 w 17"/>
                <a:gd name="T5" fmla="*/ 0 h 20"/>
                <a:gd name="T6" fmla="*/ 9 w 17"/>
                <a:gd name="T7" fmla="*/ 0 h 20"/>
                <a:gd name="T8" fmla="*/ 10 w 17"/>
                <a:gd name="T9" fmla="*/ 1 h 20"/>
                <a:gd name="T10" fmla="*/ 11 w 17"/>
                <a:gd name="T11" fmla="*/ 1 h 20"/>
                <a:gd name="T12" fmla="*/ 11 w 17"/>
                <a:gd name="T13" fmla="*/ 2 h 20"/>
                <a:gd name="T14" fmla="*/ 11 w 17"/>
                <a:gd name="T15" fmla="*/ 2 h 20"/>
                <a:gd name="T16" fmla="*/ 11 w 17"/>
                <a:gd name="T17" fmla="*/ 3 h 20"/>
                <a:gd name="T18" fmla="*/ 12 w 17"/>
                <a:gd name="T19" fmla="*/ 3 h 20"/>
                <a:gd name="T20" fmla="*/ 12 w 17"/>
                <a:gd name="T21" fmla="*/ 3 h 20"/>
                <a:gd name="T22" fmla="*/ 14 w 17"/>
                <a:gd name="T23" fmla="*/ 4 h 20"/>
                <a:gd name="T24" fmla="*/ 14 w 17"/>
                <a:gd name="T25" fmla="*/ 5 h 20"/>
                <a:gd name="T26" fmla="*/ 14 w 17"/>
                <a:gd name="T27" fmla="*/ 6 h 20"/>
                <a:gd name="T28" fmla="*/ 14 w 17"/>
                <a:gd name="T29" fmla="*/ 7 h 20"/>
                <a:gd name="T30" fmla="*/ 14 w 17"/>
                <a:gd name="T31" fmla="*/ 8 h 20"/>
                <a:gd name="T32" fmla="*/ 14 w 17"/>
                <a:gd name="T33" fmla="*/ 9 h 20"/>
                <a:gd name="T34" fmla="*/ 14 w 17"/>
                <a:gd name="T35" fmla="*/ 9 h 20"/>
                <a:gd name="T36" fmla="*/ 14 w 17"/>
                <a:gd name="T37" fmla="*/ 10 h 20"/>
                <a:gd name="T38" fmla="*/ 14 w 17"/>
                <a:gd name="T39" fmla="*/ 11 h 20"/>
                <a:gd name="T40" fmla="*/ 14 w 17"/>
                <a:gd name="T41" fmla="*/ 13 h 20"/>
                <a:gd name="T42" fmla="*/ 12 w 17"/>
                <a:gd name="T43" fmla="*/ 13 h 20"/>
                <a:gd name="T44" fmla="*/ 12 w 17"/>
                <a:gd name="T45" fmla="*/ 14 h 20"/>
                <a:gd name="T46" fmla="*/ 11 w 17"/>
                <a:gd name="T47" fmla="*/ 14 h 20"/>
                <a:gd name="T48" fmla="*/ 11 w 17"/>
                <a:gd name="T49" fmla="*/ 14 h 20"/>
                <a:gd name="T50" fmla="*/ 11 w 17"/>
                <a:gd name="T51" fmla="*/ 15 h 20"/>
                <a:gd name="T52" fmla="*/ 10 w 17"/>
                <a:gd name="T53" fmla="*/ 15 h 20"/>
                <a:gd name="T54" fmla="*/ 10 w 17"/>
                <a:gd name="T55" fmla="*/ 16 h 20"/>
                <a:gd name="T56" fmla="*/ 9 w 17"/>
                <a:gd name="T57" fmla="*/ 16 h 20"/>
                <a:gd name="T58" fmla="*/ 8 w 17"/>
                <a:gd name="T59" fmla="*/ 16 h 20"/>
                <a:gd name="T60" fmla="*/ 7 w 17"/>
                <a:gd name="T61" fmla="*/ 16 h 20"/>
                <a:gd name="T62" fmla="*/ 6 w 17"/>
                <a:gd name="T63" fmla="*/ 16 h 20"/>
                <a:gd name="T64" fmla="*/ 4 w 17"/>
                <a:gd name="T65" fmla="*/ 16 h 20"/>
                <a:gd name="T66" fmla="*/ 4 w 17"/>
                <a:gd name="T67" fmla="*/ 16 h 20"/>
                <a:gd name="T68" fmla="*/ 4 w 17"/>
                <a:gd name="T69" fmla="*/ 15 h 20"/>
                <a:gd name="T70" fmla="*/ 3 w 17"/>
                <a:gd name="T71" fmla="*/ 15 h 20"/>
                <a:gd name="T72" fmla="*/ 2 w 17"/>
                <a:gd name="T73" fmla="*/ 14 h 20"/>
                <a:gd name="T74" fmla="*/ 2 w 17"/>
                <a:gd name="T75" fmla="*/ 14 h 20"/>
                <a:gd name="T76" fmla="*/ 1 w 17"/>
                <a:gd name="T77" fmla="*/ 14 h 20"/>
                <a:gd name="T78" fmla="*/ 1 w 17"/>
                <a:gd name="T79" fmla="*/ 13 h 20"/>
                <a:gd name="T80" fmla="*/ 0 w 17"/>
                <a:gd name="T81" fmla="*/ 13 h 20"/>
                <a:gd name="T82" fmla="*/ 0 w 17"/>
                <a:gd name="T83" fmla="*/ 11 h 20"/>
                <a:gd name="T84" fmla="*/ 0 w 17"/>
                <a:gd name="T85" fmla="*/ 10 h 20"/>
                <a:gd name="T86" fmla="*/ 0 w 17"/>
                <a:gd name="T87" fmla="*/ 9 h 20"/>
                <a:gd name="T88" fmla="*/ 0 w 17"/>
                <a:gd name="T89" fmla="*/ 9 h 20"/>
                <a:gd name="T90" fmla="*/ 0 w 17"/>
                <a:gd name="T91" fmla="*/ 8 h 20"/>
                <a:gd name="T92" fmla="*/ 0 w 17"/>
                <a:gd name="T93" fmla="*/ 7 h 20"/>
                <a:gd name="T94" fmla="*/ 0 w 17"/>
                <a:gd name="T95" fmla="*/ 6 h 20"/>
                <a:gd name="T96" fmla="*/ 0 w 17"/>
                <a:gd name="T97" fmla="*/ 5 h 20"/>
                <a:gd name="T98" fmla="*/ 0 w 17"/>
                <a:gd name="T99" fmla="*/ 4 h 20"/>
                <a:gd name="T100" fmla="*/ 1 w 17"/>
                <a:gd name="T101" fmla="*/ 3 h 20"/>
                <a:gd name="T102" fmla="*/ 1 w 17"/>
                <a:gd name="T103" fmla="*/ 3 h 20"/>
                <a:gd name="T104" fmla="*/ 2 w 17"/>
                <a:gd name="T105" fmla="*/ 3 h 20"/>
                <a:gd name="T106" fmla="*/ 2 w 17"/>
                <a:gd name="T107" fmla="*/ 2 h 20"/>
                <a:gd name="T108" fmla="*/ 3 w 17"/>
                <a:gd name="T109" fmla="*/ 2 h 20"/>
                <a:gd name="T110" fmla="*/ 3 w 17"/>
                <a:gd name="T111" fmla="*/ 1 h 20"/>
                <a:gd name="T112" fmla="*/ 4 w 17"/>
                <a:gd name="T113" fmla="*/ 1 h 20"/>
                <a:gd name="T114" fmla="*/ 4 w 17"/>
                <a:gd name="T115" fmla="*/ 0 h 20"/>
                <a:gd name="T116" fmla="*/ 6 w 17"/>
                <a:gd name="T117" fmla="*/ 0 h 20"/>
                <a:gd name="T118" fmla="*/ 7 w 17"/>
                <a:gd name="T119" fmla="*/ 0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8" name="Freeform 227"/>
            <p:cNvSpPr>
              <a:spLocks/>
            </p:cNvSpPr>
            <p:nvPr/>
          </p:nvSpPr>
          <p:spPr bwMode="auto">
            <a:xfrm>
              <a:off x="2805" y="2339"/>
              <a:ext cx="16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8 h 17"/>
                <a:gd name="T4" fmla="*/ 1 w 17"/>
                <a:gd name="T5" fmla="*/ 9 h 17"/>
                <a:gd name="T6" fmla="*/ 1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3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5 w 17"/>
                <a:gd name="T19" fmla="*/ 14 h 17"/>
                <a:gd name="T20" fmla="*/ 6 w 17"/>
                <a:gd name="T21" fmla="*/ 14 h 17"/>
                <a:gd name="T22" fmla="*/ 8 w 17"/>
                <a:gd name="T23" fmla="*/ 14 h 17"/>
                <a:gd name="T24" fmla="*/ 8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2 w 17"/>
                <a:gd name="T35" fmla="*/ 12 h 17"/>
                <a:gd name="T36" fmla="*/ 13 w 17"/>
                <a:gd name="T37" fmla="*/ 12 h 17"/>
                <a:gd name="T38" fmla="*/ 13 w 17"/>
                <a:gd name="T39" fmla="*/ 11 h 17"/>
                <a:gd name="T40" fmla="*/ 14 w 17"/>
                <a:gd name="T41" fmla="*/ 11 h 17"/>
                <a:gd name="T42" fmla="*/ 14 w 17"/>
                <a:gd name="T43" fmla="*/ 11 h 17"/>
                <a:gd name="T44" fmla="*/ 15 w 17"/>
                <a:gd name="T45" fmla="*/ 9 h 17"/>
                <a:gd name="T46" fmla="*/ 15 w 17"/>
                <a:gd name="T47" fmla="*/ 8 h 17"/>
                <a:gd name="T48" fmla="*/ 15 w 17"/>
                <a:gd name="T49" fmla="*/ 7 h 17"/>
                <a:gd name="T50" fmla="*/ 15 w 17"/>
                <a:gd name="T51" fmla="*/ 6 h 17"/>
                <a:gd name="T52" fmla="*/ 15 w 17"/>
                <a:gd name="T53" fmla="*/ 5 h 17"/>
                <a:gd name="T54" fmla="*/ 15 w 17"/>
                <a:gd name="T55" fmla="*/ 4 h 17"/>
                <a:gd name="T56" fmla="*/ 15 w 17"/>
                <a:gd name="T57" fmla="*/ 4 h 17"/>
                <a:gd name="T58" fmla="*/ 14 w 17"/>
                <a:gd name="T59" fmla="*/ 3 h 17"/>
                <a:gd name="T60" fmla="*/ 14 w 17"/>
                <a:gd name="T61" fmla="*/ 2 h 17"/>
                <a:gd name="T62" fmla="*/ 13 w 17"/>
                <a:gd name="T63" fmla="*/ 2 h 17"/>
                <a:gd name="T64" fmla="*/ 12 w 17"/>
                <a:gd name="T65" fmla="*/ 1 h 17"/>
                <a:gd name="T66" fmla="*/ 12 w 17"/>
                <a:gd name="T67" fmla="*/ 1 h 17"/>
                <a:gd name="T68" fmla="*/ 11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8 w 17"/>
                <a:gd name="T77" fmla="*/ 0 h 17"/>
                <a:gd name="T78" fmla="*/ 8 w 17"/>
                <a:gd name="T79" fmla="*/ 0 h 17"/>
                <a:gd name="T80" fmla="*/ 6 w 17"/>
                <a:gd name="T81" fmla="*/ 0 h 17"/>
                <a:gd name="T82" fmla="*/ 5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2 w 17"/>
                <a:gd name="T91" fmla="*/ 2 h 17"/>
                <a:gd name="T92" fmla="*/ 1 w 17"/>
                <a:gd name="T93" fmla="*/ 3 h 17"/>
                <a:gd name="T94" fmla="*/ 1 w 17"/>
                <a:gd name="T95" fmla="*/ 3 h 17"/>
                <a:gd name="T96" fmla="*/ 0 w 17"/>
                <a:gd name="T97" fmla="*/ 4 h 17"/>
                <a:gd name="T98" fmla="*/ 0 w 17"/>
                <a:gd name="T99" fmla="*/ 4 h 17"/>
                <a:gd name="T100" fmla="*/ 0 w 17"/>
                <a:gd name="T101" fmla="*/ 5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59" name="Freeform 228"/>
            <p:cNvSpPr>
              <a:spLocks/>
            </p:cNvSpPr>
            <p:nvPr/>
          </p:nvSpPr>
          <p:spPr bwMode="auto">
            <a:xfrm>
              <a:off x="2805" y="2339"/>
              <a:ext cx="16" cy="15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0 w 17"/>
                <a:gd name="T7" fmla="*/ 8 h 17"/>
                <a:gd name="T8" fmla="*/ 0 w 17"/>
                <a:gd name="T9" fmla="*/ 9 h 17"/>
                <a:gd name="T10" fmla="*/ 1 w 17"/>
                <a:gd name="T11" fmla="*/ 9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4 w 17"/>
                <a:gd name="T23" fmla="*/ 12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8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2 w 17"/>
                <a:gd name="T41" fmla="*/ 14 h 17"/>
                <a:gd name="T42" fmla="*/ 12 w 17"/>
                <a:gd name="T43" fmla="*/ 12 h 17"/>
                <a:gd name="T44" fmla="*/ 13 w 17"/>
                <a:gd name="T45" fmla="*/ 12 h 17"/>
                <a:gd name="T46" fmla="*/ 13 w 17"/>
                <a:gd name="T47" fmla="*/ 11 h 17"/>
                <a:gd name="T48" fmla="*/ 14 w 17"/>
                <a:gd name="T49" fmla="*/ 11 h 17"/>
                <a:gd name="T50" fmla="*/ 14 w 17"/>
                <a:gd name="T51" fmla="*/ 11 h 17"/>
                <a:gd name="T52" fmla="*/ 15 w 17"/>
                <a:gd name="T53" fmla="*/ 11 h 17"/>
                <a:gd name="T54" fmla="*/ 15 w 17"/>
                <a:gd name="T55" fmla="*/ 9 h 17"/>
                <a:gd name="T56" fmla="*/ 15 w 17"/>
                <a:gd name="T57" fmla="*/ 8 h 17"/>
                <a:gd name="T58" fmla="*/ 15 w 17"/>
                <a:gd name="T59" fmla="*/ 7 h 17"/>
                <a:gd name="T60" fmla="*/ 15 w 17"/>
                <a:gd name="T61" fmla="*/ 6 h 17"/>
                <a:gd name="T62" fmla="*/ 15 w 17"/>
                <a:gd name="T63" fmla="*/ 5 h 17"/>
                <a:gd name="T64" fmla="*/ 15 w 17"/>
                <a:gd name="T65" fmla="*/ 4 h 17"/>
                <a:gd name="T66" fmla="*/ 15 w 17"/>
                <a:gd name="T67" fmla="*/ 4 h 17"/>
                <a:gd name="T68" fmla="*/ 15 w 17"/>
                <a:gd name="T69" fmla="*/ 3 h 17"/>
                <a:gd name="T70" fmla="*/ 14 w 17"/>
                <a:gd name="T71" fmla="*/ 3 h 17"/>
                <a:gd name="T72" fmla="*/ 14 w 17"/>
                <a:gd name="T73" fmla="*/ 2 h 17"/>
                <a:gd name="T74" fmla="*/ 13 w 17"/>
                <a:gd name="T75" fmla="*/ 2 h 17"/>
                <a:gd name="T76" fmla="*/ 13 w 17"/>
                <a:gd name="T77" fmla="*/ 1 h 17"/>
                <a:gd name="T78" fmla="*/ 12 w 17"/>
                <a:gd name="T79" fmla="*/ 1 h 17"/>
                <a:gd name="T80" fmla="*/ 12 w 17"/>
                <a:gd name="T81" fmla="*/ 0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8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4 w 17"/>
                <a:gd name="T99" fmla="*/ 1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1 w 17"/>
                <a:gd name="T111" fmla="*/ 4 h 17"/>
                <a:gd name="T112" fmla="*/ 0 w 17"/>
                <a:gd name="T113" fmla="*/ 4 h 17"/>
                <a:gd name="T114" fmla="*/ 0 w 17"/>
                <a:gd name="T115" fmla="*/ 4 h 17"/>
                <a:gd name="T116" fmla="*/ 0 w 17"/>
                <a:gd name="T117" fmla="*/ 5 h 17"/>
                <a:gd name="T118" fmla="*/ 0 w 17"/>
                <a:gd name="T119" fmla="*/ 6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0" name="Freeform 229"/>
            <p:cNvSpPr>
              <a:spLocks/>
            </p:cNvSpPr>
            <p:nvPr/>
          </p:nvSpPr>
          <p:spPr bwMode="auto">
            <a:xfrm>
              <a:off x="2839" y="2339"/>
              <a:ext cx="15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8 h 17"/>
                <a:gd name="T4" fmla="*/ 0 w 17"/>
                <a:gd name="T5" fmla="*/ 9 h 17"/>
                <a:gd name="T6" fmla="*/ 0 w 17"/>
                <a:gd name="T7" fmla="*/ 11 h 17"/>
                <a:gd name="T8" fmla="*/ 2 w 17"/>
                <a:gd name="T9" fmla="*/ 11 h 17"/>
                <a:gd name="T10" fmla="*/ 3 w 17"/>
                <a:gd name="T11" fmla="*/ 11 h 17"/>
                <a:gd name="T12" fmla="*/ 3 w 17"/>
                <a:gd name="T13" fmla="*/ 12 h 17"/>
                <a:gd name="T14" fmla="*/ 4 w 17"/>
                <a:gd name="T15" fmla="*/ 12 h 17"/>
                <a:gd name="T16" fmla="*/ 4 w 17"/>
                <a:gd name="T17" fmla="*/ 14 h 17"/>
                <a:gd name="T18" fmla="*/ 5 w 17"/>
                <a:gd name="T19" fmla="*/ 14 h 17"/>
                <a:gd name="T20" fmla="*/ 5 w 17"/>
                <a:gd name="T21" fmla="*/ 14 h 17"/>
                <a:gd name="T22" fmla="*/ 6 w 17"/>
                <a:gd name="T23" fmla="*/ 14 h 17"/>
                <a:gd name="T24" fmla="*/ 7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1 w 17"/>
                <a:gd name="T35" fmla="*/ 12 h 17"/>
                <a:gd name="T36" fmla="*/ 11 w 17"/>
                <a:gd name="T37" fmla="*/ 12 h 17"/>
                <a:gd name="T38" fmla="*/ 12 w 17"/>
                <a:gd name="T39" fmla="*/ 11 h 17"/>
                <a:gd name="T40" fmla="*/ 13 w 17"/>
                <a:gd name="T41" fmla="*/ 11 h 17"/>
                <a:gd name="T42" fmla="*/ 13 w 17"/>
                <a:gd name="T43" fmla="*/ 11 h 17"/>
                <a:gd name="T44" fmla="*/ 13 w 17"/>
                <a:gd name="T45" fmla="*/ 9 h 17"/>
                <a:gd name="T46" fmla="*/ 14 w 17"/>
                <a:gd name="T47" fmla="*/ 8 h 17"/>
                <a:gd name="T48" fmla="*/ 14 w 17"/>
                <a:gd name="T49" fmla="*/ 7 h 17"/>
                <a:gd name="T50" fmla="*/ 14 w 17"/>
                <a:gd name="T51" fmla="*/ 6 h 17"/>
                <a:gd name="T52" fmla="*/ 14 w 17"/>
                <a:gd name="T53" fmla="*/ 5 h 17"/>
                <a:gd name="T54" fmla="*/ 14 w 17"/>
                <a:gd name="T55" fmla="*/ 4 h 17"/>
                <a:gd name="T56" fmla="*/ 13 w 17"/>
                <a:gd name="T57" fmla="*/ 4 h 17"/>
                <a:gd name="T58" fmla="*/ 13 w 17"/>
                <a:gd name="T59" fmla="*/ 3 h 17"/>
                <a:gd name="T60" fmla="*/ 12 w 17"/>
                <a:gd name="T61" fmla="*/ 2 h 17"/>
                <a:gd name="T62" fmla="*/ 12 w 17"/>
                <a:gd name="T63" fmla="*/ 2 h 17"/>
                <a:gd name="T64" fmla="*/ 11 w 17"/>
                <a:gd name="T65" fmla="*/ 1 h 17"/>
                <a:gd name="T66" fmla="*/ 11 w 17"/>
                <a:gd name="T67" fmla="*/ 1 h 17"/>
                <a:gd name="T68" fmla="*/ 10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6 w 17"/>
                <a:gd name="T79" fmla="*/ 0 h 17"/>
                <a:gd name="T80" fmla="*/ 5 w 17"/>
                <a:gd name="T81" fmla="*/ 0 h 17"/>
                <a:gd name="T82" fmla="*/ 4 w 17"/>
                <a:gd name="T83" fmla="*/ 0 h 17"/>
                <a:gd name="T84" fmla="*/ 4 w 17"/>
                <a:gd name="T85" fmla="*/ 0 h 17"/>
                <a:gd name="T86" fmla="*/ 4 w 17"/>
                <a:gd name="T87" fmla="*/ 1 h 17"/>
                <a:gd name="T88" fmla="*/ 3 w 17"/>
                <a:gd name="T89" fmla="*/ 1 h 17"/>
                <a:gd name="T90" fmla="*/ 2 w 17"/>
                <a:gd name="T91" fmla="*/ 2 h 17"/>
                <a:gd name="T92" fmla="*/ 2 w 17"/>
                <a:gd name="T93" fmla="*/ 3 h 17"/>
                <a:gd name="T94" fmla="*/ 0 w 17"/>
                <a:gd name="T95" fmla="*/ 3 h 17"/>
                <a:gd name="T96" fmla="*/ 0 w 17"/>
                <a:gd name="T97" fmla="*/ 4 h 17"/>
                <a:gd name="T98" fmla="*/ 0 w 17"/>
                <a:gd name="T99" fmla="*/ 4 h 17"/>
                <a:gd name="T100" fmla="*/ 0 w 17"/>
                <a:gd name="T101" fmla="*/ 5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1" name="Freeform 230"/>
            <p:cNvSpPr>
              <a:spLocks/>
            </p:cNvSpPr>
            <p:nvPr/>
          </p:nvSpPr>
          <p:spPr bwMode="auto">
            <a:xfrm>
              <a:off x="2839" y="2339"/>
              <a:ext cx="15" cy="15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0 w 17"/>
                <a:gd name="T7" fmla="*/ 8 h 17"/>
                <a:gd name="T8" fmla="*/ 0 w 17"/>
                <a:gd name="T9" fmla="*/ 9 h 17"/>
                <a:gd name="T10" fmla="*/ 0 w 17"/>
                <a:gd name="T11" fmla="*/ 11 h 17"/>
                <a:gd name="T12" fmla="*/ 2 w 17"/>
                <a:gd name="T13" fmla="*/ 11 h 17"/>
                <a:gd name="T14" fmla="*/ 2 w 17"/>
                <a:gd name="T15" fmla="*/ 11 h 17"/>
                <a:gd name="T16" fmla="*/ 3 w 17"/>
                <a:gd name="T17" fmla="*/ 11 h 17"/>
                <a:gd name="T18" fmla="*/ 3 w 17"/>
                <a:gd name="T19" fmla="*/ 12 h 17"/>
                <a:gd name="T20" fmla="*/ 4 w 17"/>
                <a:gd name="T21" fmla="*/ 12 h 17"/>
                <a:gd name="T22" fmla="*/ 4 w 17"/>
                <a:gd name="T23" fmla="*/ 14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1 w 17"/>
                <a:gd name="T41" fmla="*/ 12 h 17"/>
                <a:gd name="T42" fmla="*/ 11 w 17"/>
                <a:gd name="T43" fmla="*/ 12 h 17"/>
                <a:gd name="T44" fmla="*/ 12 w 17"/>
                <a:gd name="T45" fmla="*/ 12 h 17"/>
                <a:gd name="T46" fmla="*/ 12 w 17"/>
                <a:gd name="T47" fmla="*/ 11 h 17"/>
                <a:gd name="T48" fmla="*/ 13 w 17"/>
                <a:gd name="T49" fmla="*/ 11 h 17"/>
                <a:gd name="T50" fmla="*/ 13 w 17"/>
                <a:gd name="T51" fmla="*/ 11 h 17"/>
                <a:gd name="T52" fmla="*/ 13 w 17"/>
                <a:gd name="T53" fmla="*/ 9 h 17"/>
                <a:gd name="T54" fmla="*/ 14 w 17"/>
                <a:gd name="T55" fmla="*/ 9 h 17"/>
                <a:gd name="T56" fmla="*/ 14 w 17"/>
                <a:gd name="T57" fmla="*/ 8 h 17"/>
                <a:gd name="T58" fmla="*/ 14 w 17"/>
                <a:gd name="T59" fmla="*/ 7 h 17"/>
                <a:gd name="T60" fmla="*/ 14 w 17"/>
                <a:gd name="T61" fmla="*/ 6 h 17"/>
                <a:gd name="T62" fmla="*/ 14 w 17"/>
                <a:gd name="T63" fmla="*/ 5 h 17"/>
                <a:gd name="T64" fmla="*/ 14 w 17"/>
                <a:gd name="T65" fmla="*/ 4 h 17"/>
                <a:gd name="T66" fmla="*/ 14 w 17"/>
                <a:gd name="T67" fmla="*/ 4 h 17"/>
                <a:gd name="T68" fmla="*/ 13 w 17"/>
                <a:gd name="T69" fmla="*/ 4 h 17"/>
                <a:gd name="T70" fmla="*/ 13 w 17"/>
                <a:gd name="T71" fmla="*/ 3 h 17"/>
                <a:gd name="T72" fmla="*/ 13 w 17"/>
                <a:gd name="T73" fmla="*/ 2 h 17"/>
                <a:gd name="T74" fmla="*/ 12 w 17"/>
                <a:gd name="T75" fmla="*/ 2 h 17"/>
                <a:gd name="T76" fmla="*/ 12 w 17"/>
                <a:gd name="T77" fmla="*/ 1 h 17"/>
                <a:gd name="T78" fmla="*/ 11 w 17"/>
                <a:gd name="T79" fmla="*/ 1 h 17"/>
                <a:gd name="T80" fmla="*/ 11 w 17"/>
                <a:gd name="T81" fmla="*/ 1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4 w 17"/>
                <a:gd name="T99" fmla="*/ 0 h 17"/>
                <a:gd name="T100" fmla="*/ 4 w 17"/>
                <a:gd name="T101" fmla="*/ 1 h 17"/>
                <a:gd name="T102" fmla="*/ 3 w 17"/>
                <a:gd name="T103" fmla="*/ 1 h 17"/>
                <a:gd name="T104" fmla="*/ 3 w 17"/>
                <a:gd name="T105" fmla="*/ 2 h 17"/>
                <a:gd name="T106" fmla="*/ 2 w 17"/>
                <a:gd name="T107" fmla="*/ 2 h 17"/>
                <a:gd name="T108" fmla="*/ 2 w 17"/>
                <a:gd name="T109" fmla="*/ 3 h 17"/>
                <a:gd name="T110" fmla="*/ 0 w 17"/>
                <a:gd name="T111" fmla="*/ 3 h 17"/>
                <a:gd name="T112" fmla="*/ 0 w 17"/>
                <a:gd name="T113" fmla="*/ 4 h 17"/>
                <a:gd name="T114" fmla="*/ 0 w 17"/>
                <a:gd name="T115" fmla="*/ 4 h 17"/>
                <a:gd name="T116" fmla="*/ 0 w 17"/>
                <a:gd name="T117" fmla="*/ 5 h 17"/>
                <a:gd name="T118" fmla="*/ 0 w 17"/>
                <a:gd name="T119" fmla="*/ 6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2" name="Freeform 231"/>
            <p:cNvSpPr>
              <a:spLocks/>
            </p:cNvSpPr>
            <p:nvPr/>
          </p:nvSpPr>
          <p:spPr bwMode="auto">
            <a:xfrm>
              <a:off x="2795" y="2132"/>
              <a:ext cx="16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8 h 17"/>
                <a:gd name="T4" fmla="*/ 1 w 17"/>
                <a:gd name="T5" fmla="*/ 10 h 17"/>
                <a:gd name="T6" fmla="*/ 1 w 17"/>
                <a:gd name="T7" fmla="*/ 11 h 17"/>
                <a:gd name="T8" fmla="*/ 1 w 17"/>
                <a:gd name="T9" fmla="*/ 11 h 17"/>
                <a:gd name="T10" fmla="*/ 3 w 17"/>
                <a:gd name="T11" fmla="*/ 11 h 17"/>
                <a:gd name="T12" fmla="*/ 4 w 17"/>
                <a:gd name="T13" fmla="*/ 12 h 17"/>
                <a:gd name="T14" fmla="*/ 4 w 17"/>
                <a:gd name="T15" fmla="*/ 12 h 17"/>
                <a:gd name="T16" fmla="*/ 5 w 17"/>
                <a:gd name="T17" fmla="*/ 14 h 17"/>
                <a:gd name="T18" fmla="*/ 6 w 17"/>
                <a:gd name="T19" fmla="*/ 14 h 17"/>
                <a:gd name="T20" fmla="*/ 7 w 17"/>
                <a:gd name="T21" fmla="*/ 14 h 17"/>
                <a:gd name="T22" fmla="*/ 8 w 17"/>
                <a:gd name="T23" fmla="*/ 14 h 17"/>
                <a:gd name="T24" fmla="*/ 8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2 w 17"/>
                <a:gd name="T35" fmla="*/ 12 h 17"/>
                <a:gd name="T36" fmla="*/ 13 w 17"/>
                <a:gd name="T37" fmla="*/ 12 h 17"/>
                <a:gd name="T38" fmla="*/ 13 w 17"/>
                <a:gd name="T39" fmla="*/ 11 h 17"/>
                <a:gd name="T40" fmla="*/ 14 w 17"/>
                <a:gd name="T41" fmla="*/ 11 h 17"/>
                <a:gd name="T42" fmla="*/ 14 w 17"/>
                <a:gd name="T43" fmla="*/ 11 h 17"/>
                <a:gd name="T44" fmla="*/ 15 w 17"/>
                <a:gd name="T45" fmla="*/ 10 h 17"/>
                <a:gd name="T46" fmla="*/ 15 w 17"/>
                <a:gd name="T47" fmla="*/ 8 h 17"/>
                <a:gd name="T48" fmla="*/ 15 w 17"/>
                <a:gd name="T49" fmla="*/ 7 h 17"/>
                <a:gd name="T50" fmla="*/ 15 w 17"/>
                <a:gd name="T51" fmla="*/ 6 h 17"/>
                <a:gd name="T52" fmla="*/ 15 w 17"/>
                <a:gd name="T53" fmla="*/ 5 h 17"/>
                <a:gd name="T54" fmla="*/ 15 w 17"/>
                <a:gd name="T55" fmla="*/ 4 h 17"/>
                <a:gd name="T56" fmla="*/ 15 w 17"/>
                <a:gd name="T57" fmla="*/ 4 h 17"/>
                <a:gd name="T58" fmla="*/ 14 w 17"/>
                <a:gd name="T59" fmla="*/ 3 h 17"/>
                <a:gd name="T60" fmla="*/ 14 w 17"/>
                <a:gd name="T61" fmla="*/ 2 h 17"/>
                <a:gd name="T62" fmla="*/ 13 w 17"/>
                <a:gd name="T63" fmla="*/ 2 h 17"/>
                <a:gd name="T64" fmla="*/ 12 w 17"/>
                <a:gd name="T65" fmla="*/ 1 h 17"/>
                <a:gd name="T66" fmla="*/ 12 w 17"/>
                <a:gd name="T67" fmla="*/ 1 h 17"/>
                <a:gd name="T68" fmla="*/ 11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8 w 17"/>
                <a:gd name="T77" fmla="*/ 0 h 17"/>
                <a:gd name="T78" fmla="*/ 8 w 17"/>
                <a:gd name="T79" fmla="*/ 0 h 17"/>
                <a:gd name="T80" fmla="*/ 7 w 17"/>
                <a:gd name="T81" fmla="*/ 0 h 17"/>
                <a:gd name="T82" fmla="*/ 6 w 17"/>
                <a:gd name="T83" fmla="*/ 0 h 17"/>
                <a:gd name="T84" fmla="*/ 5 w 17"/>
                <a:gd name="T85" fmla="*/ 0 h 17"/>
                <a:gd name="T86" fmla="*/ 4 w 17"/>
                <a:gd name="T87" fmla="*/ 1 h 17"/>
                <a:gd name="T88" fmla="*/ 3 w 17"/>
                <a:gd name="T89" fmla="*/ 1 h 17"/>
                <a:gd name="T90" fmla="*/ 3 w 17"/>
                <a:gd name="T91" fmla="*/ 2 h 17"/>
                <a:gd name="T92" fmla="*/ 1 w 17"/>
                <a:gd name="T93" fmla="*/ 3 h 17"/>
                <a:gd name="T94" fmla="*/ 1 w 17"/>
                <a:gd name="T95" fmla="*/ 3 h 17"/>
                <a:gd name="T96" fmla="*/ 0 w 17"/>
                <a:gd name="T97" fmla="*/ 4 h 17"/>
                <a:gd name="T98" fmla="*/ 0 w 17"/>
                <a:gd name="T99" fmla="*/ 4 h 17"/>
                <a:gd name="T100" fmla="*/ 0 w 17"/>
                <a:gd name="T101" fmla="*/ 5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3" name="Freeform 232"/>
            <p:cNvSpPr>
              <a:spLocks/>
            </p:cNvSpPr>
            <p:nvPr/>
          </p:nvSpPr>
          <p:spPr bwMode="auto">
            <a:xfrm>
              <a:off x="2795" y="2132"/>
              <a:ext cx="16" cy="15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0 w 17"/>
                <a:gd name="T7" fmla="*/ 8 h 17"/>
                <a:gd name="T8" fmla="*/ 0 w 17"/>
                <a:gd name="T9" fmla="*/ 10 h 17"/>
                <a:gd name="T10" fmla="*/ 1 w 17"/>
                <a:gd name="T11" fmla="*/ 10 h 17"/>
                <a:gd name="T12" fmla="*/ 1 w 17"/>
                <a:gd name="T13" fmla="*/ 11 h 17"/>
                <a:gd name="T14" fmla="*/ 1 w 17"/>
                <a:gd name="T15" fmla="*/ 11 h 17"/>
                <a:gd name="T16" fmla="*/ 3 w 17"/>
                <a:gd name="T17" fmla="*/ 11 h 17"/>
                <a:gd name="T18" fmla="*/ 3 w 17"/>
                <a:gd name="T19" fmla="*/ 12 h 17"/>
                <a:gd name="T20" fmla="*/ 4 w 17"/>
                <a:gd name="T21" fmla="*/ 12 h 17"/>
                <a:gd name="T22" fmla="*/ 5 w 17"/>
                <a:gd name="T23" fmla="*/ 12 h 17"/>
                <a:gd name="T24" fmla="*/ 5 w 17"/>
                <a:gd name="T25" fmla="*/ 14 h 17"/>
                <a:gd name="T26" fmla="*/ 6 w 17"/>
                <a:gd name="T27" fmla="*/ 14 h 17"/>
                <a:gd name="T28" fmla="*/ 7 w 17"/>
                <a:gd name="T29" fmla="*/ 14 h 17"/>
                <a:gd name="T30" fmla="*/ 8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2 w 17"/>
                <a:gd name="T41" fmla="*/ 14 h 17"/>
                <a:gd name="T42" fmla="*/ 12 w 17"/>
                <a:gd name="T43" fmla="*/ 12 h 17"/>
                <a:gd name="T44" fmla="*/ 13 w 17"/>
                <a:gd name="T45" fmla="*/ 12 h 17"/>
                <a:gd name="T46" fmla="*/ 13 w 17"/>
                <a:gd name="T47" fmla="*/ 11 h 17"/>
                <a:gd name="T48" fmla="*/ 14 w 17"/>
                <a:gd name="T49" fmla="*/ 11 h 17"/>
                <a:gd name="T50" fmla="*/ 14 w 17"/>
                <a:gd name="T51" fmla="*/ 11 h 17"/>
                <a:gd name="T52" fmla="*/ 15 w 17"/>
                <a:gd name="T53" fmla="*/ 11 h 17"/>
                <a:gd name="T54" fmla="*/ 15 w 17"/>
                <a:gd name="T55" fmla="*/ 10 h 17"/>
                <a:gd name="T56" fmla="*/ 15 w 17"/>
                <a:gd name="T57" fmla="*/ 8 h 17"/>
                <a:gd name="T58" fmla="*/ 15 w 17"/>
                <a:gd name="T59" fmla="*/ 7 h 17"/>
                <a:gd name="T60" fmla="*/ 15 w 17"/>
                <a:gd name="T61" fmla="*/ 6 h 17"/>
                <a:gd name="T62" fmla="*/ 15 w 17"/>
                <a:gd name="T63" fmla="*/ 5 h 17"/>
                <a:gd name="T64" fmla="*/ 15 w 17"/>
                <a:gd name="T65" fmla="*/ 4 h 17"/>
                <a:gd name="T66" fmla="*/ 15 w 17"/>
                <a:gd name="T67" fmla="*/ 4 h 17"/>
                <a:gd name="T68" fmla="*/ 15 w 17"/>
                <a:gd name="T69" fmla="*/ 3 h 17"/>
                <a:gd name="T70" fmla="*/ 14 w 17"/>
                <a:gd name="T71" fmla="*/ 3 h 17"/>
                <a:gd name="T72" fmla="*/ 14 w 17"/>
                <a:gd name="T73" fmla="*/ 2 h 17"/>
                <a:gd name="T74" fmla="*/ 13 w 17"/>
                <a:gd name="T75" fmla="*/ 2 h 17"/>
                <a:gd name="T76" fmla="*/ 13 w 17"/>
                <a:gd name="T77" fmla="*/ 1 h 17"/>
                <a:gd name="T78" fmla="*/ 12 w 17"/>
                <a:gd name="T79" fmla="*/ 1 h 17"/>
                <a:gd name="T80" fmla="*/ 12 w 17"/>
                <a:gd name="T81" fmla="*/ 0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8 w 17"/>
                <a:gd name="T91" fmla="*/ 0 h 17"/>
                <a:gd name="T92" fmla="*/ 7 w 17"/>
                <a:gd name="T93" fmla="*/ 0 h 17"/>
                <a:gd name="T94" fmla="*/ 6 w 17"/>
                <a:gd name="T95" fmla="*/ 0 h 17"/>
                <a:gd name="T96" fmla="*/ 5 w 17"/>
                <a:gd name="T97" fmla="*/ 0 h 17"/>
                <a:gd name="T98" fmla="*/ 5 w 17"/>
                <a:gd name="T99" fmla="*/ 1 h 17"/>
                <a:gd name="T100" fmla="*/ 4 w 17"/>
                <a:gd name="T101" fmla="*/ 1 h 17"/>
                <a:gd name="T102" fmla="*/ 3 w 17"/>
                <a:gd name="T103" fmla="*/ 1 h 17"/>
                <a:gd name="T104" fmla="*/ 3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1 w 17"/>
                <a:gd name="T111" fmla="*/ 4 h 17"/>
                <a:gd name="T112" fmla="*/ 0 w 17"/>
                <a:gd name="T113" fmla="*/ 4 h 17"/>
                <a:gd name="T114" fmla="*/ 0 w 17"/>
                <a:gd name="T115" fmla="*/ 4 h 17"/>
                <a:gd name="T116" fmla="*/ 0 w 17"/>
                <a:gd name="T117" fmla="*/ 5 h 17"/>
                <a:gd name="T118" fmla="*/ 0 w 17"/>
                <a:gd name="T119" fmla="*/ 6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4" name="Freeform 233"/>
            <p:cNvSpPr>
              <a:spLocks/>
            </p:cNvSpPr>
            <p:nvPr/>
          </p:nvSpPr>
          <p:spPr bwMode="auto">
            <a:xfrm>
              <a:off x="2830" y="2132"/>
              <a:ext cx="15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8 h 17"/>
                <a:gd name="T4" fmla="*/ 0 w 17"/>
                <a:gd name="T5" fmla="*/ 10 h 17"/>
                <a:gd name="T6" fmla="*/ 0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2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4 w 17"/>
                <a:gd name="T19" fmla="*/ 14 h 17"/>
                <a:gd name="T20" fmla="*/ 4 w 17"/>
                <a:gd name="T21" fmla="*/ 14 h 17"/>
                <a:gd name="T22" fmla="*/ 5 w 17"/>
                <a:gd name="T23" fmla="*/ 14 h 17"/>
                <a:gd name="T24" fmla="*/ 6 w 17"/>
                <a:gd name="T25" fmla="*/ 14 h 17"/>
                <a:gd name="T26" fmla="*/ 7 w 17"/>
                <a:gd name="T27" fmla="*/ 14 h 17"/>
                <a:gd name="T28" fmla="*/ 8 w 17"/>
                <a:gd name="T29" fmla="*/ 14 h 17"/>
                <a:gd name="T30" fmla="*/ 9 w 17"/>
                <a:gd name="T31" fmla="*/ 14 h 17"/>
                <a:gd name="T32" fmla="*/ 11 w 17"/>
                <a:gd name="T33" fmla="*/ 14 h 17"/>
                <a:gd name="T34" fmla="*/ 11 w 17"/>
                <a:gd name="T35" fmla="*/ 12 h 17"/>
                <a:gd name="T36" fmla="*/ 11 w 17"/>
                <a:gd name="T37" fmla="*/ 12 h 17"/>
                <a:gd name="T38" fmla="*/ 12 w 17"/>
                <a:gd name="T39" fmla="*/ 11 h 17"/>
                <a:gd name="T40" fmla="*/ 13 w 17"/>
                <a:gd name="T41" fmla="*/ 11 h 17"/>
                <a:gd name="T42" fmla="*/ 13 w 17"/>
                <a:gd name="T43" fmla="*/ 11 h 17"/>
                <a:gd name="T44" fmla="*/ 13 w 17"/>
                <a:gd name="T45" fmla="*/ 10 h 17"/>
                <a:gd name="T46" fmla="*/ 14 w 17"/>
                <a:gd name="T47" fmla="*/ 8 h 17"/>
                <a:gd name="T48" fmla="*/ 14 w 17"/>
                <a:gd name="T49" fmla="*/ 7 h 17"/>
                <a:gd name="T50" fmla="*/ 14 w 17"/>
                <a:gd name="T51" fmla="*/ 6 h 17"/>
                <a:gd name="T52" fmla="*/ 14 w 17"/>
                <a:gd name="T53" fmla="*/ 5 h 17"/>
                <a:gd name="T54" fmla="*/ 14 w 17"/>
                <a:gd name="T55" fmla="*/ 4 h 17"/>
                <a:gd name="T56" fmla="*/ 13 w 17"/>
                <a:gd name="T57" fmla="*/ 4 h 17"/>
                <a:gd name="T58" fmla="*/ 13 w 17"/>
                <a:gd name="T59" fmla="*/ 3 h 17"/>
                <a:gd name="T60" fmla="*/ 12 w 17"/>
                <a:gd name="T61" fmla="*/ 2 h 17"/>
                <a:gd name="T62" fmla="*/ 12 w 17"/>
                <a:gd name="T63" fmla="*/ 2 h 17"/>
                <a:gd name="T64" fmla="*/ 11 w 17"/>
                <a:gd name="T65" fmla="*/ 1 h 17"/>
                <a:gd name="T66" fmla="*/ 11 w 17"/>
                <a:gd name="T67" fmla="*/ 1 h 17"/>
                <a:gd name="T68" fmla="*/ 9 w 17"/>
                <a:gd name="T69" fmla="*/ 0 h 17"/>
                <a:gd name="T70" fmla="*/ 9 w 17"/>
                <a:gd name="T71" fmla="*/ 0 h 17"/>
                <a:gd name="T72" fmla="*/ 8 w 17"/>
                <a:gd name="T73" fmla="*/ 0 h 17"/>
                <a:gd name="T74" fmla="*/ 7 w 17"/>
                <a:gd name="T75" fmla="*/ 0 h 17"/>
                <a:gd name="T76" fmla="*/ 6 w 17"/>
                <a:gd name="T77" fmla="*/ 0 h 17"/>
                <a:gd name="T78" fmla="*/ 5 w 17"/>
                <a:gd name="T79" fmla="*/ 0 h 17"/>
                <a:gd name="T80" fmla="*/ 4 w 17"/>
                <a:gd name="T81" fmla="*/ 0 h 17"/>
                <a:gd name="T82" fmla="*/ 4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1 w 17"/>
                <a:gd name="T91" fmla="*/ 2 h 17"/>
                <a:gd name="T92" fmla="*/ 1 w 17"/>
                <a:gd name="T93" fmla="*/ 3 h 17"/>
                <a:gd name="T94" fmla="*/ 0 w 17"/>
                <a:gd name="T95" fmla="*/ 3 h 17"/>
                <a:gd name="T96" fmla="*/ 0 w 17"/>
                <a:gd name="T97" fmla="*/ 4 h 17"/>
                <a:gd name="T98" fmla="*/ 0 w 17"/>
                <a:gd name="T99" fmla="*/ 4 h 17"/>
                <a:gd name="T100" fmla="*/ 0 w 17"/>
                <a:gd name="T101" fmla="*/ 5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5" name="Freeform 234"/>
            <p:cNvSpPr>
              <a:spLocks/>
            </p:cNvSpPr>
            <p:nvPr/>
          </p:nvSpPr>
          <p:spPr bwMode="auto">
            <a:xfrm>
              <a:off x="2830" y="2132"/>
              <a:ext cx="15" cy="15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0 w 17"/>
                <a:gd name="T7" fmla="*/ 8 h 17"/>
                <a:gd name="T8" fmla="*/ 0 w 17"/>
                <a:gd name="T9" fmla="*/ 10 h 17"/>
                <a:gd name="T10" fmla="*/ 0 w 17"/>
                <a:gd name="T11" fmla="*/ 11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3 w 17"/>
                <a:gd name="T23" fmla="*/ 14 h 17"/>
                <a:gd name="T24" fmla="*/ 4 w 17"/>
                <a:gd name="T25" fmla="*/ 14 h 17"/>
                <a:gd name="T26" fmla="*/ 4 w 17"/>
                <a:gd name="T27" fmla="*/ 14 h 17"/>
                <a:gd name="T28" fmla="*/ 5 w 17"/>
                <a:gd name="T29" fmla="*/ 14 h 17"/>
                <a:gd name="T30" fmla="*/ 6 w 17"/>
                <a:gd name="T31" fmla="*/ 14 h 17"/>
                <a:gd name="T32" fmla="*/ 7 w 17"/>
                <a:gd name="T33" fmla="*/ 14 h 17"/>
                <a:gd name="T34" fmla="*/ 8 w 17"/>
                <a:gd name="T35" fmla="*/ 14 h 17"/>
                <a:gd name="T36" fmla="*/ 9 w 17"/>
                <a:gd name="T37" fmla="*/ 14 h 17"/>
                <a:gd name="T38" fmla="*/ 11 w 17"/>
                <a:gd name="T39" fmla="*/ 14 h 17"/>
                <a:gd name="T40" fmla="*/ 11 w 17"/>
                <a:gd name="T41" fmla="*/ 12 h 17"/>
                <a:gd name="T42" fmla="*/ 11 w 17"/>
                <a:gd name="T43" fmla="*/ 12 h 17"/>
                <a:gd name="T44" fmla="*/ 12 w 17"/>
                <a:gd name="T45" fmla="*/ 12 h 17"/>
                <a:gd name="T46" fmla="*/ 12 w 17"/>
                <a:gd name="T47" fmla="*/ 11 h 17"/>
                <a:gd name="T48" fmla="*/ 13 w 17"/>
                <a:gd name="T49" fmla="*/ 11 h 17"/>
                <a:gd name="T50" fmla="*/ 13 w 17"/>
                <a:gd name="T51" fmla="*/ 11 h 17"/>
                <a:gd name="T52" fmla="*/ 13 w 17"/>
                <a:gd name="T53" fmla="*/ 10 h 17"/>
                <a:gd name="T54" fmla="*/ 14 w 17"/>
                <a:gd name="T55" fmla="*/ 10 h 17"/>
                <a:gd name="T56" fmla="*/ 14 w 17"/>
                <a:gd name="T57" fmla="*/ 8 h 17"/>
                <a:gd name="T58" fmla="*/ 14 w 17"/>
                <a:gd name="T59" fmla="*/ 7 h 17"/>
                <a:gd name="T60" fmla="*/ 14 w 17"/>
                <a:gd name="T61" fmla="*/ 6 h 17"/>
                <a:gd name="T62" fmla="*/ 14 w 17"/>
                <a:gd name="T63" fmla="*/ 5 h 17"/>
                <a:gd name="T64" fmla="*/ 14 w 17"/>
                <a:gd name="T65" fmla="*/ 4 h 17"/>
                <a:gd name="T66" fmla="*/ 14 w 17"/>
                <a:gd name="T67" fmla="*/ 4 h 17"/>
                <a:gd name="T68" fmla="*/ 13 w 17"/>
                <a:gd name="T69" fmla="*/ 4 h 17"/>
                <a:gd name="T70" fmla="*/ 13 w 17"/>
                <a:gd name="T71" fmla="*/ 3 h 17"/>
                <a:gd name="T72" fmla="*/ 13 w 17"/>
                <a:gd name="T73" fmla="*/ 2 h 17"/>
                <a:gd name="T74" fmla="*/ 12 w 17"/>
                <a:gd name="T75" fmla="*/ 2 h 17"/>
                <a:gd name="T76" fmla="*/ 12 w 17"/>
                <a:gd name="T77" fmla="*/ 1 h 17"/>
                <a:gd name="T78" fmla="*/ 11 w 17"/>
                <a:gd name="T79" fmla="*/ 1 h 17"/>
                <a:gd name="T80" fmla="*/ 11 w 17"/>
                <a:gd name="T81" fmla="*/ 1 h 17"/>
                <a:gd name="T82" fmla="*/ 11 w 17"/>
                <a:gd name="T83" fmla="*/ 0 h 17"/>
                <a:gd name="T84" fmla="*/ 9 w 17"/>
                <a:gd name="T85" fmla="*/ 0 h 17"/>
                <a:gd name="T86" fmla="*/ 8 w 17"/>
                <a:gd name="T87" fmla="*/ 0 h 17"/>
                <a:gd name="T88" fmla="*/ 7 w 17"/>
                <a:gd name="T89" fmla="*/ 0 h 17"/>
                <a:gd name="T90" fmla="*/ 6 w 17"/>
                <a:gd name="T91" fmla="*/ 0 h 17"/>
                <a:gd name="T92" fmla="*/ 5 w 17"/>
                <a:gd name="T93" fmla="*/ 0 h 17"/>
                <a:gd name="T94" fmla="*/ 4 w 17"/>
                <a:gd name="T95" fmla="*/ 0 h 17"/>
                <a:gd name="T96" fmla="*/ 4 w 17"/>
                <a:gd name="T97" fmla="*/ 0 h 17"/>
                <a:gd name="T98" fmla="*/ 3 w 17"/>
                <a:gd name="T99" fmla="*/ 0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0 w 17"/>
                <a:gd name="T111" fmla="*/ 3 h 17"/>
                <a:gd name="T112" fmla="*/ 0 w 17"/>
                <a:gd name="T113" fmla="*/ 4 h 17"/>
                <a:gd name="T114" fmla="*/ 0 w 17"/>
                <a:gd name="T115" fmla="*/ 4 h 17"/>
                <a:gd name="T116" fmla="*/ 0 w 17"/>
                <a:gd name="T117" fmla="*/ 5 h 17"/>
                <a:gd name="T118" fmla="*/ 0 w 17"/>
                <a:gd name="T119" fmla="*/ 6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6" name="Freeform 235"/>
            <p:cNvSpPr>
              <a:spLocks/>
            </p:cNvSpPr>
            <p:nvPr/>
          </p:nvSpPr>
          <p:spPr bwMode="auto">
            <a:xfrm>
              <a:off x="3231" y="2320"/>
              <a:ext cx="15" cy="15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9 h 17"/>
                <a:gd name="T4" fmla="*/ 1 w 17"/>
                <a:gd name="T5" fmla="*/ 10 h 17"/>
                <a:gd name="T6" fmla="*/ 1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3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4 w 17"/>
                <a:gd name="T19" fmla="*/ 14 h 17"/>
                <a:gd name="T20" fmla="*/ 6 w 17"/>
                <a:gd name="T21" fmla="*/ 14 h 17"/>
                <a:gd name="T22" fmla="*/ 7 w 17"/>
                <a:gd name="T23" fmla="*/ 14 h 17"/>
                <a:gd name="T24" fmla="*/ 8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1 w 17"/>
                <a:gd name="T35" fmla="*/ 12 h 17"/>
                <a:gd name="T36" fmla="*/ 12 w 17"/>
                <a:gd name="T37" fmla="*/ 12 h 17"/>
                <a:gd name="T38" fmla="*/ 12 w 17"/>
                <a:gd name="T39" fmla="*/ 11 h 17"/>
                <a:gd name="T40" fmla="*/ 13 w 17"/>
                <a:gd name="T41" fmla="*/ 11 h 17"/>
                <a:gd name="T42" fmla="*/ 13 w 17"/>
                <a:gd name="T43" fmla="*/ 11 h 17"/>
                <a:gd name="T44" fmla="*/ 14 w 17"/>
                <a:gd name="T45" fmla="*/ 10 h 17"/>
                <a:gd name="T46" fmla="*/ 14 w 17"/>
                <a:gd name="T47" fmla="*/ 9 h 17"/>
                <a:gd name="T48" fmla="*/ 14 w 17"/>
                <a:gd name="T49" fmla="*/ 8 h 17"/>
                <a:gd name="T50" fmla="*/ 14 w 17"/>
                <a:gd name="T51" fmla="*/ 7 h 17"/>
                <a:gd name="T52" fmla="*/ 14 w 17"/>
                <a:gd name="T53" fmla="*/ 6 h 17"/>
                <a:gd name="T54" fmla="*/ 14 w 17"/>
                <a:gd name="T55" fmla="*/ 5 h 17"/>
                <a:gd name="T56" fmla="*/ 14 w 17"/>
                <a:gd name="T57" fmla="*/ 4 h 17"/>
                <a:gd name="T58" fmla="*/ 13 w 17"/>
                <a:gd name="T59" fmla="*/ 4 h 17"/>
                <a:gd name="T60" fmla="*/ 13 w 17"/>
                <a:gd name="T61" fmla="*/ 3 h 17"/>
                <a:gd name="T62" fmla="*/ 12 w 17"/>
                <a:gd name="T63" fmla="*/ 3 h 17"/>
                <a:gd name="T64" fmla="*/ 11 w 17"/>
                <a:gd name="T65" fmla="*/ 1 h 17"/>
                <a:gd name="T66" fmla="*/ 11 w 17"/>
                <a:gd name="T67" fmla="*/ 1 h 17"/>
                <a:gd name="T68" fmla="*/ 11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7 w 17"/>
                <a:gd name="T79" fmla="*/ 0 h 17"/>
                <a:gd name="T80" fmla="*/ 6 w 17"/>
                <a:gd name="T81" fmla="*/ 0 h 17"/>
                <a:gd name="T82" fmla="*/ 4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2 w 17"/>
                <a:gd name="T91" fmla="*/ 3 h 17"/>
                <a:gd name="T92" fmla="*/ 1 w 17"/>
                <a:gd name="T93" fmla="*/ 4 h 17"/>
                <a:gd name="T94" fmla="*/ 1 w 17"/>
                <a:gd name="T95" fmla="*/ 4 h 17"/>
                <a:gd name="T96" fmla="*/ 0 w 17"/>
                <a:gd name="T97" fmla="*/ 4 h 17"/>
                <a:gd name="T98" fmla="*/ 0 w 17"/>
                <a:gd name="T99" fmla="*/ 5 h 17"/>
                <a:gd name="T100" fmla="*/ 0 w 17"/>
                <a:gd name="T101" fmla="*/ 6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7" name="Freeform 236"/>
            <p:cNvSpPr>
              <a:spLocks/>
            </p:cNvSpPr>
            <p:nvPr/>
          </p:nvSpPr>
          <p:spPr bwMode="auto">
            <a:xfrm>
              <a:off x="3231" y="2320"/>
              <a:ext cx="15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7 h 17"/>
                <a:gd name="T4" fmla="*/ 0 w 17"/>
                <a:gd name="T5" fmla="*/ 8 h 17"/>
                <a:gd name="T6" fmla="*/ 0 w 17"/>
                <a:gd name="T7" fmla="*/ 9 h 17"/>
                <a:gd name="T8" fmla="*/ 0 w 17"/>
                <a:gd name="T9" fmla="*/ 10 h 17"/>
                <a:gd name="T10" fmla="*/ 1 w 17"/>
                <a:gd name="T11" fmla="*/ 10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4 w 17"/>
                <a:gd name="T23" fmla="*/ 12 h 17"/>
                <a:gd name="T24" fmla="*/ 4 w 17"/>
                <a:gd name="T25" fmla="*/ 14 h 17"/>
                <a:gd name="T26" fmla="*/ 4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1 w 17"/>
                <a:gd name="T41" fmla="*/ 14 h 17"/>
                <a:gd name="T42" fmla="*/ 11 w 17"/>
                <a:gd name="T43" fmla="*/ 12 h 17"/>
                <a:gd name="T44" fmla="*/ 12 w 17"/>
                <a:gd name="T45" fmla="*/ 12 h 17"/>
                <a:gd name="T46" fmla="*/ 12 w 17"/>
                <a:gd name="T47" fmla="*/ 11 h 17"/>
                <a:gd name="T48" fmla="*/ 13 w 17"/>
                <a:gd name="T49" fmla="*/ 11 h 17"/>
                <a:gd name="T50" fmla="*/ 13 w 17"/>
                <a:gd name="T51" fmla="*/ 11 h 17"/>
                <a:gd name="T52" fmla="*/ 14 w 17"/>
                <a:gd name="T53" fmla="*/ 11 h 17"/>
                <a:gd name="T54" fmla="*/ 14 w 17"/>
                <a:gd name="T55" fmla="*/ 10 h 17"/>
                <a:gd name="T56" fmla="*/ 14 w 17"/>
                <a:gd name="T57" fmla="*/ 9 h 17"/>
                <a:gd name="T58" fmla="*/ 14 w 17"/>
                <a:gd name="T59" fmla="*/ 8 h 17"/>
                <a:gd name="T60" fmla="*/ 14 w 17"/>
                <a:gd name="T61" fmla="*/ 7 h 17"/>
                <a:gd name="T62" fmla="*/ 14 w 17"/>
                <a:gd name="T63" fmla="*/ 6 h 17"/>
                <a:gd name="T64" fmla="*/ 14 w 17"/>
                <a:gd name="T65" fmla="*/ 5 h 17"/>
                <a:gd name="T66" fmla="*/ 14 w 17"/>
                <a:gd name="T67" fmla="*/ 4 h 17"/>
                <a:gd name="T68" fmla="*/ 14 w 17"/>
                <a:gd name="T69" fmla="*/ 4 h 17"/>
                <a:gd name="T70" fmla="*/ 13 w 17"/>
                <a:gd name="T71" fmla="*/ 4 h 17"/>
                <a:gd name="T72" fmla="*/ 13 w 17"/>
                <a:gd name="T73" fmla="*/ 3 h 17"/>
                <a:gd name="T74" fmla="*/ 12 w 17"/>
                <a:gd name="T75" fmla="*/ 3 h 17"/>
                <a:gd name="T76" fmla="*/ 12 w 17"/>
                <a:gd name="T77" fmla="*/ 1 h 17"/>
                <a:gd name="T78" fmla="*/ 11 w 17"/>
                <a:gd name="T79" fmla="*/ 1 h 17"/>
                <a:gd name="T80" fmla="*/ 11 w 17"/>
                <a:gd name="T81" fmla="*/ 0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4 w 17"/>
                <a:gd name="T95" fmla="*/ 0 h 17"/>
                <a:gd name="T96" fmla="*/ 4 w 17"/>
                <a:gd name="T97" fmla="*/ 0 h 17"/>
                <a:gd name="T98" fmla="*/ 4 w 17"/>
                <a:gd name="T99" fmla="*/ 1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3 h 17"/>
                <a:gd name="T106" fmla="*/ 1 w 17"/>
                <a:gd name="T107" fmla="*/ 3 h 17"/>
                <a:gd name="T108" fmla="*/ 1 w 17"/>
                <a:gd name="T109" fmla="*/ 4 h 17"/>
                <a:gd name="T110" fmla="*/ 1 w 17"/>
                <a:gd name="T111" fmla="*/ 4 h 17"/>
                <a:gd name="T112" fmla="*/ 0 w 17"/>
                <a:gd name="T113" fmla="*/ 4 h 17"/>
                <a:gd name="T114" fmla="*/ 0 w 17"/>
                <a:gd name="T115" fmla="*/ 5 h 17"/>
                <a:gd name="T116" fmla="*/ 0 w 17"/>
                <a:gd name="T117" fmla="*/ 6 h 17"/>
                <a:gd name="T118" fmla="*/ 0 w 17"/>
                <a:gd name="T119" fmla="*/ 7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8" name="Freeform 237"/>
            <p:cNvSpPr>
              <a:spLocks/>
            </p:cNvSpPr>
            <p:nvPr/>
          </p:nvSpPr>
          <p:spPr bwMode="auto">
            <a:xfrm>
              <a:off x="3265" y="2320"/>
              <a:ext cx="16" cy="15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9 h 17"/>
                <a:gd name="T4" fmla="*/ 0 w 17"/>
                <a:gd name="T5" fmla="*/ 10 h 17"/>
                <a:gd name="T6" fmla="*/ 0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2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5 w 17"/>
                <a:gd name="T19" fmla="*/ 14 h 17"/>
                <a:gd name="T20" fmla="*/ 5 w 17"/>
                <a:gd name="T21" fmla="*/ 14 h 17"/>
                <a:gd name="T22" fmla="*/ 6 w 17"/>
                <a:gd name="T23" fmla="*/ 14 h 17"/>
                <a:gd name="T24" fmla="*/ 7 w 17"/>
                <a:gd name="T25" fmla="*/ 14 h 17"/>
                <a:gd name="T26" fmla="*/ 8 w 17"/>
                <a:gd name="T27" fmla="*/ 14 h 17"/>
                <a:gd name="T28" fmla="*/ 8 w 17"/>
                <a:gd name="T29" fmla="*/ 14 h 17"/>
                <a:gd name="T30" fmla="*/ 9 w 17"/>
                <a:gd name="T31" fmla="*/ 14 h 17"/>
                <a:gd name="T32" fmla="*/ 10 w 17"/>
                <a:gd name="T33" fmla="*/ 14 h 17"/>
                <a:gd name="T34" fmla="*/ 10 w 17"/>
                <a:gd name="T35" fmla="*/ 12 h 17"/>
                <a:gd name="T36" fmla="*/ 11 w 17"/>
                <a:gd name="T37" fmla="*/ 12 h 17"/>
                <a:gd name="T38" fmla="*/ 12 w 17"/>
                <a:gd name="T39" fmla="*/ 11 h 17"/>
                <a:gd name="T40" fmla="*/ 14 w 17"/>
                <a:gd name="T41" fmla="*/ 11 h 17"/>
                <a:gd name="T42" fmla="*/ 14 w 17"/>
                <a:gd name="T43" fmla="*/ 11 h 17"/>
                <a:gd name="T44" fmla="*/ 14 w 17"/>
                <a:gd name="T45" fmla="*/ 10 h 17"/>
                <a:gd name="T46" fmla="*/ 15 w 17"/>
                <a:gd name="T47" fmla="*/ 9 h 17"/>
                <a:gd name="T48" fmla="*/ 15 w 17"/>
                <a:gd name="T49" fmla="*/ 8 h 17"/>
                <a:gd name="T50" fmla="*/ 15 w 17"/>
                <a:gd name="T51" fmla="*/ 7 h 17"/>
                <a:gd name="T52" fmla="*/ 15 w 17"/>
                <a:gd name="T53" fmla="*/ 6 h 17"/>
                <a:gd name="T54" fmla="*/ 15 w 17"/>
                <a:gd name="T55" fmla="*/ 5 h 17"/>
                <a:gd name="T56" fmla="*/ 14 w 17"/>
                <a:gd name="T57" fmla="*/ 4 h 17"/>
                <a:gd name="T58" fmla="*/ 14 w 17"/>
                <a:gd name="T59" fmla="*/ 4 h 17"/>
                <a:gd name="T60" fmla="*/ 12 w 17"/>
                <a:gd name="T61" fmla="*/ 3 h 17"/>
                <a:gd name="T62" fmla="*/ 12 w 17"/>
                <a:gd name="T63" fmla="*/ 3 h 17"/>
                <a:gd name="T64" fmla="*/ 11 w 17"/>
                <a:gd name="T65" fmla="*/ 1 h 17"/>
                <a:gd name="T66" fmla="*/ 10 w 17"/>
                <a:gd name="T67" fmla="*/ 1 h 17"/>
                <a:gd name="T68" fmla="*/ 9 w 17"/>
                <a:gd name="T69" fmla="*/ 0 h 17"/>
                <a:gd name="T70" fmla="*/ 9 w 17"/>
                <a:gd name="T71" fmla="*/ 0 h 17"/>
                <a:gd name="T72" fmla="*/ 8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6 w 17"/>
                <a:gd name="T79" fmla="*/ 0 h 17"/>
                <a:gd name="T80" fmla="*/ 5 w 17"/>
                <a:gd name="T81" fmla="*/ 0 h 17"/>
                <a:gd name="T82" fmla="*/ 4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1 w 17"/>
                <a:gd name="T91" fmla="*/ 3 h 17"/>
                <a:gd name="T92" fmla="*/ 1 w 17"/>
                <a:gd name="T93" fmla="*/ 4 h 17"/>
                <a:gd name="T94" fmla="*/ 0 w 17"/>
                <a:gd name="T95" fmla="*/ 4 h 17"/>
                <a:gd name="T96" fmla="*/ 0 w 17"/>
                <a:gd name="T97" fmla="*/ 4 h 17"/>
                <a:gd name="T98" fmla="*/ 0 w 17"/>
                <a:gd name="T99" fmla="*/ 5 h 17"/>
                <a:gd name="T100" fmla="*/ 0 w 17"/>
                <a:gd name="T101" fmla="*/ 6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69" name="Freeform 238"/>
            <p:cNvSpPr>
              <a:spLocks/>
            </p:cNvSpPr>
            <p:nvPr/>
          </p:nvSpPr>
          <p:spPr bwMode="auto">
            <a:xfrm>
              <a:off x="3265" y="2320"/>
              <a:ext cx="16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7 h 17"/>
                <a:gd name="T4" fmla="*/ 0 w 17"/>
                <a:gd name="T5" fmla="*/ 8 h 17"/>
                <a:gd name="T6" fmla="*/ 0 w 17"/>
                <a:gd name="T7" fmla="*/ 9 h 17"/>
                <a:gd name="T8" fmla="*/ 0 w 17"/>
                <a:gd name="T9" fmla="*/ 10 h 17"/>
                <a:gd name="T10" fmla="*/ 0 w 17"/>
                <a:gd name="T11" fmla="*/ 11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3 w 17"/>
                <a:gd name="T23" fmla="*/ 14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8 w 17"/>
                <a:gd name="T35" fmla="*/ 14 h 17"/>
                <a:gd name="T36" fmla="*/ 9 w 17"/>
                <a:gd name="T37" fmla="*/ 14 h 17"/>
                <a:gd name="T38" fmla="*/ 10 w 17"/>
                <a:gd name="T39" fmla="*/ 14 h 17"/>
                <a:gd name="T40" fmla="*/ 10 w 17"/>
                <a:gd name="T41" fmla="*/ 12 h 17"/>
                <a:gd name="T42" fmla="*/ 11 w 17"/>
                <a:gd name="T43" fmla="*/ 12 h 17"/>
                <a:gd name="T44" fmla="*/ 12 w 17"/>
                <a:gd name="T45" fmla="*/ 12 h 17"/>
                <a:gd name="T46" fmla="*/ 12 w 17"/>
                <a:gd name="T47" fmla="*/ 11 h 17"/>
                <a:gd name="T48" fmla="*/ 14 w 17"/>
                <a:gd name="T49" fmla="*/ 11 h 17"/>
                <a:gd name="T50" fmla="*/ 14 w 17"/>
                <a:gd name="T51" fmla="*/ 11 h 17"/>
                <a:gd name="T52" fmla="*/ 14 w 17"/>
                <a:gd name="T53" fmla="*/ 10 h 17"/>
                <a:gd name="T54" fmla="*/ 15 w 17"/>
                <a:gd name="T55" fmla="*/ 10 h 17"/>
                <a:gd name="T56" fmla="*/ 15 w 17"/>
                <a:gd name="T57" fmla="*/ 9 h 17"/>
                <a:gd name="T58" fmla="*/ 15 w 17"/>
                <a:gd name="T59" fmla="*/ 8 h 17"/>
                <a:gd name="T60" fmla="*/ 15 w 17"/>
                <a:gd name="T61" fmla="*/ 7 h 17"/>
                <a:gd name="T62" fmla="*/ 15 w 17"/>
                <a:gd name="T63" fmla="*/ 6 h 17"/>
                <a:gd name="T64" fmla="*/ 15 w 17"/>
                <a:gd name="T65" fmla="*/ 5 h 17"/>
                <a:gd name="T66" fmla="*/ 15 w 17"/>
                <a:gd name="T67" fmla="*/ 4 h 17"/>
                <a:gd name="T68" fmla="*/ 14 w 17"/>
                <a:gd name="T69" fmla="*/ 4 h 17"/>
                <a:gd name="T70" fmla="*/ 14 w 17"/>
                <a:gd name="T71" fmla="*/ 4 h 17"/>
                <a:gd name="T72" fmla="*/ 14 w 17"/>
                <a:gd name="T73" fmla="*/ 3 h 17"/>
                <a:gd name="T74" fmla="*/ 12 w 17"/>
                <a:gd name="T75" fmla="*/ 3 h 17"/>
                <a:gd name="T76" fmla="*/ 12 w 17"/>
                <a:gd name="T77" fmla="*/ 1 h 17"/>
                <a:gd name="T78" fmla="*/ 11 w 17"/>
                <a:gd name="T79" fmla="*/ 1 h 17"/>
                <a:gd name="T80" fmla="*/ 10 w 17"/>
                <a:gd name="T81" fmla="*/ 1 h 17"/>
                <a:gd name="T82" fmla="*/ 10 w 17"/>
                <a:gd name="T83" fmla="*/ 0 h 17"/>
                <a:gd name="T84" fmla="*/ 9 w 17"/>
                <a:gd name="T85" fmla="*/ 0 h 17"/>
                <a:gd name="T86" fmla="*/ 8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3 w 17"/>
                <a:gd name="T99" fmla="*/ 0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3 h 17"/>
                <a:gd name="T106" fmla="*/ 1 w 17"/>
                <a:gd name="T107" fmla="*/ 3 h 17"/>
                <a:gd name="T108" fmla="*/ 1 w 17"/>
                <a:gd name="T109" fmla="*/ 4 h 17"/>
                <a:gd name="T110" fmla="*/ 0 w 17"/>
                <a:gd name="T111" fmla="*/ 4 h 17"/>
                <a:gd name="T112" fmla="*/ 0 w 17"/>
                <a:gd name="T113" fmla="*/ 4 h 17"/>
                <a:gd name="T114" fmla="*/ 0 w 17"/>
                <a:gd name="T115" fmla="*/ 5 h 17"/>
                <a:gd name="T116" fmla="*/ 0 w 17"/>
                <a:gd name="T117" fmla="*/ 6 h 17"/>
                <a:gd name="T118" fmla="*/ 0 w 17"/>
                <a:gd name="T119" fmla="*/ 7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0" name="Freeform 239"/>
            <p:cNvSpPr>
              <a:spLocks/>
            </p:cNvSpPr>
            <p:nvPr/>
          </p:nvSpPr>
          <p:spPr bwMode="auto">
            <a:xfrm>
              <a:off x="3753" y="3797"/>
              <a:ext cx="16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9 h 17"/>
                <a:gd name="T4" fmla="*/ 1 w 17"/>
                <a:gd name="T5" fmla="*/ 10 h 17"/>
                <a:gd name="T6" fmla="*/ 1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3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5 w 17"/>
                <a:gd name="T19" fmla="*/ 14 h 17"/>
                <a:gd name="T20" fmla="*/ 6 w 17"/>
                <a:gd name="T21" fmla="*/ 14 h 17"/>
                <a:gd name="T22" fmla="*/ 8 w 17"/>
                <a:gd name="T23" fmla="*/ 14 h 17"/>
                <a:gd name="T24" fmla="*/ 8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2 w 17"/>
                <a:gd name="T35" fmla="*/ 12 h 17"/>
                <a:gd name="T36" fmla="*/ 13 w 17"/>
                <a:gd name="T37" fmla="*/ 12 h 17"/>
                <a:gd name="T38" fmla="*/ 13 w 17"/>
                <a:gd name="T39" fmla="*/ 11 h 17"/>
                <a:gd name="T40" fmla="*/ 14 w 17"/>
                <a:gd name="T41" fmla="*/ 11 h 17"/>
                <a:gd name="T42" fmla="*/ 14 w 17"/>
                <a:gd name="T43" fmla="*/ 11 h 17"/>
                <a:gd name="T44" fmla="*/ 15 w 17"/>
                <a:gd name="T45" fmla="*/ 10 h 17"/>
                <a:gd name="T46" fmla="*/ 15 w 17"/>
                <a:gd name="T47" fmla="*/ 9 h 17"/>
                <a:gd name="T48" fmla="*/ 15 w 17"/>
                <a:gd name="T49" fmla="*/ 7 h 17"/>
                <a:gd name="T50" fmla="*/ 15 w 17"/>
                <a:gd name="T51" fmla="*/ 6 h 17"/>
                <a:gd name="T52" fmla="*/ 15 w 17"/>
                <a:gd name="T53" fmla="*/ 5 h 17"/>
                <a:gd name="T54" fmla="*/ 15 w 17"/>
                <a:gd name="T55" fmla="*/ 4 h 17"/>
                <a:gd name="T56" fmla="*/ 15 w 17"/>
                <a:gd name="T57" fmla="*/ 4 h 17"/>
                <a:gd name="T58" fmla="*/ 14 w 17"/>
                <a:gd name="T59" fmla="*/ 3 h 17"/>
                <a:gd name="T60" fmla="*/ 14 w 17"/>
                <a:gd name="T61" fmla="*/ 2 h 17"/>
                <a:gd name="T62" fmla="*/ 13 w 17"/>
                <a:gd name="T63" fmla="*/ 2 h 17"/>
                <a:gd name="T64" fmla="*/ 12 w 17"/>
                <a:gd name="T65" fmla="*/ 1 h 17"/>
                <a:gd name="T66" fmla="*/ 12 w 17"/>
                <a:gd name="T67" fmla="*/ 1 h 17"/>
                <a:gd name="T68" fmla="*/ 11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8 w 17"/>
                <a:gd name="T77" fmla="*/ 0 h 17"/>
                <a:gd name="T78" fmla="*/ 8 w 17"/>
                <a:gd name="T79" fmla="*/ 0 h 17"/>
                <a:gd name="T80" fmla="*/ 6 w 17"/>
                <a:gd name="T81" fmla="*/ 0 h 17"/>
                <a:gd name="T82" fmla="*/ 5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2 w 17"/>
                <a:gd name="T91" fmla="*/ 2 h 17"/>
                <a:gd name="T92" fmla="*/ 1 w 17"/>
                <a:gd name="T93" fmla="*/ 3 h 17"/>
                <a:gd name="T94" fmla="*/ 1 w 17"/>
                <a:gd name="T95" fmla="*/ 3 h 17"/>
                <a:gd name="T96" fmla="*/ 0 w 17"/>
                <a:gd name="T97" fmla="*/ 4 h 17"/>
                <a:gd name="T98" fmla="*/ 0 w 17"/>
                <a:gd name="T99" fmla="*/ 4 h 17"/>
                <a:gd name="T100" fmla="*/ 0 w 17"/>
                <a:gd name="T101" fmla="*/ 5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1" name="Freeform 240"/>
            <p:cNvSpPr>
              <a:spLocks/>
            </p:cNvSpPr>
            <p:nvPr/>
          </p:nvSpPr>
          <p:spPr bwMode="auto">
            <a:xfrm>
              <a:off x="3753" y="3797"/>
              <a:ext cx="16" cy="15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0 w 17"/>
                <a:gd name="T7" fmla="*/ 9 h 17"/>
                <a:gd name="T8" fmla="*/ 0 w 17"/>
                <a:gd name="T9" fmla="*/ 10 h 17"/>
                <a:gd name="T10" fmla="*/ 1 w 17"/>
                <a:gd name="T11" fmla="*/ 10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4 w 17"/>
                <a:gd name="T23" fmla="*/ 12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8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2 w 17"/>
                <a:gd name="T41" fmla="*/ 14 h 17"/>
                <a:gd name="T42" fmla="*/ 12 w 17"/>
                <a:gd name="T43" fmla="*/ 12 h 17"/>
                <a:gd name="T44" fmla="*/ 13 w 17"/>
                <a:gd name="T45" fmla="*/ 12 h 17"/>
                <a:gd name="T46" fmla="*/ 13 w 17"/>
                <a:gd name="T47" fmla="*/ 11 h 17"/>
                <a:gd name="T48" fmla="*/ 14 w 17"/>
                <a:gd name="T49" fmla="*/ 11 h 17"/>
                <a:gd name="T50" fmla="*/ 14 w 17"/>
                <a:gd name="T51" fmla="*/ 11 h 17"/>
                <a:gd name="T52" fmla="*/ 15 w 17"/>
                <a:gd name="T53" fmla="*/ 11 h 17"/>
                <a:gd name="T54" fmla="*/ 15 w 17"/>
                <a:gd name="T55" fmla="*/ 10 h 17"/>
                <a:gd name="T56" fmla="*/ 15 w 17"/>
                <a:gd name="T57" fmla="*/ 9 h 17"/>
                <a:gd name="T58" fmla="*/ 15 w 17"/>
                <a:gd name="T59" fmla="*/ 7 h 17"/>
                <a:gd name="T60" fmla="*/ 15 w 17"/>
                <a:gd name="T61" fmla="*/ 6 h 17"/>
                <a:gd name="T62" fmla="*/ 15 w 17"/>
                <a:gd name="T63" fmla="*/ 5 h 17"/>
                <a:gd name="T64" fmla="*/ 15 w 17"/>
                <a:gd name="T65" fmla="*/ 4 h 17"/>
                <a:gd name="T66" fmla="*/ 15 w 17"/>
                <a:gd name="T67" fmla="*/ 4 h 17"/>
                <a:gd name="T68" fmla="*/ 15 w 17"/>
                <a:gd name="T69" fmla="*/ 3 h 17"/>
                <a:gd name="T70" fmla="*/ 14 w 17"/>
                <a:gd name="T71" fmla="*/ 3 h 17"/>
                <a:gd name="T72" fmla="*/ 14 w 17"/>
                <a:gd name="T73" fmla="*/ 2 h 17"/>
                <a:gd name="T74" fmla="*/ 13 w 17"/>
                <a:gd name="T75" fmla="*/ 2 h 17"/>
                <a:gd name="T76" fmla="*/ 13 w 17"/>
                <a:gd name="T77" fmla="*/ 1 h 17"/>
                <a:gd name="T78" fmla="*/ 12 w 17"/>
                <a:gd name="T79" fmla="*/ 1 h 17"/>
                <a:gd name="T80" fmla="*/ 12 w 17"/>
                <a:gd name="T81" fmla="*/ 0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8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4 w 17"/>
                <a:gd name="T99" fmla="*/ 1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1 w 17"/>
                <a:gd name="T111" fmla="*/ 4 h 17"/>
                <a:gd name="T112" fmla="*/ 0 w 17"/>
                <a:gd name="T113" fmla="*/ 4 h 17"/>
                <a:gd name="T114" fmla="*/ 0 w 17"/>
                <a:gd name="T115" fmla="*/ 4 h 17"/>
                <a:gd name="T116" fmla="*/ 0 w 17"/>
                <a:gd name="T117" fmla="*/ 5 h 17"/>
                <a:gd name="T118" fmla="*/ 0 w 17"/>
                <a:gd name="T119" fmla="*/ 6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2" name="Freeform 241"/>
            <p:cNvSpPr>
              <a:spLocks/>
            </p:cNvSpPr>
            <p:nvPr/>
          </p:nvSpPr>
          <p:spPr bwMode="auto">
            <a:xfrm>
              <a:off x="3787" y="3797"/>
              <a:ext cx="15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9 h 17"/>
                <a:gd name="T4" fmla="*/ 0 w 17"/>
                <a:gd name="T5" fmla="*/ 10 h 17"/>
                <a:gd name="T6" fmla="*/ 0 w 17"/>
                <a:gd name="T7" fmla="*/ 11 h 17"/>
                <a:gd name="T8" fmla="*/ 2 w 17"/>
                <a:gd name="T9" fmla="*/ 11 h 17"/>
                <a:gd name="T10" fmla="*/ 3 w 17"/>
                <a:gd name="T11" fmla="*/ 11 h 17"/>
                <a:gd name="T12" fmla="*/ 3 w 17"/>
                <a:gd name="T13" fmla="*/ 12 h 17"/>
                <a:gd name="T14" fmla="*/ 4 w 17"/>
                <a:gd name="T15" fmla="*/ 12 h 17"/>
                <a:gd name="T16" fmla="*/ 4 w 17"/>
                <a:gd name="T17" fmla="*/ 14 h 17"/>
                <a:gd name="T18" fmla="*/ 5 w 17"/>
                <a:gd name="T19" fmla="*/ 14 h 17"/>
                <a:gd name="T20" fmla="*/ 5 w 17"/>
                <a:gd name="T21" fmla="*/ 14 h 17"/>
                <a:gd name="T22" fmla="*/ 6 w 17"/>
                <a:gd name="T23" fmla="*/ 14 h 17"/>
                <a:gd name="T24" fmla="*/ 7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1 w 17"/>
                <a:gd name="T35" fmla="*/ 12 h 17"/>
                <a:gd name="T36" fmla="*/ 11 w 17"/>
                <a:gd name="T37" fmla="*/ 12 h 17"/>
                <a:gd name="T38" fmla="*/ 12 w 17"/>
                <a:gd name="T39" fmla="*/ 11 h 17"/>
                <a:gd name="T40" fmla="*/ 13 w 17"/>
                <a:gd name="T41" fmla="*/ 11 h 17"/>
                <a:gd name="T42" fmla="*/ 13 w 17"/>
                <a:gd name="T43" fmla="*/ 11 h 17"/>
                <a:gd name="T44" fmla="*/ 13 w 17"/>
                <a:gd name="T45" fmla="*/ 10 h 17"/>
                <a:gd name="T46" fmla="*/ 14 w 17"/>
                <a:gd name="T47" fmla="*/ 9 h 17"/>
                <a:gd name="T48" fmla="*/ 14 w 17"/>
                <a:gd name="T49" fmla="*/ 7 h 17"/>
                <a:gd name="T50" fmla="*/ 14 w 17"/>
                <a:gd name="T51" fmla="*/ 6 h 17"/>
                <a:gd name="T52" fmla="*/ 14 w 17"/>
                <a:gd name="T53" fmla="*/ 5 h 17"/>
                <a:gd name="T54" fmla="*/ 14 w 17"/>
                <a:gd name="T55" fmla="*/ 4 h 17"/>
                <a:gd name="T56" fmla="*/ 13 w 17"/>
                <a:gd name="T57" fmla="*/ 4 h 17"/>
                <a:gd name="T58" fmla="*/ 13 w 17"/>
                <a:gd name="T59" fmla="*/ 3 h 17"/>
                <a:gd name="T60" fmla="*/ 12 w 17"/>
                <a:gd name="T61" fmla="*/ 2 h 17"/>
                <a:gd name="T62" fmla="*/ 12 w 17"/>
                <a:gd name="T63" fmla="*/ 2 h 17"/>
                <a:gd name="T64" fmla="*/ 11 w 17"/>
                <a:gd name="T65" fmla="*/ 1 h 17"/>
                <a:gd name="T66" fmla="*/ 11 w 17"/>
                <a:gd name="T67" fmla="*/ 1 h 17"/>
                <a:gd name="T68" fmla="*/ 10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6 w 17"/>
                <a:gd name="T79" fmla="*/ 0 h 17"/>
                <a:gd name="T80" fmla="*/ 5 w 17"/>
                <a:gd name="T81" fmla="*/ 0 h 17"/>
                <a:gd name="T82" fmla="*/ 4 w 17"/>
                <a:gd name="T83" fmla="*/ 0 h 17"/>
                <a:gd name="T84" fmla="*/ 4 w 17"/>
                <a:gd name="T85" fmla="*/ 0 h 17"/>
                <a:gd name="T86" fmla="*/ 4 w 17"/>
                <a:gd name="T87" fmla="*/ 1 h 17"/>
                <a:gd name="T88" fmla="*/ 3 w 17"/>
                <a:gd name="T89" fmla="*/ 1 h 17"/>
                <a:gd name="T90" fmla="*/ 2 w 17"/>
                <a:gd name="T91" fmla="*/ 2 h 17"/>
                <a:gd name="T92" fmla="*/ 2 w 17"/>
                <a:gd name="T93" fmla="*/ 3 h 17"/>
                <a:gd name="T94" fmla="*/ 0 w 17"/>
                <a:gd name="T95" fmla="*/ 3 h 17"/>
                <a:gd name="T96" fmla="*/ 0 w 17"/>
                <a:gd name="T97" fmla="*/ 4 h 17"/>
                <a:gd name="T98" fmla="*/ 0 w 17"/>
                <a:gd name="T99" fmla="*/ 4 h 17"/>
                <a:gd name="T100" fmla="*/ 0 w 17"/>
                <a:gd name="T101" fmla="*/ 5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3" name="Freeform 242"/>
            <p:cNvSpPr>
              <a:spLocks/>
            </p:cNvSpPr>
            <p:nvPr/>
          </p:nvSpPr>
          <p:spPr bwMode="auto">
            <a:xfrm>
              <a:off x="3787" y="3797"/>
              <a:ext cx="15" cy="15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0 w 17"/>
                <a:gd name="T7" fmla="*/ 9 h 17"/>
                <a:gd name="T8" fmla="*/ 0 w 17"/>
                <a:gd name="T9" fmla="*/ 10 h 17"/>
                <a:gd name="T10" fmla="*/ 0 w 17"/>
                <a:gd name="T11" fmla="*/ 11 h 17"/>
                <a:gd name="T12" fmla="*/ 2 w 17"/>
                <a:gd name="T13" fmla="*/ 11 h 17"/>
                <a:gd name="T14" fmla="*/ 2 w 17"/>
                <a:gd name="T15" fmla="*/ 11 h 17"/>
                <a:gd name="T16" fmla="*/ 3 w 17"/>
                <a:gd name="T17" fmla="*/ 11 h 17"/>
                <a:gd name="T18" fmla="*/ 3 w 17"/>
                <a:gd name="T19" fmla="*/ 12 h 17"/>
                <a:gd name="T20" fmla="*/ 4 w 17"/>
                <a:gd name="T21" fmla="*/ 12 h 17"/>
                <a:gd name="T22" fmla="*/ 4 w 17"/>
                <a:gd name="T23" fmla="*/ 14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1 w 17"/>
                <a:gd name="T41" fmla="*/ 12 h 17"/>
                <a:gd name="T42" fmla="*/ 11 w 17"/>
                <a:gd name="T43" fmla="*/ 12 h 17"/>
                <a:gd name="T44" fmla="*/ 12 w 17"/>
                <a:gd name="T45" fmla="*/ 12 h 17"/>
                <a:gd name="T46" fmla="*/ 12 w 17"/>
                <a:gd name="T47" fmla="*/ 11 h 17"/>
                <a:gd name="T48" fmla="*/ 13 w 17"/>
                <a:gd name="T49" fmla="*/ 11 h 17"/>
                <a:gd name="T50" fmla="*/ 13 w 17"/>
                <a:gd name="T51" fmla="*/ 11 h 17"/>
                <a:gd name="T52" fmla="*/ 13 w 17"/>
                <a:gd name="T53" fmla="*/ 10 h 17"/>
                <a:gd name="T54" fmla="*/ 14 w 17"/>
                <a:gd name="T55" fmla="*/ 10 h 17"/>
                <a:gd name="T56" fmla="*/ 14 w 17"/>
                <a:gd name="T57" fmla="*/ 9 h 17"/>
                <a:gd name="T58" fmla="*/ 14 w 17"/>
                <a:gd name="T59" fmla="*/ 7 h 17"/>
                <a:gd name="T60" fmla="*/ 14 w 17"/>
                <a:gd name="T61" fmla="*/ 6 h 17"/>
                <a:gd name="T62" fmla="*/ 14 w 17"/>
                <a:gd name="T63" fmla="*/ 5 h 17"/>
                <a:gd name="T64" fmla="*/ 14 w 17"/>
                <a:gd name="T65" fmla="*/ 4 h 17"/>
                <a:gd name="T66" fmla="*/ 14 w 17"/>
                <a:gd name="T67" fmla="*/ 4 h 17"/>
                <a:gd name="T68" fmla="*/ 13 w 17"/>
                <a:gd name="T69" fmla="*/ 4 h 17"/>
                <a:gd name="T70" fmla="*/ 13 w 17"/>
                <a:gd name="T71" fmla="*/ 3 h 17"/>
                <a:gd name="T72" fmla="*/ 13 w 17"/>
                <a:gd name="T73" fmla="*/ 2 h 17"/>
                <a:gd name="T74" fmla="*/ 12 w 17"/>
                <a:gd name="T75" fmla="*/ 2 h 17"/>
                <a:gd name="T76" fmla="*/ 12 w 17"/>
                <a:gd name="T77" fmla="*/ 1 h 17"/>
                <a:gd name="T78" fmla="*/ 11 w 17"/>
                <a:gd name="T79" fmla="*/ 1 h 17"/>
                <a:gd name="T80" fmla="*/ 11 w 17"/>
                <a:gd name="T81" fmla="*/ 1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4 w 17"/>
                <a:gd name="T99" fmla="*/ 0 h 17"/>
                <a:gd name="T100" fmla="*/ 4 w 17"/>
                <a:gd name="T101" fmla="*/ 1 h 17"/>
                <a:gd name="T102" fmla="*/ 3 w 17"/>
                <a:gd name="T103" fmla="*/ 1 h 17"/>
                <a:gd name="T104" fmla="*/ 3 w 17"/>
                <a:gd name="T105" fmla="*/ 2 h 17"/>
                <a:gd name="T106" fmla="*/ 2 w 17"/>
                <a:gd name="T107" fmla="*/ 2 h 17"/>
                <a:gd name="T108" fmla="*/ 2 w 17"/>
                <a:gd name="T109" fmla="*/ 3 h 17"/>
                <a:gd name="T110" fmla="*/ 0 w 17"/>
                <a:gd name="T111" fmla="*/ 3 h 17"/>
                <a:gd name="T112" fmla="*/ 0 w 17"/>
                <a:gd name="T113" fmla="*/ 4 h 17"/>
                <a:gd name="T114" fmla="*/ 0 w 17"/>
                <a:gd name="T115" fmla="*/ 4 h 17"/>
                <a:gd name="T116" fmla="*/ 0 w 17"/>
                <a:gd name="T117" fmla="*/ 5 h 17"/>
                <a:gd name="T118" fmla="*/ 0 w 17"/>
                <a:gd name="T119" fmla="*/ 6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4" name="Freeform 243"/>
            <p:cNvSpPr>
              <a:spLocks/>
            </p:cNvSpPr>
            <p:nvPr/>
          </p:nvSpPr>
          <p:spPr bwMode="auto">
            <a:xfrm>
              <a:off x="3734" y="3580"/>
              <a:ext cx="16" cy="15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9 h 17"/>
                <a:gd name="T4" fmla="*/ 1 w 17"/>
                <a:gd name="T5" fmla="*/ 10 h 17"/>
                <a:gd name="T6" fmla="*/ 1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3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5 w 17"/>
                <a:gd name="T19" fmla="*/ 14 h 17"/>
                <a:gd name="T20" fmla="*/ 6 w 17"/>
                <a:gd name="T21" fmla="*/ 14 h 17"/>
                <a:gd name="T22" fmla="*/ 7 w 17"/>
                <a:gd name="T23" fmla="*/ 14 h 17"/>
                <a:gd name="T24" fmla="*/ 8 w 17"/>
                <a:gd name="T25" fmla="*/ 14 h 17"/>
                <a:gd name="T26" fmla="*/ 8 w 17"/>
                <a:gd name="T27" fmla="*/ 14 h 17"/>
                <a:gd name="T28" fmla="*/ 8 w 17"/>
                <a:gd name="T29" fmla="*/ 14 h 17"/>
                <a:gd name="T30" fmla="*/ 9 w 17"/>
                <a:gd name="T31" fmla="*/ 14 h 17"/>
                <a:gd name="T32" fmla="*/ 10 w 17"/>
                <a:gd name="T33" fmla="*/ 14 h 17"/>
                <a:gd name="T34" fmla="*/ 12 w 17"/>
                <a:gd name="T35" fmla="*/ 12 h 17"/>
                <a:gd name="T36" fmla="*/ 13 w 17"/>
                <a:gd name="T37" fmla="*/ 12 h 17"/>
                <a:gd name="T38" fmla="*/ 13 w 17"/>
                <a:gd name="T39" fmla="*/ 11 h 17"/>
                <a:gd name="T40" fmla="*/ 14 w 17"/>
                <a:gd name="T41" fmla="*/ 11 h 17"/>
                <a:gd name="T42" fmla="*/ 14 w 17"/>
                <a:gd name="T43" fmla="*/ 11 h 17"/>
                <a:gd name="T44" fmla="*/ 15 w 17"/>
                <a:gd name="T45" fmla="*/ 10 h 17"/>
                <a:gd name="T46" fmla="*/ 15 w 17"/>
                <a:gd name="T47" fmla="*/ 9 h 17"/>
                <a:gd name="T48" fmla="*/ 15 w 17"/>
                <a:gd name="T49" fmla="*/ 8 h 17"/>
                <a:gd name="T50" fmla="*/ 15 w 17"/>
                <a:gd name="T51" fmla="*/ 7 h 17"/>
                <a:gd name="T52" fmla="*/ 15 w 17"/>
                <a:gd name="T53" fmla="*/ 6 h 17"/>
                <a:gd name="T54" fmla="*/ 15 w 17"/>
                <a:gd name="T55" fmla="*/ 5 h 17"/>
                <a:gd name="T56" fmla="*/ 15 w 17"/>
                <a:gd name="T57" fmla="*/ 4 h 17"/>
                <a:gd name="T58" fmla="*/ 14 w 17"/>
                <a:gd name="T59" fmla="*/ 3 h 17"/>
                <a:gd name="T60" fmla="*/ 14 w 17"/>
                <a:gd name="T61" fmla="*/ 2 h 17"/>
                <a:gd name="T62" fmla="*/ 13 w 17"/>
                <a:gd name="T63" fmla="*/ 2 h 17"/>
                <a:gd name="T64" fmla="*/ 12 w 17"/>
                <a:gd name="T65" fmla="*/ 1 h 17"/>
                <a:gd name="T66" fmla="*/ 12 w 17"/>
                <a:gd name="T67" fmla="*/ 1 h 17"/>
                <a:gd name="T68" fmla="*/ 10 w 17"/>
                <a:gd name="T69" fmla="*/ 0 h 17"/>
                <a:gd name="T70" fmla="*/ 9 w 17"/>
                <a:gd name="T71" fmla="*/ 0 h 17"/>
                <a:gd name="T72" fmla="*/ 8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7 w 17"/>
                <a:gd name="T79" fmla="*/ 0 h 17"/>
                <a:gd name="T80" fmla="*/ 6 w 17"/>
                <a:gd name="T81" fmla="*/ 0 h 17"/>
                <a:gd name="T82" fmla="*/ 5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2 w 17"/>
                <a:gd name="T91" fmla="*/ 2 h 17"/>
                <a:gd name="T92" fmla="*/ 1 w 17"/>
                <a:gd name="T93" fmla="*/ 3 h 17"/>
                <a:gd name="T94" fmla="*/ 1 w 17"/>
                <a:gd name="T95" fmla="*/ 3 h 17"/>
                <a:gd name="T96" fmla="*/ 0 w 17"/>
                <a:gd name="T97" fmla="*/ 4 h 17"/>
                <a:gd name="T98" fmla="*/ 0 w 17"/>
                <a:gd name="T99" fmla="*/ 5 h 17"/>
                <a:gd name="T100" fmla="*/ 0 w 17"/>
                <a:gd name="T101" fmla="*/ 6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5" name="Freeform 244"/>
            <p:cNvSpPr>
              <a:spLocks/>
            </p:cNvSpPr>
            <p:nvPr/>
          </p:nvSpPr>
          <p:spPr bwMode="auto">
            <a:xfrm>
              <a:off x="3734" y="3580"/>
              <a:ext cx="16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7 h 17"/>
                <a:gd name="T4" fmla="*/ 0 w 17"/>
                <a:gd name="T5" fmla="*/ 8 h 17"/>
                <a:gd name="T6" fmla="*/ 0 w 17"/>
                <a:gd name="T7" fmla="*/ 9 h 17"/>
                <a:gd name="T8" fmla="*/ 0 w 17"/>
                <a:gd name="T9" fmla="*/ 10 h 17"/>
                <a:gd name="T10" fmla="*/ 1 w 17"/>
                <a:gd name="T11" fmla="*/ 10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4 w 17"/>
                <a:gd name="T23" fmla="*/ 12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8 w 17"/>
                <a:gd name="T35" fmla="*/ 14 h 17"/>
                <a:gd name="T36" fmla="*/ 9 w 17"/>
                <a:gd name="T37" fmla="*/ 14 h 17"/>
                <a:gd name="T38" fmla="*/ 10 w 17"/>
                <a:gd name="T39" fmla="*/ 14 h 17"/>
                <a:gd name="T40" fmla="*/ 12 w 17"/>
                <a:gd name="T41" fmla="*/ 14 h 17"/>
                <a:gd name="T42" fmla="*/ 12 w 17"/>
                <a:gd name="T43" fmla="*/ 12 h 17"/>
                <a:gd name="T44" fmla="*/ 13 w 17"/>
                <a:gd name="T45" fmla="*/ 12 h 17"/>
                <a:gd name="T46" fmla="*/ 13 w 17"/>
                <a:gd name="T47" fmla="*/ 11 h 17"/>
                <a:gd name="T48" fmla="*/ 14 w 17"/>
                <a:gd name="T49" fmla="*/ 11 h 17"/>
                <a:gd name="T50" fmla="*/ 14 w 17"/>
                <a:gd name="T51" fmla="*/ 11 h 17"/>
                <a:gd name="T52" fmla="*/ 15 w 17"/>
                <a:gd name="T53" fmla="*/ 11 h 17"/>
                <a:gd name="T54" fmla="*/ 15 w 17"/>
                <a:gd name="T55" fmla="*/ 10 h 17"/>
                <a:gd name="T56" fmla="*/ 15 w 17"/>
                <a:gd name="T57" fmla="*/ 9 h 17"/>
                <a:gd name="T58" fmla="*/ 15 w 17"/>
                <a:gd name="T59" fmla="*/ 8 h 17"/>
                <a:gd name="T60" fmla="*/ 15 w 17"/>
                <a:gd name="T61" fmla="*/ 7 h 17"/>
                <a:gd name="T62" fmla="*/ 15 w 17"/>
                <a:gd name="T63" fmla="*/ 6 h 17"/>
                <a:gd name="T64" fmla="*/ 15 w 17"/>
                <a:gd name="T65" fmla="*/ 5 h 17"/>
                <a:gd name="T66" fmla="*/ 15 w 17"/>
                <a:gd name="T67" fmla="*/ 4 h 17"/>
                <a:gd name="T68" fmla="*/ 15 w 17"/>
                <a:gd name="T69" fmla="*/ 3 h 17"/>
                <a:gd name="T70" fmla="*/ 14 w 17"/>
                <a:gd name="T71" fmla="*/ 3 h 17"/>
                <a:gd name="T72" fmla="*/ 14 w 17"/>
                <a:gd name="T73" fmla="*/ 2 h 17"/>
                <a:gd name="T74" fmla="*/ 13 w 17"/>
                <a:gd name="T75" fmla="*/ 2 h 17"/>
                <a:gd name="T76" fmla="*/ 13 w 17"/>
                <a:gd name="T77" fmla="*/ 1 h 17"/>
                <a:gd name="T78" fmla="*/ 12 w 17"/>
                <a:gd name="T79" fmla="*/ 1 h 17"/>
                <a:gd name="T80" fmla="*/ 12 w 17"/>
                <a:gd name="T81" fmla="*/ 0 h 17"/>
                <a:gd name="T82" fmla="*/ 10 w 17"/>
                <a:gd name="T83" fmla="*/ 0 h 17"/>
                <a:gd name="T84" fmla="*/ 9 w 17"/>
                <a:gd name="T85" fmla="*/ 0 h 17"/>
                <a:gd name="T86" fmla="*/ 8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4 w 17"/>
                <a:gd name="T99" fmla="*/ 1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1 w 17"/>
                <a:gd name="T111" fmla="*/ 4 h 17"/>
                <a:gd name="T112" fmla="*/ 0 w 17"/>
                <a:gd name="T113" fmla="*/ 4 h 17"/>
                <a:gd name="T114" fmla="*/ 0 w 17"/>
                <a:gd name="T115" fmla="*/ 5 h 17"/>
                <a:gd name="T116" fmla="*/ 0 w 17"/>
                <a:gd name="T117" fmla="*/ 6 h 17"/>
                <a:gd name="T118" fmla="*/ 0 w 17"/>
                <a:gd name="T119" fmla="*/ 7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6" name="Freeform 245"/>
            <p:cNvSpPr>
              <a:spLocks/>
            </p:cNvSpPr>
            <p:nvPr/>
          </p:nvSpPr>
          <p:spPr bwMode="auto">
            <a:xfrm>
              <a:off x="3768" y="3580"/>
              <a:ext cx="15" cy="15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9 h 17"/>
                <a:gd name="T4" fmla="*/ 0 w 17"/>
                <a:gd name="T5" fmla="*/ 10 h 17"/>
                <a:gd name="T6" fmla="*/ 0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2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4 w 17"/>
                <a:gd name="T19" fmla="*/ 14 h 17"/>
                <a:gd name="T20" fmla="*/ 4 w 17"/>
                <a:gd name="T21" fmla="*/ 14 h 17"/>
                <a:gd name="T22" fmla="*/ 6 w 17"/>
                <a:gd name="T23" fmla="*/ 14 h 17"/>
                <a:gd name="T24" fmla="*/ 7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1 w 17"/>
                <a:gd name="T35" fmla="*/ 12 h 17"/>
                <a:gd name="T36" fmla="*/ 11 w 17"/>
                <a:gd name="T37" fmla="*/ 12 h 17"/>
                <a:gd name="T38" fmla="*/ 12 w 17"/>
                <a:gd name="T39" fmla="*/ 11 h 17"/>
                <a:gd name="T40" fmla="*/ 13 w 17"/>
                <a:gd name="T41" fmla="*/ 11 h 17"/>
                <a:gd name="T42" fmla="*/ 13 w 17"/>
                <a:gd name="T43" fmla="*/ 11 h 17"/>
                <a:gd name="T44" fmla="*/ 13 w 17"/>
                <a:gd name="T45" fmla="*/ 10 h 17"/>
                <a:gd name="T46" fmla="*/ 14 w 17"/>
                <a:gd name="T47" fmla="*/ 9 h 17"/>
                <a:gd name="T48" fmla="*/ 14 w 17"/>
                <a:gd name="T49" fmla="*/ 8 h 17"/>
                <a:gd name="T50" fmla="*/ 14 w 17"/>
                <a:gd name="T51" fmla="*/ 7 h 17"/>
                <a:gd name="T52" fmla="*/ 14 w 17"/>
                <a:gd name="T53" fmla="*/ 6 h 17"/>
                <a:gd name="T54" fmla="*/ 14 w 17"/>
                <a:gd name="T55" fmla="*/ 5 h 17"/>
                <a:gd name="T56" fmla="*/ 13 w 17"/>
                <a:gd name="T57" fmla="*/ 4 h 17"/>
                <a:gd name="T58" fmla="*/ 13 w 17"/>
                <a:gd name="T59" fmla="*/ 3 h 17"/>
                <a:gd name="T60" fmla="*/ 12 w 17"/>
                <a:gd name="T61" fmla="*/ 2 h 17"/>
                <a:gd name="T62" fmla="*/ 12 w 17"/>
                <a:gd name="T63" fmla="*/ 2 h 17"/>
                <a:gd name="T64" fmla="*/ 11 w 17"/>
                <a:gd name="T65" fmla="*/ 1 h 17"/>
                <a:gd name="T66" fmla="*/ 11 w 17"/>
                <a:gd name="T67" fmla="*/ 1 h 17"/>
                <a:gd name="T68" fmla="*/ 10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6 w 17"/>
                <a:gd name="T79" fmla="*/ 0 h 17"/>
                <a:gd name="T80" fmla="*/ 4 w 17"/>
                <a:gd name="T81" fmla="*/ 0 h 17"/>
                <a:gd name="T82" fmla="*/ 4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1 w 17"/>
                <a:gd name="T91" fmla="*/ 2 h 17"/>
                <a:gd name="T92" fmla="*/ 1 w 17"/>
                <a:gd name="T93" fmla="*/ 3 h 17"/>
                <a:gd name="T94" fmla="*/ 0 w 17"/>
                <a:gd name="T95" fmla="*/ 3 h 17"/>
                <a:gd name="T96" fmla="*/ 0 w 17"/>
                <a:gd name="T97" fmla="*/ 4 h 17"/>
                <a:gd name="T98" fmla="*/ 0 w 17"/>
                <a:gd name="T99" fmla="*/ 5 h 17"/>
                <a:gd name="T100" fmla="*/ 0 w 17"/>
                <a:gd name="T101" fmla="*/ 6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7" name="Freeform 246"/>
            <p:cNvSpPr>
              <a:spLocks/>
            </p:cNvSpPr>
            <p:nvPr/>
          </p:nvSpPr>
          <p:spPr bwMode="auto">
            <a:xfrm>
              <a:off x="3768" y="3580"/>
              <a:ext cx="15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7 h 17"/>
                <a:gd name="T4" fmla="*/ 0 w 17"/>
                <a:gd name="T5" fmla="*/ 8 h 17"/>
                <a:gd name="T6" fmla="*/ 0 w 17"/>
                <a:gd name="T7" fmla="*/ 9 h 17"/>
                <a:gd name="T8" fmla="*/ 0 w 17"/>
                <a:gd name="T9" fmla="*/ 10 h 17"/>
                <a:gd name="T10" fmla="*/ 0 w 17"/>
                <a:gd name="T11" fmla="*/ 11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3 w 17"/>
                <a:gd name="T23" fmla="*/ 14 h 17"/>
                <a:gd name="T24" fmla="*/ 4 w 17"/>
                <a:gd name="T25" fmla="*/ 14 h 17"/>
                <a:gd name="T26" fmla="*/ 4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1 w 17"/>
                <a:gd name="T41" fmla="*/ 12 h 17"/>
                <a:gd name="T42" fmla="*/ 11 w 17"/>
                <a:gd name="T43" fmla="*/ 12 h 17"/>
                <a:gd name="T44" fmla="*/ 12 w 17"/>
                <a:gd name="T45" fmla="*/ 12 h 17"/>
                <a:gd name="T46" fmla="*/ 12 w 17"/>
                <a:gd name="T47" fmla="*/ 11 h 17"/>
                <a:gd name="T48" fmla="*/ 13 w 17"/>
                <a:gd name="T49" fmla="*/ 11 h 17"/>
                <a:gd name="T50" fmla="*/ 13 w 17"/>
                <a:gd name="T51" fmla="*/ 11 h 17"/>
                <a:gd name="T52" fmla="*/ 13 w 17"/>
                <a:gd name="T53" fmla="*/ 10 h 17"/>
                <a:gd name="T54" fmla="*/ 14 w 17"/>
                <a:gd name="T55" fmla="*/ 10 h 17"/>
                <a:gd name="T56" fmla="*/ 14 w 17"/>
                <a:gd name="T57" fmla="*/ 9 h 17"/>
                <a:gd name="T58" fmla="*/ 14 w 17"/>
                <a:gd name="T59" fmla="*/ 8 h 17"/>
                <a:gd name="T60" fmla="*/ 14 w 17"/>
                <a:gd name="T61" fmla="*/ 7 h 17"/>
                <a:gd name="T62" fmla="*/ 14 w 17"/>
                <a:gd name="T63" fmla="*/ 6 h 17"/>
                <a:gd name="T64" fmla="*/ 14 w 17"/>
                <a:gd name="T65" fmla="*/ 5 h 17"/>
                <a:gd name="T66" fmla="*/ 14 w 17"/>
                <a:gd name="T67" fmla="*/ 4 h 17"/>
                <a:gd name="T68" fmla="*/ 13 w 17"/>
                <a:gd name="T69" fmla="*/ 4 h 17"/>
                <a:gd name="T70" fmla="*/ 13 w 17"/>
                <a:gd name="T71" fmla="*/ 3 h 17"/>
                <a:gd name="T72" fmla="*/ 13 w 17"/>
                <a:gd name="T73" fmla="*/ 2 h 17"/>
                <a:gd name="T74" fmla="*/ 12 w 17"/>
                <a:gd name="T75" fmla="*/ 2 h 17"/>
                <a:gd name="T76" fmla="*/ 12 w 17"/>
                <a:gd name="T77" fmla="*/ 1 h 17"/>
                <a:gd name="T78" fmla="*/ 11 w 17"/>
                <a:gd name="T79" fmla="*/ 1 h 17"/>
                <a:gd name="T80" fmla="*/ 11 w 17"/>
                <a:gd name="T81" fmla="*/ 1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4 w 17"/>
                <a:gd name="T95" fmla="*/ 0 h 17"/>
                <a:gd name="T96" fmla="*/ 4 w 17"/>
                <a:gd name="T97" fmla="*/ 0 h 17"/>
                <a:gd name="T98" fmla="*/ 3 w 17"/>
                <a:gd name="T99" fmla="*/ 0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0 w 17"/>
                <a:gd name="T111" fmla="*/ 3 h 17"/>
                <a:gd name="T112" fmla="*/ 0 w 17"/>
                <a:gd name="T113" fmla="*/ 4 h 17"/>
                <a:gd name="T114" fmla="*/ 0 w 17"/>
                <a:gd name="T115" fmla="*/ 5 h 17"/>
                <a:gd name="T116" fmla="*/ 0 w 17"/>
                <a:gd name="T117" fmla="*/ 6 h 17"/>
                <a:gd name="T118" fmla="*/ 0 w 17"/>
                <a:gd name="T119" fmla="*/ 7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8" name="Freeform 247"/>
            <p:cNvSpPr>
              <a:spLocks/>
            </p:cNvSpPr>
            <p:nvPr/>
          </p:nvSpPr>
          <p:spPr bwMode="auto">
            <a:xfrm>
              <a:off x="4179" y="3787"/>
              <a:ext cx="15" cy="15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9 h 17"/>
                <a:gd name="T4" fmla="*/ 1 w 17"/>
                <a:gd name="T5" fmla="*/ 10 h 17"/>
                <a:gd name="T6" fmla="*/ 1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3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5 w 17"/>
                <a:gd name="T19" fmla="*/ 14 h 17"/>
                <a:gd name="T20" fmla="*/ 6 w 17"/>
                <a:gd name="T21" fmla="*/ 14 h 17"/>
                <a:gd name="T22" fmla="*/ 7 w 17"/>
                <a:gd name="T23" fmla="*/ 14 h 17"/>
                <a:gd name="T24" fmla="*/ 8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1 w 17"/>
                <a:gd name="T35" fmla="*/ 12 h 17"/>
                <a:gd name="T36" fmla="*/ 12 w 17"/>
                <a:gd name="T37" fmla="*/ 12 h 17"/>
                <a:gd name="T38" fmla="*/ 12 w 17"/>
                <a:gd name="T39" fmla="*/ 11 h 17"/>
                <a:gd name="T40" fmla="*/ 13 w 17"/>
                <a:gd name="T41" fmla="*/ 11 h 17"/>
                <a:gd name="T42" fmla="*/ 13 w 17"/>
                <a:gd name="T43" fmla="*/ 11 h 17"/>
                <a:gd name="T44" fmla="*/ 14 w 17"/>
                <a:gd name="T45" fmla="*/ 10 h 17"/>
                <a:gd name="T46" fmla="*/ 14 w 17"/>
                <a:gd name="T47" fmla="*/ 9 h 17"/>
                <a:gd name="T48" fmla="*/ 14 w 17"/>
                <a:gd name="T49" fmla="*/ 8 h 17"/>
                <a:gd name="T50" fmla="*/ 14 w 17"/>
                <a:gd name="T51" fmla="*/ 7 h 17"/>
                <a:gd name="T52" fmla="*/ 14 w 17"/>
                <a:gd name="T53" fmla="*/ 6 h 17"/>
                <a:gd name="T54" fmla="*/ 14 w 17"/>
                <a:gd name="T55" fmla="*/ 5 h 17"/>
                <a:gd name="T56" fmla="*/ 14 w 17"/>
                <a:gd name="T57" fmla="*/ 4 h 17"/>
                <a:gd name="T58" fmla="*/ 13 w 17"/>
                <a:gd name="T59" fmla="*/ 3 h 17"/>
                <a:gd name="T60" fmla="*/ 13 w 17"/>
                <a:gd name="T61" fmla="*/ 2 h 17"/>
                <a:gd name="T62" fmla="*/ 12 w 17"/>
                <a:gd name="T63" fmla="*/ 2 h 17"/>
                <a:gd name="T64" fmla="*/ 11 w 17"/>
                <a:gd name="T65" fmla="*/ 1 h 17"/>
                <a:gd name="T66" fmla="*/ 11 w 17"/>
                <a:gd name="T67" fmla="*/ 1 h 17"/>
                <a:gd name="T68" fmla="*/ 11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7 w 17"/>
                <a:gd name="T79" fmla="*/ 0 h 17"/>
                <a:gd name="T80" fmla="*/ 6 w 17"/>
                <a:gd name="T81" fmla="*/ 0 h 17"/>
                <a:gd name="T82" fmla="*/ 5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2 w 17"/>
                <a:gd name="T91" fmla="*/ 2 h 17"/>
                <a:gd name="T92" fmla="*/ 1 w 17"/>
                <a:gd name="T93" fmla="*/ 3 h 17"/>
                <a:gd name="T94" fmla="*/ 1 w 17"/>
                <a:gd name="T95" fmla="*/ 3 h 17"/>
                <a:gd name="T96" fmla="*/ 0 w 17"/>
                <a:gd name="T97" fmla="*/ 4 h 17"/>
                <a:gd name="T98" fmla="*/ 0 w 17"/>
                <a:gd name="T99" fmla="*/ 5 h 17"/>
                <a:gd name="T100" fmla="*/ 0 w 17"/>
                <a:gd name="T101" fmla="*/ 6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79" name="Freeform 248"/>
            <p:cNvSpPr>
              <a:spLocks/>
            </p:cNvSpPr>
            <p:nvPr/>
          </p:nvSpPr>
          <p:spPr bwMode="auto">
            <a:xfrm>
              <a:off x="4179" y="3787"/>
              <a:ext cx="15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7 h 17"/>
                <a:gd name="T4" fmla="*/ 0 w 17"/>
                <a:gd name="T5" fmla="*/ 8 h 17"/>
                <a:gd name="T6" fmla="*/ 0 w 17"/>
                <a:gd name="T7" fmla="*/ 9 h 17"/>
                <a:gd name="T8" fmla="*/ 0 w 17"/>
                <a:gd name="T9" fmla="*/ 10 h 17"/>
                <a:gd name="T10" fmla="*/ 1 w 17"/>
                <a:gd name="T11" fmla="*/ 10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4 w 17"/>
                <a:gd name="T23" fmla="*/ 12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1 w 17"/>
                <a:gd name="T41" fmla="*/ 14 h 17"/>
                <a:gd name="T42" fmla="*/ 11 w 17"/>
                <a:gd name="T43" fmla="*/ 12 h 17"/>
                <a:gd name="T44" fmla="*/ 12 w 17"/>
                <a:gd name="T45" fmla="*/ 12 h 17"/>
                <a:gd name="T46" fmla="*/ 12 w 17"/>
                <a:gd name="T47" fmla="*/ 11 h 17"/>
                <a:gd name="T48" fmla="*/ 13 w 17"/>
                <a:gd name="T49" fmla="*/ 11 h 17"/>
                <a:gd name="T50" fmla="*/ 13 w 17"/>
                <a:gd name="T51" fmla="*/ 11 h 17"/>
                <a:gd name="T52" fmla="*/ 14 w 17"/>
                <a:gd name="T53" fmla="*/ 11 h 17"/>
                <a:gd name="T54" fmla="*/ 14 w 17"/>
                <a:gd name="T55" fmla="*/ 10 h 17"/>
                <a:gd name="T56" fmla="*/ 14 w 17"/>
                <a:gd name="T57" fmla="*/ 9 h 17"/>
                <a:gd name="T58" fmla="*/ 14 w 17"/>
                <a:gd name="T59" fmla="*/ 8 h 17"/>
                <a:gd name="T60" fmla="*/ 14 w 17"/>
                <a:gd name="T61" fmla="*/ 7 h 17"/>
                <a:gd name="T62" fmla="*/ 14 w 17"/>
                <a:gd name="T63" fmla="*/ 6 h 17"/>
                <a:gd name="T64" fmla="*/ 14 w 17"/>
                <a:gd name="T65" fmla="*/ 5 h 17"/>
                <a:gd name="T66" fmla="*/ 14 w 17"/>
                <a:gd name="T67" fmla="*/ 4 h 17"/>
                <a:gd name="T68" fmla="*/ 14 w 17"/>
                <a:gd name="T69" fmla="*/ 3 h 17"/>
                <a:gd name="T70" fmla="*/ 13 w 17"/>
                <a:gd name="T71" fmla="*/ 3 h 17"/>
                <a:gd name="T72" fmla="*/ 13 w 17"/>
                <a:gd name="T73" fmla="*/ 2 h 17"/>
                <a:gd name="T74" fmla="*/ 12 w 17"/>
                <a:gd name="T75" fmla="*/ 2 h 17"/>
                <a:gd name="T76" fmla="*/ 12 w 17"/>
                <a:gd name="T77" fmla="*/ 1 h 17"/>
                <a:gd name="T78" fmla="*/ 11 w 17"/>
                <a:gd name="T79" fmla="*/ 1 h 17"/>
                <a:gd name="T80" fmla="*/ 11 w 17"/>
                <a:gd name="T81" fmla="*/ 0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4 w 17"/>
                <a:gd name="T99" fmla="*/ 1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1 w 17"/>
                <a:gd name="T111" fmla="*/ 4 h 17"/>
                <a:gd name="T112" fmla="*/ 0 w 17"/>
                <a:gd name="T113" fmla="*/ 4 h 17"/>
                <a:gd name="T114" fmla="*/ 0 w 17"/>
                <a:gd name="T115" fmla="*/ 5 h 17"/>
                <a:gd name="T116" fmla="*/ 0 w 17"/>
                <a:gd name="T117" fmla="*/ 6 h 17"/>
                <a:gd name="T118" fmla="*/ 0 w 17"/>
                <a:gd name="T119" fmla="*/ 7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80" name="Freeform 249"/>
            <p:cNvSpPr>
              <a:spLocks/>
            </p:cNvSpPr>
            <p:nvPr/>
          </p:nvSpPr>
          <p:spPr bwMode="auto">
            <a:xfrm>
              <a:off x="4213" y="3787"/>
              <a:ext cx="16" cy="15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9 h 17"/>
                <a:gd name="T4" fmla="*/ 0 w 17"/>
                <a:gd name="T5" fmla="*/ 10 h 17"/>
                <a:gd name="T6" fmla="*/ 0 w 17"/>
                <a:gd name="T7" fmla="*/ 11 h 17"/>
                <a:gd name="T8" fmla="*/ 1 w 17"/>
                <a:gd name="T9" fmla="*/ 11 h 17"/>
                <a:gd name="T10" fmla="*/ 2 w 17"/>
                <a:gd name="T11" fmla="*/ 11 h 17"/>
                <a:gd name="T12" fmla="*/ 2 w 17"/>
                <a:gd name="T13" fmla="*/ 12 h 17"/>
                <a:gd name="T14" fmla="*/ 3 w 17"/>
                <a:gd name="T15" fmla="*/ 12 h 17"/>
                <a:gd name="T16" fmla="*/ 4 w 17"/>
                <a:gd name="T17" fmla="*/ 14 h 17"/>
                <a:gd name="T18" fmla="*/ 5 w 17"/>
                <a:gd name="T19" fmla="*/ 14 h 17"/>
                <a:gd name="T20" fmla="*/ 5 w 17"/>
                <a:gd name="T21" fmla="*/ 14 h 17"/>
                <a:gd name="T22" fmla="*/ 6 w 17"/>
                <a:gd name="T23" fmla="*/ 14 h 17"/>
                <a:gd name="T24" fmla="*/ 7 w 17"/>
                <a:gd name="T25" fmla="*/ 14 h 17"/>
                <a:gd name="T26" fmla="*/ 8 w 17"/>
                <a:gd name="T27" fmla="*/ 14 h 17"/>
                <a:gd name="T28" fmla="*/ 8 w 17"/>
                <a:gd name="T29" fmla="*/ 14 h 17"/>
                <a:gd name="T30" fmla="*/ 9 w 17"/>
                <a:gd name="T31" fmla="*/ 14 h 17"/>
                <a:gd name="T32" fmla="*/ 10 w 17"/>
                <a:gd name="T33" fmla="*/ 14 h 17"/>
                <a:gd name="T34" fmla="*/ 10 w 17"/>
                <a:gd name="T35" fmla="*/ 12 h 17"/>
                <a:gd name="T36" fmla="*/ 11 w 17"/>
                <a:gd name="T37" fmla="*/ 12 h 17"/>
                <a:gd name="T38" fmla="*/ 12 w 17"/>
                <a:gd name="T39" fmla="*/ 11 h 17"/>
                <a:gd name="T40" fmla="*/ 14 w 17"/>
                <a:gd name="T41" fmla="*/ 11 h 17"/>
                <a:gd name="T42" fmla="*/ 14 w 17"/>
                <a:gd name="T43" fmla="*/ 11 h 17"/>
                <a:gd name="T44" fmla="*/ 14 w 17"/>
                <a:gd name="T45" fmla="*/ 10 h 17"/>
                <a:gd name="T46" fmla="*/ 15 w 17"/>
                <a:gd name="T47" fmla="*/ 9 h 17"/>
                <a:gd name="T48" fmla="*/ 15 w 17"/>
                <a:gd name="T49" fmla="*/ 8 h 17"/>
                <a:gd name="T50" fmla="*/ 15 w 17"/>
                <a:gd name="T51" fmla="*/ 7 h 17"/>
                <a:gd name="T52" fmla="*/ 15 w 17"/>
                <a:gd name="T53" fmla="*/ 6 h 17"/>
                <a:gd name="T54" fmla="*/ 15 w 17"/>
                <a:gd name="T55" fmla="*/ 5 h 17"/>
                <a:gd name="T56" fmla="*/ 14 w 17"/>
                <a:gd name="T57" fmla="*/ 4 h 17"/>
                <a:gd name="T58" fmla="*/ 14 w 17"/>
                <a:gd name="T59" fmla="*/ 3 h 17"/>
                <a:gd name="T60" fmla="*/ 12 w 17"/>
                <a:gd name="T61" fmla="*/ 2 h 17"/>
                <a:gd name="T62" fmla="*/ 12 w 17"/>
                <a:gd name="T63" fmla="*/ 2 h 17"/>
                <a:gd name="T64" fmla="*/ 11 w 17"/>
                <a:gd name="T65" fmla="*/ 1 h 17"/>
                <a:gd name="T66" fmla="*/ 10 w 17"/>
                <a:gd name="T67" fmla="*/ 1 h 17"/>
                <a:gd name="T68" fmla="*/ 9 w 17"/>
                <a:gd name="T69" fmla="*/ 0 h 17"/>
                <a:gd name="T70" fmla="*/ 9 w 17"/>
                <a:gd name="T71" fmla="*/ 0 h 17"/>
                <a:gd name="T72" fmla="*/ 8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6 w 17"/>
                <a:gd name="T79" fmla="*/ 0 h 17"/>
                <a:gd name="T80" fmla="*/ 5 w 17"/>
                <a:gd name="T81" fmla="*/ 0 h 17"/>
                <a:gd name="T82" fmla="*/ 4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1 w 17"/>
                <a:gd name="T91" fmla="*/ 2 h 17"/>
                <a:gd name="T92" fmla="*/ 1 w 17"/>
                <a:gd name="T93" fmla="*/ 3 h 17"/>
                <a:gd name="T94" fmla="*/ 0 w 17"/>
                <a:gd name="T95" fmla="*/ 3 h 17"/>
                <a:gd name="T96" fmla="*/ 0 w 17"/>
                <a:gd name="T97" fmla="*/ 4 h 17"/>
                <a:gd name="T98" fmla="*/ 0 w 17"/>
                <a:gd name="T99" fmla="*/ 5 h 17"/>
                <a:gd name="T100" fmla="*/ 0 w 17"/>
                <a:gd name="T101" fmla="*/ 6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81" name="Freeform 250"/>
            <p:cNvSpPr>
              <a:spLocks/>
            </p:cNvSpPr>
            <p:nvPr/>
          </p:nvSpPr>
          <p:spPr bwMode="auto">
            <a:xfrm>
              <a:off x="4213" y="3787"/>
              <a:ext cx="16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7 h 17"/>
                <a:gd name="T4" fmla="*/ 0 w 17"/>
                <a:gd name="T5" fmla="*/ 8 h 17"/>
                <a:gd name="T6" fmla="*/ 0 w 17"/>
                <a:gd name="T7" fmla="*/ 9 h 17"/>
                <a:gd name="T8" fmla="*/ 0 w 17"/>
                <a:gd name="T9" fmla="*/ 10 h 17"/>
                <a:gd name="T10" fmla="*/ 0 w 17"/>
                <a:gd name="T11" fmla="*/ 11 h 17"/>
                <a:gd name="T12" fmla="*/ 1 w 17"/>
                <a:gd name="T13" fmla="*/ 11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2 h 17"/>
                <a:gd name="T20" fmla="*/ 3 w 17"/>
                <a:gd name="T21" fmla="*/ 12 h 17"/>
                <a:gd name="T22" fmla="*/ 3 w 17"/>
                <a:gd name="T23" fmla="*/ 14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8 w 17"/>
                <a:gd name="T35" fmla="*/ 14 h 17"/>
                <a:gd name="T36" fmla="*/ 9 w 17"/>
                <a:gd name="T37" fmla="*/ 14 h 17"/>
                <a:gd name="T38" fmla="*/ 10 w 17"/>
                <a:gd name="T39" fmla="*/ 14 h 17"/>
                <a:gd name="T40" fmla="*/ 10 w 17"/>
                <a:gd name="T41" fmla="*/ 12 h 17"/>
                <a:gd name="T42" fmla="*/ 11 w 17"/>
                <a:gd name="T43" fmla="*/ 12 h 17"/>
                <a:gd name="T44" fmla="*/ 12 w 17"/>
                <a:gd name="T45" fmla="*/ 12 h 17"/>
                <a:gd name="T46" fmla="*/ 12 w 17"/>
                <a:gd name="T47" fmla="*/ 11 h 17"/>
                <a:gd name="T48" fmla="*/ 14 w 17"/>
                <a:gd name="T49" fmla="*/ 11 h 17"/>
                <a:gd name="T50" fmla="*/ 14 w 17"/>
                <a:gd name="T51" fmla="*/ 11 h 17"/>
                <a:gd name="T52" fmla="*/ 14 w 17"/>
                <a:gd name="T53" fmla="*/ 10 h 17"/>
                <a:gd name="T54" fmla="*/ 15 w 17"/>
                <a:gd name="T55" fmla="*/ 10 h 17"/>
                <a:gd name="T56" fmla="*/ 15 w 17"/>
                <a:gd name="T57" fmla="*/ 9 h 17"/>
                <a:gd name="T58" fmla="*/ 15 w 17"/>
                <a:gd name="T59" fmla="*/ 8 h 17"/>
                <a:gd name="T60" fmla="*/ 15 w 17"/>
                <a:gd name="T61" fmla="*/ 7 h 17"/>
                <a:gd name="T62" fmla="*/ 15 w 17"/>
                <a:gd name="T63" fmla="*/ 6 h 17"/>
                <a:gd name="T64" fmla="*/ 15 w 17"/>
                <a:gd name="T65" fmla="*/ 5 h 17"/>
                <a:gd name="T66" fmla="*/ 15 w 17"/>
                <a:gd name="T67" fmla="*/ 4 h 17"/>
                <a:gd name="T68" fmla="*/ 14 w 17"/>
                <a:gd name="T69" fmla="*/ 4 h 17"/>
                <a:gd name="T70" fmla="*/ 14 w 17"/>
                <a:gd name="T71" fmla="*/ 3 h 17"/>
                <a:gd name="T72" fmla="*/ 14 w 17"/>
                <a:gd name="T73" fmla="*/ 2 h 17"/>
                <a:gd name="T74" fmla="*/ 12 w 17"/>
                <a:gd name="T75" fmla="*/ 2 h 17"/>
                <a:gd name="T76" fmla="*/ 12 w 17"/>
                <a:gd name="T77" fmla="*/ 1 h 17"/>
                <a:gd name="T78" fmla="*/ 11 w 17"/>
                <a:gd name="T79" fmla="*/ 1 h 17"/>
                <a:gd name="T80" fmla="*/ 10 w 17"/>
                <a:gd name="T81" fmla="*/ 1 h 17"/>
                <a:gd name="T82" fmla="*/ 10 w 17"/>
                <a:gd name="T83" fmla="*/ 0 h 17"/>
                <a:gd name="T84" fmla="*/ 9 w 17"/>
                <a:gd name="T85" fmla="*/ 0 h 17"/>
                <a:gd name="T86" fmla="*/ 8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3 w 17"/>
                <a:gd name="T99" fmla="*/ 0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0 w 17"/>
                <a:gd name="T111" fmla="*/ 3 h 17"/>
                <a:gd name="T112" fmla="*/ 0 w 17"/>
                <a:gd name="T113" fmla="*/ 4 h 17"/>
                <a:gd name="T114" fmla="*/ 0 w 17"/>
                <a:gd name="T115" fmla="*/ 5 h 17"/>
                <a:gd name="T116" fmla="*/ 0 w 17"/>
                <a:gd name="T117" fmla="*/ 6 h 17"/>
                <a:gd name="T118" fmla="*/ 0 w 17"/>
                <a:gd name="T119" fmla="*/ 7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82" name="Freeform 251"/>
            <p:cNvSpPr>
              <a:spLocks/>
            </p:cNvSpPr>
            <p:nvPr/>
          </p:nvSpPr>
          <p:spPr bwMode="auto">
            <a:xfrm>
              <a:off x="4179" y="3571"/>
              <a:ext cx="15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8 h 17"/>
                <a:gd name="T4" fmla="*/ 1 w 17"/>
                <a:gd name="T5" fmla="*/ 9 h 17"/>
                <a:gd name="T6" fmla="*/ 1 w 17"/>
                <a:gd name="T7" fmla="*/ 10 h 17"/>
                <a:gd name="T8" fmla="*/ 1 w 17"/>
                <a:gd name="T9" fmla="*/ 11 h 17"/>
                <a:gd name="T10" fmla="*/ 2 w 17"/>
                <a:gd name="T11" fmla="*/ 11 h 17"/>
                <a:gd name="T12" fmla="*/ 3 w 17"/>
                <a:gd name="T13" fmla="*/ 11 h 17"/>
                <a:gd name="T14" fmla="*/ 3 w 17"/>
                <a:gd name="T15" fmla="*/ 11 h 17"/>
                <a:gd name="T16" fmla="*/ 4 w 17"/>
                <a:gd name="T17" fmla="*/ 14 h 17"/>
                <a:gd name="T18" fmla="*/ 5 w 17"/>
                <a:gd name="T19" fmla="*/ 14 h 17"/>
                <a:gd name="T20" fmla="*/ 6 w 17"/>
                <a:gd name="T21" fmla="*/ 14 h 17"/>
                <a:gd name="T22" fmla="*/ 7 w 17"/>
                <a:gd name="T23" fmla="*/ 14 h 17"/>
                <a:gd name="T24" fmla="*/ 8 w 17"/>
                <a:gd name="T25" fmla="*/ 14 h 17"/>
                <a:gd name="T26" fmla="*/ 8 w 17"/>
                <a:gd name="T27" fmla="*/ 14 h 17"/>
                <a:gd name="T28" fmla="*/ 9 w 17"/>
                <a:gd name="T29" fmla="*/ 14 h 17"/>
                <a:gd name="T30" fmla="*/ 10 w 17"/>
                <a:gd name="T31" fmla="*/ 14 h 17"/>
                <a:gd name="T32" fmla="*/ 11 w 17"/>
                <a:gd name="T33" fmla="*/ 14 h 17"/>
                <a:gd name="T34" fmla="*/ 11 w 17"/>
                <a:gd name="T35" fmla="*/ 11 h 17"/>
                <a:gd name="T36" fmla="*/ 12 w 17"/>
                <a:gd name="T37" fmla="*/ 11 h 17"/>
                <a:gd name="T38" fmla="*/ 12 w 17"/>
                <a:gd name="T39" fmla="*/ 11 h 17"/>
                <a:gd name="T40" fmla="*/ 13 w 17"/>
                <a:gd name="T41" fmla="*/ 11 h 17"/>
                <a:gd name="T42" fmla="*/ 13 w 17"/>
                <a:gd name="T43" fmla="*/ 10 h 17"/>
                <a:gd name="T44" fmla="*/ 14 w 17"/>
                <a:gd name="T45" fmla="*/ 9 h 17"/>
                <a:gd name="T46" fmla="*/ 14 w 17"/>
                <a:gd name="T47" fmla="*/ 8 h 17"/>
                <a:gd name="T48" fmla="*/ 14 w 17"/>
                <a:gd name="T49" fmla="*/ 7 h 17"/>
                <a:gd name="T50" fmla="*/ 14 w 17"/>
                <a:gd name="T51" fmla="*/ 6 h 17"/>
                <a:gd name="T52" fmla="*/ 14 w 17"/>
                <a:gd name="T53" fmla="*/ 5 h 17"/>
                <a:gd name="T54" fmla="*/ 14 w 17"/>
                <a:gd name="T55" fmla="*/ 4 h 17"/>
                <a:gd name="T56" fmla="*/ 14 w 17"/>
                <a:gd name="T57" fmla="*/ 4 h 17"/>
                <a:gd name="T58" fmla="*/ 13 w 17"/>
                <a:gd name="T59" fmla="*/ 3 h 17"/>
                <a:gd name="T60" fmla="*/ 13 w 17"/>
                <a:gd name="T61" fmla="*/ 2 h 17"/>
                <a:gd name="T62" fmla="*/ 12 w 17"/>
                <a:gd name="T63" fmla="*/ 2 h 17"/>
                <a:gd name="T64" fmla="*/ 11 w 17"/>
                <a:gd name="T65" fmla="*/ 1 h 17"/>
                <a:gd name="T66" fmla="*/ 11 w 17"/>
                <a:gd name="T67" fmla="*/ 1 h 17"/>
                <a:gd name="T68" fmla="*/ 11 w 17"/>
                <a:gd name="T69" fmla="*/ 0 h 17"/>
                <a:gd name="T70" fmla="*/ 10 w 17"/>
                <a:gd name="T71" fmla="*/ 0 h 17"/>
                <a:gd name="T72" fmla="*/ 9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7 w 17"/>
                <a:gd name="T79" fmla="*/ 0 h 17"/>
                <a:gd name="T80" fmla="*/ 6 w 17"/>
                <a:gd name="T81" fmla="*/ 0 h 17"/>
                <a:gd name="T82" fmla="*/ 5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2 w 17"/>
                <a:gd name="T91" fmla="*/ 2 h 17"/>
                <a:gd name="T92" fmla="*/ 1 w 17"/>
                <a:gd name="T93" fmla="*/ 3 h 17"/>
                <a:gd name="T94" fmla="*/ 1 w 17"/>
                <a:gd name="T95" fmla="*/ 3 h 17"/>
                <a:gd name="T96" fmla="*/ 0 w 17"/>
                <a:gd name="T97" fmla="*/ 4 h 17"/>
                <a:gd name="T98" fmla="*/ 0 w 17"/>
                <a:gd name="T99" fmla="*/ 4 h 17"/>
                <a:gd name="T100" fmla="*/ 0 w 17"/>
                <a:gd name="T101" fmla="*/ 5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83" name="Freeform 252"/>
            <p:cNvSpPr>
              <a:spLocks/>
            </p:cNvSpPr>
            <p:nvPr/>
          </p:nvSpPr>
          <p:spPr bwMode="auto">
            <a:xfrm>
              <a:off x="4179" y="3571"/>
              <a:ext cx="15" cy="15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0 w 17"/>
                <a:gd name="T7" fmla="*/ 8 h 17"/>
                <a:gd name="T8" fmla="*/ 0 w 17"/>
                <a:gd name="T9" fmla="*/ 9 h 17"/>
                <a:gd name="T10" fmla="*/ 1 w 17"/>
                <a:gd name="T11" fmla="*/ 9 h 17"/>
                <a:gd name="T12" fmla="*/ 1 w 17"/>
                <a:gd name="T13" fmla="*/ 10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1 h 17"/>
                <a:gd name="T20" fmla="*/ 3 w 17"/>
                <a:gd name="T21" fmla="*/ 11 h 17"/>
                <a:gd name="T22" fmla="*/ 4 w 17"/>
                <a:gd name="T23" fmla="*/ 11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9 w 17"/>
                <a:gd name="T35" fmla="*/ 14 h 17"/>
                <a:gd name="T36" fmla="*/ 10 w 17"/>
                <a:gd name="T37" fmla="*/ 14 h 17"/>
                <a:gd name="T38" fmla="*/ 11 w 17"/>
                <a:gd name="T39" fmla="*/ 14 h 17"/>
                <a:gd name="T40" fmla="*/ 11 w 17"/>
                <a:gd name="T41" fmla="*/ 14 h 17"/>
                <a:gd name="T42" fmla="*/ 11 w 17"/>
                <a:gd name="T43" fmla="*/ 11 h 17"/>
                <a:gd name="T44" fmla="*/ 12 w 17"/>
                <a:gd name="T45" fmla="*/ 11 h 17"/>
                <a:gd name="T46" fmla="*/ 12 w 17"/>
                <a:gd name="T47" fmla="*/ 11 h 17"/>
                <a:gd name="T48" fmla="*/ 13 w 17"/>
                <a:gd name="T49" fmla="*/ 11 h 17"/>
                <a:gd name="T50" fmla="*/ 13 w 17"/>
                <a:gd name="T51" fmla="*/ 10 h 17"/>
                <a:gd name="T52" fmla="*/ 14 w 17"/>
                <a:gd name="T53" fmla="*/ 10 h 17"/>
                <a:gd name="T54" fmla="*/ 14 w 17"/>
                <a:gd name="T55" fmla="*/ 9 h 17"/>
                <a:gd name="T56" fmla="*/ 14 w 17"/>
                <a:gd name="T57" fmla="*/ 8 h 17"/>
                <a:gd name="T58" fmla="*/ 14 w 17"/>
                <a:gd name="T59" fmla="*/ 7 h 17"/>
                <a:gd name="T60" fmla="*/ 14 w 17"/>
                <a:gd name="T61" fmla="*/ 6 h 17"/>
                <a:gd name="T62" fmla="*/ 14 w 17"/>
                <a:gd name="T63" fmla="*/ 5 h 17"/>
                <a:gd name="T64" fmla="*/ 14 w 17"/>
                <a:gd name="T65" fmla="*/ 4 h 17"/>
                <a:gd name="T66" fmla="*/ 14 w 17"/>
                <a:gd name="T67" fmla="*/ 4 h 17"/>
                <a:gd name="T68" fmla="*/ 14 w 17"/>
                <a:gd name="T69" fmla="*/ 3 h 17"/>
                <a:gd name="T70" fmla="*/ 13 w 17"/>
                <a:gd name="T71" fmla="*/ 3 h 17"/>
                <a:gd name="T72" fmla="*/ 13 w 17"/>
                <a:gd name="T73" fmla="*/ 2 h 17"/>
                <a:gd name="T74" fmla="*/ 12 w 17"/>
                <a:gd name="T75" fmla="*/ 2 h 17"/>
                <a:gd name="T76" fmla="*/ 12 w 17"/>
                <a:gd name="T77" fmla="*/ 1 h 17"/>
                <a:gd name="T78" fmla="*/ 11 w 17"/>
                <a:gd name="T79" fmla="*/ 1 h 17"/>
                <a:gd name="T80" fmla="*/ 11 w 17"/>
                <a:gd name="T81" fmla="*/ 0 h 17"/>
                <a:gd name="T82" fmla="*/ 11 w 17"/>
                <a:gd name="T83" fmla="*/ 0 h 17"/>
                <a:gd name="T84" fmla="*/ 10 w 17"/>
                <a:gd name="T85" fmla="*/ 0 h 17"/>
                <a:gd name="T86" fmla="*/ 9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4 w 17"/>
                <a:gd name="T99" fmla="*/ 1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1 w 17"/>
                <a:gd name="T111" fmla="*/ 4 h 17"/>
                <a:gd name="T112" fmla="*/ 0 w 17"/>
                <a:gd name="T113" fmla="*/ 4 h 17"/>
                <a:gd name="T114" fmla="*/ 0 w 17"/>
                <a:gd name="T115" fmla="*/ 4 h 17"/>
                <a:gd name="T116" fmla="*/ 0 w 17"/>
                <a:gd name="T117" fmla="*/ 5 h 17"/>
                <a:gd name="T118" fmla="*/ 0 w 17"/>
                <a:gd name="T119" fmla="*/ 6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84" name="Freeform 253"/>
            <p:cNvSpPr>
              <a:spLocks/>
            </p:cNvSpPr>
            <p:nvPr/>
          </p:nvSpPr>
          <p:spPr bwMode="auto">
            <a:xfrm>
              <a:off x="4213" y="3571"/>
              <a:ext cx="16" cy="15"/>
            </a:xfrm>
            <a:custGeom>
              <a:avLst/>
              <a:gdLst>
                <a:gd name="T0" fmla="*/ 0 w 17"/>
                <a:gd name="T1" fmla="*/ 7 h 17"/>
                <a:gd name="T2" fmla="*/ 0 w 17"/>
                <a:gd name="T3" fmla="*/ 8 h 17"/>
                <a:gd name="T4" fmla="*/ 0 w 17"/>
                <a:gd name="T5" fmla="*/ 9 h 17"/>
                <a:gd name="T6" fmla="*/ 0 w 17"/>
                <a:gd name="T7" fmla="*/ 10 h 17"/>
                <a:gd name="T8" fmla="*/ 1 w 17"/>
                <a:gd name="T9" fmla="*/ 11 h 17"/>
                <a:gd name="T10" fmla="*/ 2 w 17"/>
                <a:gd name="T11" fmla="*/ 11 h 17"/>
                <a:gd name="T12" fmla="*/ 2 w 17"/>
                <a:gd name="T13" fmla="*/ 11 h 17"/>
                <a:gd name="T14" fmla="*/ 3 w 17"/>
                <a:gd name="T15" fmla="*/ 11 h 17"/>
                <a:gd name="T16" fmla="*/ 4 w 17"/>
                <a:gd name="T17" fmla="*/ 14 h 17"/>
                <a:gd name="T18" fmla="*/ 5 w 17"/>
                <a:gd name="T19" fmla="*/ 14 h 17"/>
                <a:gd name="T20" fmla="*/ 5 w 17"/>
                <a:gd name="T21" fmla="*/ 14 h 17"/>
                <a:gd name="T22" fmla="*/ 6 w 17"/>
                <a:gd name="T23" fmla="*/ 14 h 17"/>
                <a:gd name="T24" fmla="*/ 7 w 17"/>
                <a:gd name="T25" fmla="*/ 14 h 17"/>
                <a:gd name="T26" fmla="*/ 8 w 17"/>
                <a:gd name="T27" fmla="*/ 14 h 17"/>
                <a:gd name="T28" fmla="*/ 8 w 17"/>
                <a:gd name="T29" fmla="*/ 14 h 17"/>
                <a:gd name="T30" fmla="*/ 9 w 17"/>
                <a:gd name="T31" fmla="*/ 14 h 17"/>
                <a:gd name="T32" fmla="*/ 10 w 17"/>
                <a:gd name="T33" fmla="*/ 14 h 17"/>
                <a:gd name="T34" fmla="*/ 10 w 17"/>
                <a:gd name="T35" fmla="*/ 11 h 17"/>
                <a:gd name="T36" fmla="*/ 11 w 17"/>
                <a:gd name="T37" fmla="*/ 11 h 17"/>
                <a:gd name="T38" fmla="*/ 12 w 17"/>
                <a:gd name="T39" fmla="*/ 11 h 17"/>
                <a:gd name="T40" fmla="*/ 14 w 17"/>
                <a:gd name="T41" fmla="*/ 11 h 17"/>
                <a:gd name="T42" fmla="*/ 14 w 17"/>
                <a:gd name="T43" fmla="*/ 10 h 17"/>
                <a:gd name="T44" fmla="*/ 14 w 17"/>
                <a:gd name="T45" fmla="*/ 9 h 17"/>
                <a:gd name="T46" fmla="*/ 15 w 17"/>
                <a:gd name="T47" fmla="*/ 8 h 17"/>
                <a:gd name="T48" fmla="*/ 15 w 17"/>
                <a:gd name="T49" fmla="*/ 7 h 17"/>
                <a:gd name="T50" fmla="*/ 15 w 17"/>
                <a:gd name="T51" fmla="*/ 6 h 17"/>
                <a:gd name="T52" fmla="*/ 15 w 17"/>
                <a:gd name="T53" fmla="*/ 5 h 17"/>
                <a:gd name="T54" fmla="*/ 15 w 17"/>
                <a:gd name="T55" fmla="*/ 4 h 17"/>
                <a:gd name="T56" fmla="*/ 14 w 17"/>
                <a:gd name="T57" fmla="*/ 4 h 17"/>
                <a:gd name="T58" fmla="*/ 14 w 17"/>
                <a:gd name="T59" fmla="*/ 3 h 17"/>
                <a:gd name="T60" fmla="*/ 12 w 17"/>
                <a:gd name="T61" fmla="*/ 2 h 17"/>
                <a:gd name="T62" fmla="*/ 12 w 17"/>
                <a:gd name="T63" fmla="*/ 2 h 17"/>
                <a:gd name="T64" fmla="*/ 11 w 17"/>
                <a:gd name="T65" fmla="*/ 1 h 17"/>
                <a:gd name="T66" fmla="*/ 10 w 17"/>
                <a:gd name="T67" fmla="*/ 1 h 17"/>
                <a:gd name="T68" fmla="*/ 9 w 17"/>
                <a:gd name="T69" fmla="*/ 0 h 17"/>
                <a:gd name="T70" fmla="*/ 9 w 17"/>
                <a:gd name="T71" fmla="*/ 0 h 17"/>
                <a:gd name="T72" fmla="*/ 8 w 17"/>
                <a:gd name="T73" fmla="*/ 0 h 17"/>
                <a:gd name="T74" fmla="*/ 8 w 17"/>
                <a:gd name="T75" fmla="*/ 0 h 17"/>
                <a:gd name="T76" fmla="*/ 7 w 17"/>
                <a:gd name="T77" fmla="*/ 0 h 17"/>
                <a:gd name="T78" fmla="*/ 6 w 17"/>
                <a:gd name="T79" fmla="*/ 0 h 17"/>
                <a:gd name="T80" fmla="*/ 5 w 17"/>
                <a:gd name="T81" fmla="*/ 0 h 17"/>
                <a:gd name="T82" fmla="*/ 4 w 17"/>
                <a:gd name="T83" fmla="*/ 0 h 17"/>
                <a:gd name="T84" fmla="*/ 4 w 17"/>
                <a:gd name="T85" fmla="*/ 0 h 17"/>
                <a:gd name="T86" fmla="*/ 3 w 17"/>
                <a:gd name="T87" fmla="*/ 1 h 17"/>
                <a:gd name="T88" fmla="*/ 2 w 17"/>
                <a:gd name="T89" fmla="*/ 1 h 17"/>
                <a:gd name="T90" fmla="*/ 1 w 17"/>
                <a:gd name="T91" fmla="*/ 2 h 17"/>
                <a:gd name="T92" fmla="*/ 1 w 17"/>
                <a:gd name="T93" fmla="*/ 3 h 17"/>
                <a:gd name="T94" fmla="*/ 0 w 17"/>
                <a:gd name="T95" fmla="*/ 3 h 17"/>
                <a:gd name="T96" fmla="*/ 0 w 17"/>
                <a:gd name="T97" fmla="*/ 4 h 17"/>
                <a:gd name="T98" fmla="*/ 0 w 17"/>
                <a:gd name="T99" fmla="*/ 4 h 17"/>
                <a:gd name="T100" fmla="*/ 0 w 17"/>
                <a:gd name="T101" fmla="*/ 5 h 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"/>
                <a:gd name="T154" fmla="*/ 0 h 17"/>
                <a:gd name="T155" fmla="*/ 17 w 17"/>
                <a:gd name="T156" fmla="*/ 17 h 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85" name="Freeform 254"/>
            <p:cNvSpPr>
              <a:spLocks/>
            </p:cNvSpPr>
            <p:nvPr/>
          </p:nvSpPr>
          <p:spPr bwMode="auto">
            <a:xfrm>
              <a:off x="4213" y="3571"/>
              <a:ext cx="16" cy="15"/>
            </a:xfrm>
            <a:custGeom>
              <a:avLst/>
              <a:gdLst>
                <a:gd name="T0" fmla="*/ 0 w 17"/>
                <a:gd name="T1" fmla="*/ 6 h 17"/>
                <a:gd name="T2" fmla="*/ 0 w 17"/>
                <a:gd name="T3" fmla="*/ 6 h 17"/>
                <a:gd name="T4" fmla="*/ 0 w 17"/>
                <a:gd name="T5" fmla="*/ 7 h 17"/>
                <a:gd name="T6" fmla="*/ 0 w 17"/>
                <a:gd name="T7" fmla="*/ 8 h 17"/>
                <a:gd name="T8" fmla="*/ 0 w 17"/>
                <a:gd name="T9" fmla="*/ 9 h 17"/>
                <a:gd name="T10" fmla="*/ 0 w 17"/>
                <a:gd name="T11" fmla="*/ 10 h 17"/>
                <a:gd name="T12" fmla="*/ 1 w 17"/>
                <a:gd name="T13" fmla="*/ 10 h 17"/>
                <a:gd name="T14" fmla="*/ 1 w 17"/>
                <a:gd name="T15" fmla="*/ 11 h 17"/>
                <a:gd name="T16" fmla="*/ 2 w 17"/>
                <a:gd name="T17" fmla="*/ 11 h 17"/>
                <a:gd name="T18" fmla="*/ 2 w 17"/>
                <a:gd name="T19" fmla="*/ 11 h 17"/>
                <a:gd name="T20" fmla="*/ 3 w 17"/>
                <a:gd name="T21" fmla="*/ 11 h 17"/>
                <a:gd name="T22" fmla="*/ 3 w 17"/>
                <a:gd name="T23" fmla="*/ 14 h 17"/>
                <a:gd name="T24" fmla="*/ 4 w 17"/>
                <a:gd name="T25" fmla="*/ 14 h 17"/>
                <a:gd name="T26" fmla="*/ 5 w 17"/>
                <a:gd name="T27" fmla="*/ 14 h 17"/>
                <a:gd name="T28" fmla="*/ 6 w 17"/>
                <a:gd name="T29" fmla="*/ 14 h 17"/>
                <a:gd name="T30" fmla="*/ 7 w 17"/>
                <a:gd name="T31" fmla="*/ 14 h 17"/>
                <a:gd name="T32" fmla="*/ 8 w 17"/>
                <a:gd name="T33" fmla="*/ 14 h 17"/>
                <a:gd name="T34" fmla="*/ 8 w 17"/>
                <a:gd name="T35" fmla="*/ 14 h 17"/>
                <a:gd name="T36" fmla="*/ 9 w 17"/>
                <a:gd name="T37" fmla="*/ 14 h 17"/>
                <a:gd name="T38" fmla="*/ 10 w 17"/>
                <a:gd name="T39" fmla="*/ 14 h 17"/>
                <a:gd name="T40" fmla="*/ 10 w 17"/>
                <a:gd name="T41" fmla="*/ 11 h 17"/>
                <a:gd name="T42" fmla="*/ 11 w 17"/>
                <a:gd name="T43" fmla="*/ 11 h 17"/>
                <a:gd name="T44" fmla="*/ 12 w 17"/>
                <a:gd name="T45" fmla="*/ 11 h 17"/>
                <a:gd name="T46" fmla="*/ 12 w 17"/>
                <a:gd name="T47" fmla="*/ 11 h 17"/>
                <a:gd name="T48" fmla="*/ 14 w 17"/>
                <a:gd name="T49" fmla="*/ 11 h 17"/>
                <a:gd name="T50" fmla="*/ 14 w 17"/>
                <a:gd name="T51" fmla="*/ 10 h 17"/>
                <a:gd name="T52" fmla="*/ 14 w 17"/>
                <a:gd name="T53" fmla="*/ 9 h 17"/>
                <a:gd name="T54" fmla="*/ 15 w 17"/>
                <a:gd name="T55" fmla="*/ 9 h 17"/>
                <a:gd name="T56" fmla="*/ 15 w 17"/>
                <a:gd name="T57" fmla="*/ 8 h 17"/>
                <a:gd name="T58" fmla="*/ 15 w 17"/>
                <a:gd name="T59" fmla="*/ 7 h 17"/>
                <a:gd name="T60" fmla="*/ 15 w 17"/>
                <a:gd name="T61" fmla="*/ 6 h 17"/>
                <a:gd name="T62" fmla="*/ 15 w 17"/>
                <a:gd name="T63" fmla="*/ 5 h 17"/>
                <a:gd name="T64" fmla="*/ 15 w 17"/>
                <a:gd name="T65" fmla="*/ 4 h 17"/>
                <a:gd name="T66" fmla="*/ 15 w 17"/>
                <a:gd name="T67" fmla="*/ 4 h 17"/>
                <a:gd name="T68" fmla="*/ 14 w 17"/>
                <a:gd name="T69" fmla="*/ 4 h 17"/>
                <a:gd name="T70" fmla="*/ 14 w 17"/>
                <a:gd name="T71" fmla="*/ 3 h 17"/>
                <a:gd name="T72" fmla="*/ 14 w 17"/>
                <a:gd name="T73" fmla="*/ 2 h 17"/>
                <a:gd name="T74" fmla="*/ 12 w 17"/>
                <a:gd name="T75" fmla="*/ 2 h 17"/>
                <a:gd name="T76" fmla="*/ 12 w 17"/>
                <a:gd name="T77" fmla="*/ 1 h 17"/>
                <a:gd name="T78" fmla="*/ 11 w 17"/>
                <a:gd name="T79" fmla="*/ 1 h 17"/>
                <a:gd name="T80" fmla="*/ 10 w 17"/>
                <a:gd name="T81" fmla="*/ 1 h 17"/>
                <a:gd name="T82" fmla="*/ 10 w 17"/>
                <a:gd name="T83" fmla="*/ 0 h 17"/>
                <a:gd name="T84" fmla="*/ 9 w 17"/>
                <a:gd name="T85" fmla="*/ 0 h 17"/>
                <a:gd name="T86" fmla="*/ 8 w 17"/>
                <a:gd name="T87" fmla="*/ 0 h 17"/>
                <a:gd name="T88" fmla="*/ 8 w 17"/>
                <a:gd name="T89" fmla="*/ 0 h 17"/>
                <a:gd name="T90" fmla="*/ 7 w 17"/>
                <a:gd name="T91" fmla="*/ 0 h 17"/>
                <a:gd name="T92" fmla="*/ 6 w 17"/>
                <a:gd name="T93" fmla="*/ 0 h 17"/>
                <a:gd name="T94" fmla="*/ 5 w 17"/>
                <a:gd name="T95" fmla="*/ 0 h 17"/>
                <a:gd name="T96" fmla="*/ 4 w 17"/>
                <a:gd name="T97" fmla="*/ 0 h 17"/>
                <a:gd name="T98" fmla="*/ 3 w 17"/>
                <a:gd name="T99" fmla="*/ 0 h 17"/>
                <a:gd name="T100" fmla="*/ 3 w 17"/>
                <a:gd name="T101" fmla="*/ 1 h 17"/>
                <a:gd name="T102" fmla="*/ 2 w 17"/>
                <a:gd name="T103" fmla="*/ 1 h 17"/>
                <a:gd name="T104" fmla="*/ 2 w 17"/>
                <a:gd name="T105" fmla="*/ 2 h 17"/>
                <a:gd name="T106" fmla="*/ 1 w 17"/>
                <a:gd name="T107" fmla="*/ 2 h 17"/>
                <a:gd name="T108" fmla="*/ 1 w 17"/>
                <a:gd name="T109" fmla="*/ 3 h 17"/>
                <a:gd name="T110" fmla="*/ 0 w 17"/>
                <a:gd name="T111" fmla="*/ 3 h 17"/>
                <a:gd name="T112" fmla="*/ 0 w 17"/>
                <a:gd name="T113" fmla="*/ 4 h 17"/>
                <a:gd name="T114" fmla="*/ 0 w 17"/>
                <a:gd name="T115" fmla="*/ 4 h 17"/>
                <a:gd name="T116" fmla="*/ 0 w 17"/>
                <a:gd name="T117" fmla="*/ 5 h 17"/>
                <a:gd name="T118" fmla="*/ 0 w 17"/>
                <a:gd name="T119" fmla="*/ 6 h 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17"/>
                <a:gd name="T182" fmla="*/ 17 w 17"/>
                <a:gd name="T183" fmla="*/ 17 h 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17">
                  <a:moveTo>
                    <a:pt x="0" y="7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1086" name="Rectangle 255"/>
            <p:cNvSpPr>
              <a:spLocks noChangeArrowheads="1"/>
            </p:cNvSpPr>
            <p:nvPr/>
          </p:nvSpPr>
          <p:spPr bwMode="auto">
            <a:xfrm>
              <a:off x="2528" y="1844"/>
              <a:ext cx="26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3700" b="1">
                  <a:solidFill>
                    <a:srgbClr val="0000FF"/>
                  </a:solidFill>
                  <a:latin typeface="Arial Rounded MT Bold" pitchFamily="34" charset="0"/>
                </a:rPr>
                <a:t>_</a:t>
              </a:r>
            </a:p>
          </p:txBody>
        </p:sp>
        <p:sp>
          <p:nvSpPr>
            <p:cNvPr id="121087" name="Rectangle 256"/>
            <p:cNvSpPr>
              <a:spLocks noChangeArrowheads="1"/>
            </p:cNvSpPr>
            <p:nvPr/>
          </p:nvSpPr>
          <p:spPr bwMode="auto">
            <a:xfrm>
              <a:off x="3447" y="3320"/>
              <a:ext cx="26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3700" b="1">
                  <a:solidFill>
                    <a:srgbClr val="0000FF"/>
                  </a:solidFill>
                  <a:latin typeface="Arial Rounded MT Bold" pitchFamily="34" charset="0"/>
                </a:rPr>
                <a:t>_</a:t>
              </a:r>
            </a:p>
          </p:txBody>
        </p:sp>
        <p:sp>
          <p:nvSpPr>
            <p:cNvPr id="121088" name="Rectangle 257"/>
            <p:cNvSpPr>
              <a:spLocks noChangeArrowheads="1"/>
            </p:cNvSpPr>
            <p:nvPr/>
          </p:nvSpPr>
          <p:spPr bwMode="auto">
            <a:xfrm>
              <a:off x="4260" y="3311"/>
              <a:ext cx="264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3700" b="1">
                  <a:solidFill>
                    <a:srgbClr val="0000FF"/>
                  </a:solidFill>
                  <a:latin typeface="Arial Rounded MT Bold" pitchFamily="34" charset="0"/>
                </a:rPr>
                <a:t>_</a:t>
              </a:r>
            </a:p>
          </p:txBody>
        </p:sp>
        <p:sp>
          <p:nvSpPr>
            <p:cNvPr id="121089" name="Rectangle 258"/>
            <p:cNvSpPr>
              <a:spLocks noChangeArrowheads="1"/>
            </p:cNvSpPr>
            <p:nvPr/>
          </p:nvSpPr>
          <p:spPr bwMode="auto">
            <a:xfrm>
              <a:off x="3856" y="3522"/>
              <a:ext cx="26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32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21090" name="Rectangle 259"/>
            <p:cNvSpPr>
              <a:spLocks noChangeArrowheads="1"/>
            </p:cNvSpPr>
            <p:nvPr/>
          </p:nvSpPr>
          <p:spPr bwMode="auto">
            <a:xfrm>
              <a:off x="3776" y="1826"/>
              <a:ext cx="84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000">
                  <a:latin typeface="Arial Rounded MT Bold" pitchFamily="34" charset="0"/>
                </a:rPr>
                <a:t>extra</a:t>
              </a:r>
            </a:p>
            <a:p>
              <a:pPr eaLnBrk="0" hangingPunct="0"/>
              <a:r>
                <a:rPr lang="pt-BR" sz="2000">
                  <a:latin typeface="Arial Rounded MT Bold" pitchFamily="34" charset="0"/>
                </a:rPr>
                <a:t>structure</a:t>
              </a:r>
            </a:p>
          </p:txBody>
        </p:sp>
        <p:sp>
          <p:nvSpPr>
            <p:cNvPr id="121091" name="Rectangle 260"/>
            <p:cNvSpPr>
              <a:spLocks noChangeArrowheads="1"/>
            </p:cNvSpPr>
            <p:nvPr/>
          </p:nvSpPr>
          <p:spPr bwMode="auto">
            <a:xfrm>
              <a:off x="3456" y="642"/>
              <a:ext cx="226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  <a:t>Quando o grupo nitro está em </a:t>
              </a:r>
              <a:b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</a:br>
              <a: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  <a:t>posição </a:t>
              </a:r>
              <a:r>
                <a:rPr lang="pt-BR" i="1">
                  <a:solidFill>
                    <a:schemeClr val="accent2"/>
                  </a:solidFill>
                  <a:latin typeface="Arial Rounded MT Bold" pitchFamily="34" charset="0"/>
                </a:rPr>
                <a:t>orto</a:t>
              </a:r>
              <a: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  <a:t> ou </a:t>
              </a:r>
              <a:r>
                <a:rPr lang="pt-BR" i="1">
                  <a:solidFill>
                    <a:schemeClr val="accent2"/>
                  </a:solidFill>
                  <a:latin typeface="Arial Rounded MT Bold" pitchFamily="34" charset="0"/>
                </a:rPr>
                <a:t>para</a:t>
              </a:r>
              <a: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  <a:t> , o grupo</a:t>
              </a:r>
              <a:b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</a:br>
              <a: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  <a:t> nitro group pode participar da</a:t>
              </a:r>
              <a:b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</a:br>
              <a:r>
                <a:rPr lang="pt-BR">
                  <a:solidFill>
                    <a:schemeClr val="accent2"/>
                  </a:solidFill>
                  <a:latin typeface="Arial Rounded MT Bold" pitchFamily="34" charset="0"/>
                </a:rPr>
                <a:t> ressonância</a:t>
              </a:r>
            </a:p>
          </p:txBody>
        </p:sp>
        <p:sp>
          <p:nvSpPr>
            <p:cNvPr id="121092" name="Rectangle 261"/>
            <p:cNvSpPr>
              <a:spLocks noChangeArrowheads="1"/>
            </p:cNvSpPr>
            <p:nvPr/>
          </p:nvSpPr>
          <p:spPr bwMode="auto">
            <a:xfrm>
              <a:off x="2928" y="2112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>
                  <a:solidFill>
                    <a:srgbClr val="0000FF"/>
                  </a:solidFill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4"/>
          <p:cNvSpPr>
            <a:spLocks noChangeArrowheads="1"/>
          </p:cNvSpPr>
          <p:nvPr/>
        </p:nvSpPr>
        <p:spPr bwMode="auto">
          <a:xfrm>
            <a:off x="76200" y="365125"/>
            <a:ext cx="9067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800">
                <a:solidFill>
                  <a:schemeClr val="accent2"/>
                </a:solidFill>
              </a:rPr>
              <a:t>Dipolos de ligação pode induzir um pequeno dipolo nas</a:t>
            </a:r>
            <a:br>
              <a:rPr lang="pt-BR" sz="2800">
                <a:solidFill>
                  <a:schemeClr val="accent2"/>
                </a:solidFill>
              </a:rPr>
            </a:br>
            <a:r>
              <a:rPr lang="pt-BR" sz="2800">
                <a:solidFill>
                  <a:schemeClr val="accent2"/>
                </a:solidFill>
              </a:rPr>
              <a:t> ligações vizinhas</a:t>
            </a:r>
            <a:r>
              <a:rPr lang="pt-BR" sz="2200"/>
              <a:t> </a:t>
            </a:r>
            <a:br>
              <a:rPr lang="pt-BR" sz="2200"/>
            </a:br>
            <a:r>
              <a:rPr lang="pt-BR" sz="2200"/>
              <a:t>• Aqui o cloro é um retirador de elétrons</a:t>
            </a:r>
            <a:br>
              <a:rPr lang="pt-BR" sz="2200"/>
            </a:br>
            <a:r>
              <a:rPr lang="pt-BR" sz="2200"/>
              <a:t>• Efeito sobre a química é mostrado com a força de ácidos carboxílicos </a:t>
            </a:r>
          </a:p>
        </p:txBody>
      </p:sp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/>
              <a:t>Reduzindo o valor pKa: facilita remover H </a:t>
            </a:r>
          </a:p>
        </p:txBody>
      </p:sp>
      <p:pic>
        <p:nvPicPr>
          <p:cNvPr id="1228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78050"/>
            <a:ext cx="8686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57663"/>
            <a:ext cx="86106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4000500" y="1752600"/>
          <a:ext cx="74613" cy="73025"/>
        </p:xfrm>
        <a:graphic>
          <a:graphicData uri="http://schemas.openxmlformats.org/presentationml/2006/ole">
            <p:oleObj spid="_x0000_s64515" name="CS ChemDraw Drawing" r:id="rId3" imgW="50760" imgH="50760" progId="">
              <p:embed/>
            </p:oleObj>
          </a:graphicData>
        </a:graphic>
      </p:graphicFrame>
      <p:sp>
        <p:nvSpPr>
          <p:cNvPr id="64522" name="Text Box 16"/>
          <p:cNvSpPr txBox="1">
            <a:spLocks noChangeArrowheads="1"/>
          </p:cNvSpPr>
          <p:nvPr/>
        </p:nvSpPr>
        <p:spPr bwMode="auto">
          <a:xfrm>
            <a:off x="228600" y="685800"/>
            <a:ext cx="8150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O efeito indutivo retirador de elétrons aumenta a </a:t>
            </a:r>
            <a:br>
              <a:rPr lang="en-US" sz="2800">
                <a:solidFill>
                  <a:schemeClr val="accent2"/>
                </a:solidFill>
              </a:rPr>
            </a:br>
            <a:r>
              <a:rPr lang="en-US" sz="2800">
                <a:solidFill>
                  <a:schemeClr val="accent2"/>
                </a:solidFill>
              </a:rPr>
              <a:t>    acidez de um ácido conjugado</a:t>
            </a:r>
          </a:p>
        </p:txBody>
      </p:sp>
      <p:graphicFrame>
        <p:nvGraphicFramePr>
          <p:cNvPr id="64520" name="Object 5"/>
          <p:cNvGraphicFramePr>
            <a:graphicFrameLocks noChangeAspect="1"/>
          </p:cNvGraphicFramePr>
          <p:nvPr/>
        </p:nvGraphicFramePr>
        <p:xfrm>
          <a:off x="304800" y="1905000"/>
          <a:ext cx="8458200" cy="1039813"/>
        </p:xfrm>
        <a:graphic>
          <a:graphicData uri="http://schemas.openxmlformats.org/presentationml/2006/ole">
            <p:oleObj spid="_x0000_s64520" name="Photo Editor Photo" r:id="rId4" imgW="5657143" imgH="695238" progId="">
              <p:embed/>
            </p:oleObj>
          </a:graphicData>
        </a:graphic>
      </p:graphicFrame>
      <p:graphicFrame>
        <p:nvGraphicFramePr>
          <p:cNvPr id="64521" name="Object 6"/>
          <p:cNvGraphicFramePr>
            <a:graphicFrameLocks noChangeAspect="1"/>
          </p:cNvGraphicFramePr>
          <p:nvPr/>
        </p:nvGraphicFramePr>
        <p:xfrm>
          <a:off x="304800" y="3886200"/>
          <a:ext cx="8458200" cy="1282700"/>
        </p:xfrm>
        <a:graphic>
          <a:graphicData uri="http://schemas.openxmlformats.org/presentationml/2006/ole">
            <p:oleObj spid="_x0000_s64521" name="Photo Editor Photo" r:id="rId5" imgW="5649114" imgH="8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990600" y="838200"/>
            <a:ext cx="688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Ácido acético é mais ácido do que etanol</a:t>
            </a:r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2667000" y="1447800"/>
          <a:ext cx="3733800" cy="1614488"/>
        </p:xfrm>
        <a:graphic>
          <a:graphicData uri="http://schemas.openxmlformats.org/presentationml/2006/ole">
            <p:oleObj spid="_x0000_s75781" name="CS ChemDraw Drawing" r:id="rId3" imgW="4691160" imgH="2029320" progId="">
              <p:embed/>
            </p:oleObj>
          </a:graphicData>
        </a:graphic>
      </p:graphicFrame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381000" y="3338513"/>
            <a:ext cx="85629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 A deslocalização de elétrons no ácido acético,</a:t>
            </a:r>
            <a:br>
              <a:rPr lang="en-US" sz="2800">
                <a:solidFill>
                  <a:schemeClr val="accent2"/>
                </a:solidFill>
              </a:rPr>
            </a:br>
            <a:r>
              <a:rPr lang="en-US" sz="2800">
                <a:solidFill>
                  <a:schemeClr val="accent2"/>
                </a:solidFill>
              </a:rPr>
              <a:t> através de ressonância, estabiliza a base conjugada</a:t>
            </a:r>
          </a:p>
        </p:txBody>
      </p:sp>
      <p:graphicFrame>
        <p:nvGraphicFramePr>
          <p:cNvPr id="75783" name="Object 4"/>
          <p:cNvGraphicFramePr>
            <a:graphicFrameLocks noChangeAspect="1"/>
          </p:cNvGraphicFramePr>
          <p:nvPr/>
        </p:nvGraphicFramePr>
        <p:xfrm>
          <a:off x="2743200" y="4648200"/>
          <a:ext cx="4010025" cy="1017588"/>
        </p:xfrm>
        <a:graphic>
          <a:graphicData uri="http://schemas.openxmlformats.org/presentationml/2006/ole">
            <p:oleObj spid="_x0000_s75783" name="CS ChemDraw Drawing" r:id="rId4" imgW="1617840" imgH="411480" progId="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2050" descr="FG06_02-038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6824663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Text Box 2051"/>
          <p:cNvSpPr txBox="1">
            <a:spLocks noChangeArrowheads="1"/>
          </p:cNvSpPr>
          <p:nvPr/>
        </p:nvSpPr>
        <p:spPr bwMode="auto">
          <a:xfrm>
            <a:off x="0" y="4095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Acidez de um Hidrogênio Ligado à Carbono com Diferentes Hibridizações</a:t>
            </a:r>
          </a:p>
        </p:txBody>
      </p:sp>
      <p:grpSp>
        <p:nvGrpSpPr>
          <p:cNvPr id="2" name="Group 2052"/>
          <p:cNvGrpSpPr>
            <a:grpSpLocks/>
          </p:cNvGrpSpPr>
          <p:nvPr/>
        </p:nvGrpSpPr>
        <p:grpSpPr bwMode="auto">
          <a:xfrm>
            <a:off x="838200" y="4114800"/>
            <a:ext cx="7769225" cy="1382713"/>
            <a:chOff x="386" y="2497"/>
            <a:chExt cx="4894" cy="871"/>
          </a:xfrm>
        </p:grpSpPr>
        <p:grpSp>
          <p:nvGrpSpPr>
            <p:cNvPr id="65548" name="Group 2053"/>
            <p:cNvGrpSpPr>
              <a:grpSpLocks/>
            </p:cNvGrpSpPr>
            <p:nvPr/>
          </p:nvGrpSpPr>
          <p:grpSpPr bwMode="auto">
            <a:xfrm>
              <a:off x="386" y="2497"/>
              <a:ext cx="4894" cy="391"/>
              <a:chOff x="192" y="2249"/>
              <a:chExt cx="4894" cy="391"/>
            </a:xfrm>
          </p:grpSpPr>
          <p:graphicFrame>
            <p:nvGraphicFramePr>
              <p:cNvPr id="65542" name="Object 2054"/>
              <p:cNvGraphicFramePr>
                <a:graphicFrameLocks noChangeAspect="1"/>
              </p:cNvGraphicFramePr>
              <p:nvPr/>
            </p:nvGraphicFramePr>
            <p:xfrm>
              <a:off x="192" y="2256"/>
              <a:ext cx="1440" cy="315"/>
            </p:xfrm>
            <a:graphic>
              <a:graphicData uri="http://schemas.openxmlformats.org/presentationml/2006/ole">
                <p:oleObj spid="_x0000_s65542" name="CS ChemDraw Drawing" r:id="rId4" imgW="873720" imgH="190440" progId="">
                  <p:embed/>
                </p:oleObj>
              </a:graphicData>
            </a:graphic>
          </p:graphicFrame>
          <p:graphicFrame>
            <p:nvGraphicFramePr>
              <p:cNvPr id="65543" name="Object 2055"/>
              <p:cNvGraphicFramePr>
                <a:graphicFrameLocks noChangeAspect="1"/>
              </p:cNvGraphicFramePr>
              <p:nvPr/>
            </p:nvGraphicFramePr>
            <p:xfrm>
              <a:off x="2016" y="2256"/>
              <a:ext cx="1584" cy="365"/>
            </p:xfrm>
            <a:graphic>
              <a:graphicData uri="http://schemas.openxmlformats.org/presentationml/2006/ole">
                <p:oleObj spid="_x0000_s65543" name="CS ChemDraw Drawing" r:id="rId5" imgW="1026000" imgH="236160" progId="">
                  <p:embed/>
                </p:oleObj>
              </a:graphicData>
            </a:graphic>
          </p:graphicFrame>
          <p:graphicFrame>
            <p:nvGraphicFramePr>
              <p:cNvPr id="65544" name="Object 2056"/>
              <p:cNvGraphicFramePr>
                <a:graphicFrameLocks noChangeAspect="1"/>
              </p:cNvGraphicFramePr>
              <p:nvPr/>
            </p:nvGraphicFramePr>
            <p:xfrm>
              <a:off x="3840" y="2249"/>
              <a:ext cx="1246" cy="391"/>
            </p:xfrm>
            <a:graphic>
              <a:graphicData uri="http://schemas.openxmlformats.org/presentationml/2006/ole">
                <p:oleObj spid="_x0000_s65544" name="CS ChemDraw Drawing" r:id="rId6" imgW="759240" imgH="238680" progId="">
                  <p:embed/>
                </p:oleObj>
              </a:graphicData>
            </a:graphic>
          </p:graphicFrame>
        </p:grpSp>
        <p:sp>
          <p:nvSpPr>
            <p:cNvPr id="65549" name="Text Box 2057"/>
            <p:cNvSpPr txBox="1">
              <a:spLocks noChangeArrowheads="1"/>
            </p:cNvSpPr>
            <p:nvPr/>
          </p:nvSpPr>
          <p:spPr bwMode="auto">
            <a:xfrm>
              <a:off x="470" y="3080"/>
              <a:ext cx="8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p</a:t>
              </a:r>
              <a:r>
                <a:rPr lang="en-US" sz="2400" i="1">
                  <a:solidFill>
                    <a:schemeClr val="accent2"/>
                  </a:solidFill>
                </a:rPr>
                <a:t>K</a:t>
              </a:r>
              <a:r>
                <a:rPr lang="en-US" sz="2400" baseline="-25000">
                  <a:solidFill>
                    <a:schemeClr val="accent2"/>
                  </a:solidFill>
                </a:rPr>
                <a:t>a</a:t>
              </a:r>
              <a:r>
                <a:rPr lang="en-US" sz="2400">
                  <a:solidFill>
                    <a:schemeClr val="accent2"/>
                  </a:solidFill>
                </a:rPr>
                <a:t> = 25</a:t>
              </a:r>
            </a:p>
          </p:txBody>
        </p:sp>
        <p:sp>
          <p:nvSpPr>
            <p:cNvPr id="65550" name="Text Box 2058"/>
            <p:cNvSpPr txBox="1">
              <a:spLocks noChangeArrowheads="1"/>
            </p:cNvSpPr>
            <p:nvPr/>
          </p:nvSpPr>
          <p:spPr bwMode="auto">
            <a:xfrm>
              <a:off x="2342" y="3048"/>
              <a:ext cx="8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p</a:t>
              </a:r>
              <a:r>
                <a:rPr lang="en-US" sz="2400" i="1">
                  <a:solidFill>
                    <a:schemeClr val="accent2"/>
                  </a:solidFill>
                </a:rPr>
                <a:t>K</a:t>
              </a:r>
              <a:r>
                <a:rPr lang="en-US" sz="2400" baseline="-25000">
                  <a:solidFill>
                    <a:schemeClr val="accent2"/>
                  </a:solidFill>
                </a:rPr>
                <a:t>a</a:t>
              </a:r>
              <a:r>
                <a:rPr lang="en-US" sz="2400">
                  <a:solidFill>
                    <a:schemeClr val="accent2"/>
                  </a:solidFill>
                </a:rPr>
                <a:t> = 44</a:t>
              </a:r>
            </a:p>
          </p:txBody>
        </p:sp>
        <p:sp>
          <p:nvSpPr>
            <p:cNvPr id="65551" name="Text Box 2059"/>
            <p:cNvSpPr txBox="1">
              <a:spLocks noChangeArrowheads="1"/>
            </p:cNvSpPr>
            <p:nvPr/>
          </p:nvSpPr>
          <p:spPr bwMode="auto">
            <a:xfrm>
              <a:off x="4249" y="3061"/>
              <a:ext cx="8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p</a:t>
              </a:r>
              <a:r>
                <a:rPr lang="en-US" sz="2400" i="1">
                  <a:solidFill>
                    <a:schemeClr val="accent2"/>
                  </a:solidFill>
                </a:rPr>
                <a:t>K</a:t>
              </a:r>
              <a:r>
                <a:rPr lang="en-US" sz="2400" baseline="-25000">
                  <a:solidFill>
                    <a:schemeClr val="accent2"/>
                  </a:solidFill>
                </a:rPr>
                <a:t>a</a:t>
              </a:r>
              <a:r>
                <a:rPr lang="en-US" sz="2400">
                  <a:solidFill>
                    <a:schemeClr val="accent2"/>
                  </a:solidFill>
                </a:rPr>
                <a:t> = 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8800" y="-762000"/>
            <a:ext cx="5638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ChangeArrowheads="1"/>
          </p:cNvSpPr>
          <p:nvPr/>
        </p:nvSpPr>
        <p:spPr bwMode="auto">
          <a:xfrm>
            <a:off x="6711950" y="935038"/>
            <a:ext cx="2120900" cy="444500"/>
          </a:xfrm>
          <a:prstGeom prst="rect">
            <a:avLst/>
          </a:prstGeom>
          <a:solidFill>
            <a:srgbClr val="FF0033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9026" name="Rectangle 3"/>
          <p:cNvSpPr>
            <a:spLocks noChangeArrowheads="1"/>
          </p:cNvSpPr>
          <p:nvPr/>
        </p:nvSpPr>
        <p:spPr bwMode="auto">
          <a:xfrm>
            <a:off x="215900" y="935038"/>
            <a:ext cx="1816100" cy="4445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9027" name="Rectangle 4"/>
          <p:cNvSpPr>
            <a:spLocks noChangeArrowheads="1"/>
          </p:cNvSpPr>
          <p:nvPr/>
        </p:nvSpPr>
        <p:spPr bwMode="auto">
          <a:xfrm>
            <a:off x="152400" y="1957388"/>
            <a:ext cx="8839200" cy="3335337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9028" name="Line 5"/>
          <p:cNvSpPr>
            <a:spLocks noChangeShapeType="1"/>
          </p:cNvSpPr>
          <p:nvPr/>
        </p:nvSpPr>
        <p:spPr bwMode="auto">
          <a:xfrm>
            <a:off x="984250" y="2132013"/>
            <a:ext cx="0" cy="302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9029" name="Line 6"/>
          <p:cNvSpPr>
            <a:spLocks noChangeShapeType="1"/>
          </p:cNvSpPr>
          <p:nvPr/>
        </p:nvSpPr>
        <p:spPr bwMode="auto">
          <a:xfrm>
            <a:off x="2640013" y="2132013"/>
            <a:ext cx="0" cy="302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9030" name="Line 7"/>
          <p:cNvSpPr>
            <a:spLocks noChangeShapeType="1"/>
          </p:cNvSpPr>
          <p:nvPr/>
        </p:nvSpPr>
        <p:spPr bwMode="auto">
          <a:xfrm>
            <a:off x="4376738" y="2132013"/>
            <a:ext cx="0" cy="302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9031" name="Line 8"/>
          <p:cNvSpPr>
            <a:spLocks noChangeShapeType="1"/>
          </p:cNvSpPr>
          <p:nvPr/>
        </p:nvSpPr>
        <p:spPr bwMode="auto">
          <a:xfrm>
            <a:off x="6199188" y="2132013"/>
            <a:ext cx="0" cy="302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9032" name="Line 9"/>
          <p:cNvSpPr>
            <a:spLocks noChangeShapeType="1"/>
          </p:cNvSpPr>
          <p:nvPr/>
        </p:nvSpPr>
        <p:spPr bwMode="auto">
          <a:xfrm>
            <a:off x="7935913" y="2132013"/>
            <a:ext cx="0" cy="302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29033" name="Rectangle 10"/>
          <p:cNvSpPr>
            <a:spLocks noChangeArrowheads="1"/>
          </p:cNvSpPr>
          <p:nvPr/>
        </p:nvSpPr>
        <p:spPr bwMode="auto">
          <a:xfrm>
            <a:off x="711200" y="1462088"/>
            <a:ext cx="734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40                 20                  10                    5                    0</a:t>
            </a:r>
          </a:p>
        </p:txBody>
      </p:sp>
      <p:pic>
        <p:nvPicPr>
          <p:cNvPr id="129034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63" y="2073275"/>
            <a:ext cx="550862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5" name="Picture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3163888"/>
            <a:ext cx="842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6" name="Picture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0613" y="2801938"/>
            <a:ext cx="143351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7" name="Picture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3692525"/>
            <a:ext cx="698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8" name="Rectangle 15"/>
          <p:cNvSpPr>
            <a:spLocks noChangeArrowheads="1"/>
          </p:cNvSpPr>
          <p:nvPr/>
        </p:nvSpPr>
        <p:spPr bwMode="auto">
          <a:xfrm>
            <a:off x="212725" y="950913"/>
            <a:ext cx="184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weak acids</a:t>
            </a:r>
          </a:p>
        </p:txBody>
      </p:sp>
      <p:sp>
        <p:nvSpPr>
          <p:cNvPr id="129039" name="Rectangle 16"/>
          <p:cNvSpPr>
            <a:spLocks noChangeArrowheads="1"/>
          </p:cNvSpPr>
          <p:nvPr/>
        </p:nvSpPr>
        <p:spPr bwMode="auto">
          <a:xfrm>
            <a:off x="6765925" y="950913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Arial Rounded MT Bold" pitchFamily="34" charset="0"/>
              </a:rPr>
              <a:t>strong acids</a:t>
            </a:r>
          </a:p>
        </p:txBody>
      </p:sp>
      <p:sp>
        <p:nvSpPr>
          <p:cNvPr id="129040" name="Line 17"/>
          <p:cNvSpPr>
            <a:spLocks noChangeShapeType="1"/>
          </p:cNvSpPr>
          <p:nvPr/>
        </p:nvSpPr>
        <p:spPr bwMode="auto">
          <a:xfrm>
            <a:off x="0" y="1423988"/>
            <a:ext cx="9142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468313" y="260350"/>
            <a:ext cx="821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pt-B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Classificação de ácidos e bases por grupos funcionais</a:t>
            </a:r>
          </a:p>
        </p:txBody>
      </p:sp>
      <p:sp>
        <p:nvSpPr>
          <p:cNvPr id="129042" name="Rectangle 19"/>
          <p:cNvSpPr>
            <a:spLocks noChangeArrowheads="1"/>
          </p:cNvSpPr>
          <p:nvPr/>
        </p:nvSpPr>
        <p:spPr bwMode="auto">
          <a:xfrm>
            <a:off x="8347075" y="1492250"/>
            <a:ext cx="68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000">
                <a:latin typeface="Arial Rounded MT Bold" pitchFamily="34" charset="0"/>
              </a:rPr>
              <a:t>pKa</a:t>
            </a:r>
          </a:p>
        </p:txBody>
      </p:sp>
      <p:sp>
        <p:nvSpPr>
          <p:cNvPr id="129043" name="Rectangle 20"/>
          <p:cNvSpPr>
            <a:spLocks noChangeArrowheads="1"/>
          </p:cNvSpPr>
          <p:nvPr/>
        </p:nvSpPr>
        <p:spPr bwMode="auto">
          <a:xfrm>
            <a:off x="7870825" y="5267325"/>
            <a:ext cx="12366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>
                <a:latin typeface="Arial Rounded MT Bold" pitchFamily="34" charset="0"/>
              </a:rPr>
              <a:t>inorganic</a:t>
            </a:r>
          </a:p>
          <a:p>
            <a:pPr eaLnBrk="0" hangingPunct="0"/>
            <a:r>
              <a:rPr lang="pt-BR">
                <a:latin typeface="Arial Rounded MT Bold" pitchFamily="34" charset="0"/>
              </a:rPr>
              <a:t>      acids</a:t>
            </a:r>
          </a:p>
          <a:p>
            <a:pPr eaLnBrk="0" hangingPunct="0"/>
            <a:r>
              <a:rPr lang="pt-BR">
                <a:latin typeface="Arial Rounded MT Bold" pitchFamily="34" charset="0"/>
              </a:rPr>
              <a:t>oxyacids</a:t>
            </a:r>
          </a:p>
        </p:txBody>
      </p:sp>
      <p:sp>
        <p:nvSpPr>
          <p:cNvPr id="129044" name="Rectangle 21"/>
          <p:cNvSpPr>
            <a:spLocks noChangeArrowheads="1"/>
          </p:cNvSpPr>
          <p:nvPr/>
        </p:nvSpPr>
        <p:spPr bwMode="auto">
          <a:xfrm>
            <a:off x="6232525" y="5267325"/>
            <a:ext cx="15827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>
                <a:latin typeface="Arial Rounded MT Bold" pitchFamily="34" charset="0"/>
              </a:rPr>
              <a:t>carboxylic </a:t>
            </a:r>
          </a:p>
          <a:p>
            <a:pPr eaLnBrk="0" hangingPunct="0"/>
            <a:r>
              <a:rPr lang="pt-BR">
                <a:latin typeface="Arial Rounded MT Bold" pitchFamily="34" charset="0"/>
              </a:rPr>
              <a:t>         acids</a:t>
            </a:r>
          </a:p>
          <a:p>
            <a:pPr eaLnBrk="0" hangingPunct="0"/>
            <a:r>
              <a:rPr lang="pt-BR">
                <a:latin typeface="Arial Rounded MT Bold" pitchFamily="34" charset="0"/>
              </a:rPr>
              <a:t>nitrophenols</a:t>
            </a:r>
          </a:p>
        </p:txBody>
      </p:sp>
      <p:sp>
        <p:nvSpPr>
          <p:cNvPr id="129045" name="Rectangle 22"/>
          <p:cNvSpPr>
            <a:spLocks noChangeArrowheads="1"/>
          </p:cNvSpPr>
          <p:nvPr/>
        </p:nvSpPr>
        <p:spPr bwMode="auto">
          <a:xfrm>
            <a:off x="4403725" y="5286375"/>
            <a:ext cx="106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>
                <a:latin typeface="Arial Rounded MT Bold" pitchFamily="34" charset="0"/>
              </a:rPr>
              <a:t>phenols</a:t>
            </a:r>
          </a:p>
        </p:txBody>
      </p:sp>
      <p:sp>
        <p:nvSpPr>
          <p:cNvPr id="129046" name="Rectangle 23"/>
          <p:cNvSpPr>
            <a:spLocks noChangeArrowheads="1"/>
          </p:cNvSpPr>
          <p:nvPr/>
        </p:nvSpPr>
        <p:spPr bwMode="auto">
          <a:xfrm>
            <a:off x="4384675" y="5522913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400">
                <a:latin typeface="Symbol" pitchFamily="18" charset="2"/>
              </a:rPr>
              <a:t>b</a:t>
            </a:r>
            <a:r>
              <a:rPr lang="pt-BR">
                <a:latin typeface="Arial Rounded MT Bold" pitchFamily="34" charset="0"/>
              </a:rPr>
              <a:t>-diketones</a:t>
            </a:r>
          </a:p>
        </p:txBody>
      </p:sp>
      <p:sp>
        <p:nvSpPr>
          <p:cNvPr id="129047" name="Rectangle 24"/>
          <p:cNvSpPr>
            <a:spLocks noChangeArrowheads="1"/>
          </p:cNvSpPr>
          <p:nvPr/>
        </p:nvSpPr>
        <p:spPr bwMode="auto">
          <a:xfrm>
            <a:off x="2727325" y="5286375"/>
            <a:ext cx="111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>
                <a:latin typeface="Arial Rounded MT Bold" pitchFamily="34" charset="0"/>
              </a:rPr>
              <a:t>alcohols</a:t>
            </a:r>
          </a:p>
          <a:p>
            <a:pPr eaLnBrk="0" hangingPunct="0"/>
            <a:r>
              <a:rPr lang="pt-BR">
                <a:latin typeface="Arial Rounded MT Bold" pitchFamily="34" charset="0"/>
              </a:rPr>
              <a:t>ketones</a:t>
            </a:r>
          </a:p>
          <a:p>
            <a:pPr eaLnBrk="0" hangingPunct="0"/>
            <a:r>
              <a:rPr lang="pt-BR">
                <a:latin typeface="Arial Rounded MT Bold" pitchFamily="34" charset="0"/>
              </a:rPr>
              <a:t>amides</a:t>
            </a:r>
          </a:p>
          <a:p>
            <a:pPr eaLnBrk="0" hangingPunct="0"/>
            <a:r>
              <a:rPr lang="pt-BR">
                <a:latin typeface="Arial Rounded MT Bold" pitchFamily="34" charset="0"/>
              </a:rPr>
              <a:t>alkynes</a:t>
            </a:r>
          </a:p>
        </p:txBody>
      </p:sp>
      <p:sp>
        <p:nvSpPr>
          <p:cNvPr id="129048" name="Rectangle 25"/>
          <p:cNvSpPr>
            <a:spLocks noChangeArrowheads="1"/>
          </p:cNvSpPr>
          <p:nvPr/>
        </p:nvSpPr>
        <p:spPr bwMode="auto">
          <a:xfrm>
            <a:off x="1279525" y="5286375"/>
            <a:ext cx="1049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>
                <a:latin typeface="Arial Rounded MT Bold" pitchFamily="34" charset="0"/>
              </a:rPr>
              <a:t>alkenes</a:t>
            </a:r>
          </a:p>
          <a:p>
            <a:pPr eaLnBrk="0" hangingPunct="0"/>
            <a:r>
              <a:rPr lang="pt-BR">
                <a:latin typeface="Arial Rounded MT Bold" pitchFamily="34" charset="0"/>
              </a:rPr>
              <a:t>amines</a:t>
            </a:r>
          </a:p>
        </p:txBody>
      </p:sp>
      <p:sp>
        <p:nvSpPr>
          <p:cNvPr id="129049" name="Rectangle 26"/>
          <p:cNvSpPr>
            <a:spLocks noChangeArrowheads="1"/>
          </p:cNvSpPr>
          <p:nvPr/>
        </p:nvSpPr>
        <p:spPr bwMode="auto">
          <a:xfrm>
            <a:off x="93663" y="5272088"/>
            <a:ext cx="1049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>
                <a:latin typeface="Arial Rounded MT Bold" pitchFamily="34" charset="0"/>
              </a:rPr>
              <a:t>alkanes</a:t>
            </a:r>
          </a:p>
        </p:txBody>
      </p:sp>
      <p:pic>
        <p:nvPicPr>
          <p:cNvPr id="129050" name="Picture 2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319588"/>
            <a:ext cx="13112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1" name="Picture 2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2528888"/>
            <a:ext cx="17430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52" name="Picture 2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3481388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53" name="Rectangle 30"/>
          <p:cNvSpPr>
            <a:spLocks noChangeArrowheads="1"/>
          </p:cNvSpPr>
          <p:nvPr/>
        </p:nvSpPr>
        <p:spPr bwMode="auto">
          <a:xfrm>
            <a:off x="6232525" y="29241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>
                <a:latin typeface="Arial Rounded MT Bold" pitchFamily="34" charset="0"/>
              </a:rPr>
              <a:t>nitrophenols</a:t>
            </a:r>
          </a:p>
        </p:txBody>
      </p:sp>
      <p:sp>
        <p:nvSpPr>
          <p:cNvPr id="129054" name="Rectangle 31"/>
          <p:cNvSpPr>
            <a:spLocks noChangeArrowheads="1"/>
          </p:cNvSpPr>
          <p:nvPr/>
        </p:nvSpPr>
        <p:spPr bwMode="auto">
          <a:xfrm>
            <a:off x="6308725" y="2695575"/>
            <a:ext cx="131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>
                <a:latin typeface="Arial Rounded MT Bold" pitchFamily="34" charset="0"/>
              </a:rPr>
              <a:t>di- and tri-</a:t>
            </a:r>
          </a:p>
        </p:txBody>
      </p:sp>
      <p:pic>
        <p:nvPicPr>
          <p:cNvPr id="129055" name="Picture 3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95575" y="2314575"/>
            <a:ext cx="15716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78813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Exercício:</a:t>
            </a:r>
            <a:endParaRPr lang="pt-BR" sz="3200" b="1">
              <a:solidFill>
                <a:srgbClr val="FF0000"/>
              </a:solidFill>
            </a:endParaRPr>
          </a:p>
        </p:txBody>
      </p:sp>
      <p:sp>
        <p:nvSpPr>
          <p:cNvPr id="128008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777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Considerando os compostos abaixo e seus respectivos pkas, qual de suas bases conjugadas seria suficiente forte para desprotonar o etino (pka= 25) de maneira irreversível?</a:t>
            </a:r>
            <a:endParaRPr lang="pt-BR" sz="2400"/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990600" y="3517900"/>
          <a:ext cx="6656388" cy="977900"/>
        </p:xfrm>
        <a:graphic>
          <a:graphicData uri="http://schemas.openxmlformats.org/presentationml/2006/ole">
            <p:oleObj spid="_x0000_s128006" name="CS ChemDraw Drawing" r:id="rId3" imgW="4168153" imgH="612626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962400"/>
            <a:ext cx="43434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66294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Configuração Eletrônica</a:t>
            </a:r>
            <a:endParaRPr lang="pt-BR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Configuração Eletrônica</a:t>
            </a:r>
            <a:endParaRPr lang="pt-BR" sz="2800">
              <a:solidFill>
                <a:srgbClr val="FF0000"/>
              </a:solidFill>
            </a:endParaRPr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41363"/>
            <a:ext cx="7848600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049713"/>
            <a:ext cx="43434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50800" y="762000"/>
            <a:ext cx="909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n-US" sz="3000">
                <a:solidFill>
                  <a:schemeClr val="accent2"/>
                </a:solidFill>
              </a:rPr>
              <a:t> Uma ligação polar tem lados positivos e negativos  </a:t>
            </a:r>
            <a:endParaRPr lang="en-US" sz="3000"/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Momento de dipolo (D) = </a:t>
            </a:r>
            <a:r>
              <a:rPr lang="en-US" sz="2800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800" b="1">
                <a:solidFill>
                  <a:schemeClr val="bg2"/>
                </a:solidFill>
              </a:rPr>
              <a:t> = </a:t>
            </a:r>
            <a:r>
              <a:rPr lang="en-US" sz="2800" b="1" i="1">
                <a:solidFill>
                  <a:schemeClr val="bg2"/>
                </a:solidFill>
              </a:rPr>
              <a:t>e</a:t>
            </a:r>
            <a:r>
              <a:rPr lang="en-US" sz="2800" b="1">
                <a:solidFill>
                  <a:schemeClr val="bg2"/>
                </a:solidFill>
              </a:rPr>
              <a:t> x </a:t>
            </a:r>
            <a:r>
              <a:rPr lang="en-US" sz="2800" b="1" i="1">
                <a:solidFill>
                  <a:schemeClr val="bg2"/>
                </a:solidFill>
              </a:rPr>
              <a:t>d</a:t>
            </a:r>
            <a:endParaRPr lang="en-US" sz="2800" b="1" i="1">
              <a:solidFill>
                <a:schemeClr val="accent2"/>
              </a:solidFill>
            </a:endParaRP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303213" y="1828800"/>
            <a:ext cx="5792787" cy="914400"/>
            <a:chOff x="0" y="1872"/>
            <a:chExt cx="3649" cy="576"/>
          </a:xfrm>
        </p:grpSpPr>
        <p:sp>
          <p:nvSpPr>
            <p:cNvPr id="23558" name="Text Box 4"/>
            <p:cNvSpPr txBox="1">
              <a:spLocks noChangeArrowheads="1"/>
            </p:cNvSpPr>
            <p:nvPr/>
          </p:nvSpPr>
          <p:spPr bwMode="auto">
            <a:xfrm>
              <a:off x="0" y="1872"/>
              <a:ext cx="3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(</a:t>
              </a:r>
              <a:r>
                <a:rPr lang="en-US" sz="2400" i="1">
                  <a:solidFill>
                    <a:schemeClr val="accent2"/>
                  </a:solidFill>
                </a:rPr>
                <a:t>e</a:t>
              </a:r>
              <a:r>
                <a:rPr lang="en-US" sz="2400">
                  <a:solidFill>
                    <a:schemeClr val="accent2"/>
                  </a:solidFill>
                </a:rPr>
                <a:t>) : carga no átomo</a:t>
              </a:r>
              <a:endParaRPr lang="en-US" sz="2400"/>
            </a:p>
          </p:txBody>
        </p:sp>
        <p:sp>
          <p:nvSpPr>
            <p:cNvPr id="23559" name="Text Box 5"/>
            <p:cNvSpPr txBox="1">
              <a:spLocks noChangeArrowheads="1"/>
            </p:cNvSpPr>
            <p:nvPr/>
          </p:nvSpPr>
          <p:spPr bwMode="auto">
            <a:xfrm>
              <a:off x="0" y="2160"/>
              <a:ext cx="28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(</a:t>
              </a:r>
              <a:r>
                <a:rPr lang="en-US" sz="2400" i="1">
                  <a:solidFill>
                    <a:schemeClr val="accent2"/>
                  </a:solidFill>
                </a:rPr>
                <a:t>d</a:t>
              </a:r>
              <a:r>
                <a:rPr lang="en-US" sz="2400">
                  <a:solidFill>
                    <a:schemeClr val="accent2"/>
                  </a:solidFill>
                </a:rPr>
                <a:t>) : distância entre duas cargas</a:t>
              </a:r>
              <a:endParaRPr lang="en-US" sz="2400"/>
            </a:p>
          </p:txBody>
        </p:sp>
      </p:grpSp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2057400" y="212725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Dipolo</a:t>
            </a:r>
          </a:p>
        </p:txBody>
      </p:sp>
      <p:pic>
        <p:nvPicPr>
          <p:cNvPr id="235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0"/>
            <a:ext cx="88392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1707</Words>
  <Application>Microsoft Office PowerPoint</Application>
  <PresentationFormat>Apresentação na tela (4:3)</PresentationFormat>
  <Paragraphs>326</Paragraphs>
  <Slides>69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69</vt:i4>
      </vt:variant>
    </vt:vector>
  </HeadingPairs>
  <TitlesOfParts>
    <vt:vector size="73" baseType="lpstr">
      <vt:lpstr>Design padrão</vt:lpstr>
      <vt:lpstr>CS ChemDraw Drawing</vt:lpstr>
      <vt:lpstr>Equation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</dc:creator>
  <cp:lastModifiedBy>Paulo Taube</cp:lastModifiedBy>
  <cp:revision>161</cp:revision>
  <dcterms:created xsi:type="dcterms:W3CDTF">2008-12-24T19:43:01Z</dcterms:created>
  <dcterms:modified xsi:type="dcterms:W3CDTF">2023-03-15T16:37:04Z</dcterms:modified>
</cp:coreProperties>
</file>