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e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4" Type="http://schemas.openxmlformats.org/officeDocument/2006/relationships/image" Target="../media/image8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9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9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e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AF7DF944-2062-4F1D-841E-35E59CDF6804}" type="datetimeFigureOut">
              <a:rPr lang="pt-BR"/>
              <a:pPr>
                <a:defRPr/>
              </a:pPr>
              <a:t>08/03/2023</a:t>
            </a:fld>
            <a:endParaRPr lang="pt-B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32BA0B4-A5D6-40C2-B74D-5A3A212D42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243888" y="6453188"/>
            <a:ext cx="9001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F685BD9A-63F0-4215-A7DF-87AA32A6E4BF}" type="slidenum">
              <a:rPr lang="pt-BR" sz="1600" b="1">
                <a:solidFill>
                  <a:schemeClr val="bg1"/>
                </a:solidFill>
                <a:cs typeface="+mn-cs"/>
              </a:rPr>
              <a:pPr algn="ctr">
                <a:defRPr/>
              </a:pPr>
              <a:t>‹nº›</a:t>
            </a:fld>
            <a:r>
              <a:rPr lang="pt-BR" sz="1400">
                <a:solidFill>
                  <a:schemeClr val="tx2"/>
                </a:solidFill>
                <a:cs typeface="+mn-cs"/>
              </a:rPr>
              <a:t> </a:t>
            </a:r>
          </a:p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52400"/>
            <a:ext cx="152400" cy="6324600"/>
          </a:xfrm>
          <a:prstGeom prst="rect">
            <a:avLst/>
          </a:prstGeom>
          <a:gradFill rotWithShape="0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991600" y="152400"/>
            <a:ext cx="152400" cy="63246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0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6500813"/>
            <a:ext cx="721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pt-BR" sz="1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/>
              </a:rPr>
              <a:t>LabSelen :  Laboratório de Síntese de Substâncias Quirais de Selênio</a:t>
            </a:r>
            <a:endParaRPr lang="pt-BR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7380288" y="0"/>
            <a:ext cx="176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cs typeface="+mn-cs"/>
              </a:rPr>
              <a:t>Prof. Braga</a:t>
            </a:r>
            <a:endParaRPr lang="pt-BR">
              <a:cs typeface="+mn-cs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152400" y="0"/>
            <a:ext cx="418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Química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Orgânica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Teórica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 A</a:t>
            </a:r>
            <a:endParaRPr lang="pt-BR" dirty="0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.br/imgres?imgurl=http://www.oamador.com/wp-content/uploads/2008/01/comprimidos1.jpg&amp;imgrefurl=http://www.oamador.com/sociedade/2008/01/cada-vez-mais-portugueses-testam-novos-medicamentos/&amp;usg=__4mgGfdJOCpkmJPyXHrk8j97JR6Y=&amp;h=400&amp;w=400&amp;sz=179&amp;hl=pt-BR&amp;start=8&amp;tbnid=NnEBM3z0h9vNbM:&amp;tbnh=124&amp;tbnw=124&amp;prev=/images?q=MEDICAMENTOS&amp;gbv=2&amp;hl=pt-BR&amp;sa=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wmf"/><Relationship Id="rId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5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6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6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6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7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82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comprimidos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57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ixaDeTexto 6"/>
          <p:cNvSpPr txBox="1">
            <a:spLocks noChangeArrowheads="1"/>
          </p:cNvSpPr>
          <p:nvPr/>
        </p:nvSpPr>
        <p:spPr bwMode="auto">
          <a:xfrm>
            <a:off x="381000" y="28194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NOMENCLATURA DE COMPOSTOS ORGÂNICOS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Comece a numeração o mais próximo da primeira ramificação.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Se os dois primeiros substituintes estão equidistantes,  procure pela próxima ramificação.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2286000" y="4419600"/>
            <a:ext cx="5060950" cy="1219200"/>
            <a:chOff x="1440" y="2784"/>
            <a:chExt cx="3188" cy="768"/>
          </a:xfrm>
        </p:grpSpPr>
        <p:sp>
          <p:nvSpPr>
            <p:cNvPr id="25604" name="Text Box 5"/>
            <p:cNvSpPr txBox="1">
              <a:spLocks noChangeArrowheads="1"/>
            </p:cNvSpPr>
            <p:nvPr/>
          </p:nvSpPr>
          <p:spPr bwMode="auto">
            <a:xfrm>
              <a:off x="1440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5" name="Text Box 6"/>
            <p:cNvSpPr txBox="1">
              <a:spLocks noChangeArrowheads="1"/>
            </p:cNvSpPr>
            <p:nvPr/>
          </p:nvSpPr>
          <p:spPr bwMode="auto">
            <a:xfrm>
              <a:off x="1776" y="321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06" name="Text Box 7"/>
            <p:cNvSpPr txBox="1">
              <a:spLocks noChangeArrowheads="1"/>
            </p:cNvSpPr>
            <p:nvPr/>
          </p:nvSpPr>
          <p:spPr bwMode="auto">
            <a:xfrm>
              <a:off x="2256" y="28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7" name="Text Box 8"/>
            <p:cNvSpPr txBox="1">
              <a:spLocks noChangeArrowheads="1"/>
            </p:cNvSpPr>
            <p:nvPr/>
          </p:nvSpPr>
          <p:spPr bwMode="auto">
            <a:xfrm>
              <a:off x="2736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8" name="Text Box 9"/>
            <p:cNvSpPr txBox="1">
              <a:spLocks noChangeArrowheads="1"/>
            </p:cNvSpPr>
            <p:nvPr/>
          </p:nvSpPr>
          <p:spPr bwMode="auto">
            <a:xfrm>
              <a:off x="3360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5609" name="Text Box 10"/>
            <p:cNvSpPr txBox="1">
              <a:spLocks noChangeArrowheads="1"/>
            </p:cNvSpPr>
            <p:nvPr/>
          </p:nvSpPr>
          <p:spPr bwMode="auto">
            <a:xfrm>
              <a:off x="3936" y="32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5610" name="Text Box 11"/>
            <p:cNvSpPr txBox="1">
              <a:spLocks noChangeArrowheads="1"/>
            </p:cNvSpPr>
            <p:nvPr/>
          </p:nvSpPr>
          <p:spPr bwMode="auto">
            <a:xfrm>
              <a:off x="4416" y="32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7</a:t>
              </a:r>
              <a:endParaRPr lang="en-US" sz="2400">
                <a:latin typeface="Times New Roman" pitchFamily="18" charset="0"/>
              </a:endParaRPr>
            </a:p>
          </p:txBody>
        </p:sp>
      </p:grpSp>
      <p:pic>
        <p:nvPicPr>
          <p:cNvPr id="2561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191000"/>
            <a:ext cx="58674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Rectangle 1034"/>
          <p:cNvSpPr>
            <a:spLocks noChangeArrowheads="1"/>
          </p:cNvSpPr>
          <p:nvPr/>
        </p:nvSpPr>
        <p:spPr bwMode="auto">
          <a:xfrm>
            <a:off x="457200" y="533400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ALCANOS: NUMERAÇÃO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755650" y="17526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Coloque de ordem alfabética os substituintes.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Não considere os indicadores de quantidade (di, tri, etc).</a:t>
            </a:r>
          </a:p>
        </p:txBody>
      </p:sp>
      <p:sp>
        <p:nvSpPr>
          <p:cNvPr id="26627" name="Rectangle 0"/>
          <p:cNvSpPr>
            <a:spLocks noChangeArrowheads="1"/>
          </p:cNvSpPr>
          <p:nvPr/>
        </p:nvSpPr>
        <p:spPr bwMode="auto">
          <a:xfrm>
            <a:off x="457200" y="685800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ALCANOS: NOME IUPAC</a:t>
            </a:r>
          </a:p>
        </p:txBody>
      </p:sp>
      <p:graphicFrame>
        <p:nvGraphicFramePr>
          <p:cNvPr id="26628" name="Object 8"/>
          <p:cNvGraphicFramePr>
            <a:graphicFrameLocks noChangeAspect="1"/>
          </p:cNvGraphicFramePr>
          <p:nvPr/>
        </p:nvGraphicFramePr>
        <p:xfrm>
          <a:off x="1295400" y="3429000"/>
          <a:ext cx="5913438" cy="2749550"/>
        </p:xfrm>
        <a:graphic>
          <a:graphicData uri="http://schemas.openxmlformats.org/presentationml/2006/ole">
            <p:oleObj spid="_x0000_s26628" name="CS ChemDraw Drawing" r:id="rId3" imgW="7203240" imgH="3341880" progId="">
              <p:embed/>
            </p:oleObj>
          </a:graphicData>
        </a:graphic>
      </p:graphicFrame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4932363" y="5805488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  <a:latin typeface="Times New Roman" pitchFamily="18" charset="0"/>
              </a:rPr>
              <a:t>3-etil, 2,6-dimetil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755650" y="1628775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Escreva o prefixo do n</a:t>
            </a:r>
            <a:r>
              <a:rPr lang="en-US" sz="2800" baseline="30000">
                <a:latin typeface="Times New Roman" pitchFamily="18" charset="0"/>
              </a:rPr>
              <a:t>o</a:t>
            </a:r>
            <a:r>
              <a:rPr lang="en-US" sz="2800">
                <a:latin typeface="Times New Roman" pitchFamily="18" charset="0"/>
              </a:rPr>
              <a:t> de átomos de carbono da cadeia principal + terminação </a:t>
            </a:r>
            <a:r>
              <a:rPr lang="en-US" sz="2800" i="1" u="sng">
                <a:latin typeface="Times New Roman" pitchFamily="18" charset="0"/>
              </a:rPr>
              <a:t>ano</a:t>
            </a:r>
            <a:r>
              <a:rPr lang="en-US" sz="2800">
                <a:latin typeface="Times New Roman" pitchFamily="18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68313" y="533400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ALCANOS: NOME IUPAC</a:t>
            </a:r>
          </a:p>
        </p:txBody>
      </p:sp>
      <p:graphicFrame>
        <p:nvGraphicFramePr>
          <p:cNvPr id="27652" name="Object 6"/>
          <p:cNvGraphicFramePr>
            <a:graphicFrameLocks noChangeAspect="1"/>
          </p:cNvGraphicFramePr>
          <p:nvPr/>
        </p:nvGraphicFramePr>
        <p:xfrm>
          <a:off x="1116013" y="3141663"/>
          <a:ext cx="5913437" cy="2749550"/>
        </p:xfrm>
        <a:graphic>
          <a:graphicData uri="http://schemas.openxmlformats.org/presentationml/2006/ole">
            <p:oleObj spid="_x0000_s27652" name="CS ChemDraw Drawing" r:id="rId3" imgW="7203240" imgH="3341880" progId="">
              <p:embed/>
            </p:oleObj>
          </a:graphicData>
        </a:graphic>
      </p:graphicFrame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932363" y="5805488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3-etil, 2,6-dimetil, heptano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81000" y="1905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Verifica-se o número de carbonos que formam o ciclo (este dará o nome do composto)</a:t>
            </a:r>
          </a:p>
        </p:txBody>
      </p:sp>
      <p:graphicFrame>
        <p:nvGraphicFramePr>
          <p:cNvPr id="28675" name="Object 10"/>
          <p:cNvGraphicFramePr>
            <a:graphicFrameLocks noChangeAspect="1"/>
          </p:cNvGraphicFramePr>
          <p:nvPr/>
        </p:nvGraphicFramePr>
        <p:xfrm>
          <a:off x="1752600" y="3810000"/>
          <a:ext cx="990600" cy="944563"/>
        </p:xfrm>
        <a:graphic>
          <a:graphicData uri="http://schemas.openxmlformats.org/presentationml/2006/ole">
            <p:oleObj spid="_x0000_s28675" name="CS ChemDraw Drawing" r:id="rId3" imgW="682560" imgH="651600" progId="">
              <p:embed/>
            </p:oleObj>
          </a:graphicData>
        </a:graphic>
      </p:graphicFrame>
      <p:graphicFrame>
        <p:nvGraphicFramePr>
          <p:cNvPr id="28676" name="Object 11"/>
          <p:cNvGraphicFramePr>
            <a:graphicFrameLocks noChangeAspect="1"/>
          </p:cNvGraphicFramePr>
          <p:nvPr/>
        </p:nvGraphicFramePr>
        <p:xfrm>
          <a:off x="5791200" y="3505200"/>
          <a:ext cx="1096963" cy="1252538"/>
        </p:xfrm>
        <a:graphic>
          <a:graphicData uri="http://schemas.openxmlformats.org/presentationml/2006/ole">
            <p:oleObj spid="_x0000_s28676" name="CS ChemDraw Drawing" r:id="rId4" imgW="723600" imgH="827640" progId="">
              <p:embed/>
            </p:oleObj>
          </a:graphicData>
        </a:graphic>
      </p:graphicFrame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447800" y="5029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Ciclopentano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486400" y="5029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Ciclohexano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457200" y="533400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ALCANOS: CICLOALCANOS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81000" y="19050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Numera-se os substituintes de modo a obterem a menor numeração possível e por prioridade alfabética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68313" y="920750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ALCANOS: CICLOALCANOS</a:t>
            </a:r>
          </a:p>
        </p:txBody>
      </p:sp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3132138" y="3284538"/>
          <a:ext cx="3097212" cy="2562225"/>
        </p:xfrm>
        <a:graphic>
          <a:graphicData uri="http://schemas.openxmlformats.org/presentationml/2006/ole">
            <p:oleObj spid="_x0000_s29700" name="CS ChemDraw Drawing" r:id="rId3" imgW="2317320" imgH="1912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81000" y="19050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Nomeia-se os substituintes em ordem alfabética usando numeração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Escreva ciclo + prefixo n</a:t>
            </a:r>
            <a:r>
              <a:rPr lang="en-US" sz="2800" baseline="30000">
                <a:latin typeface="Times New Roman" pitchFamily="18" charset="0"/>
              </a:rPr>
              <a:t>o</a:t>
            </a:r>
            <a:r>
              <a:rPr lang="en-US" sz="2800">
                <a:latin typeface="Times New Roman" pitchFamily="18" charset="0"/>
              </a:rPr>
              <a:t> átomos de C da cadeia principal + </a:t>
            </a:r>
            <a:r>
              <a:rPr lang="en-US" sz="2800" i="1" u="sng">
                <a:latin typeface="Times New Roman" pitchFamily="18" charset="0"/>
              </a:rPr>
              <a:t>ano</a:t>
            </a:r>
            <a:r>
              <a:rPr lang="en-US" sz="280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3429000" y="3429000"/>
          <a:ext cx="2209800" cy="1931988"/>
        </p:xfrm>
        <a:graphic>
          <a:graphicData uri="http://schemas.openxmlformats.org/presentationml/2006/ole">
            <p:oleObj spid="_x0000_s30723" name="CS ChemDraw Drawing" r:id="rId3" imgW="1380600" imgH="1208160" progId="">
              <p:embed/>
            </p:oleObj>
          </a:graphicData>
        </a:graphic>
      </p:graphicFrame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  <a:latin typeface="Times New Roman" pitchFamily="18" charset="0"/>
              </a:rPr>
              <a:t>1-etil-3-metil-ciclohexano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457200" y="930275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ALCANOS: CICLOALCANOS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611188" y="1916113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Encontre a mais longa cadeia de carbono contínua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Numere os carbonos começando o mais próximo possível da primeira ramificação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Nomeie os grupos ligados aos átomos de carbono, usando a numeração como indicador de posição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Ordene os substituintes em ordem alfabética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Use di-, tri-, etc., para mais de 1 do mesmo substituinte                                         </a:t>
            </a:r>
            <a:endParaRPr lang="en-US" sz="2800">
              <a:latin typeface="Symbol" pitchFamily="18" charset="2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57200" y="900113"/>
            <a:ext cx="8077200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ALCANOS: RESUMO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09600" y="22860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Apresenta 1 ligação C-C insaturadas (dupla)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Fórmula geral:  C</a:t>
            </a:r>
            <a:r>
              <a:rPr lang="en-US" sz="2800" baseline="-25000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</a:rPr>
              <a:t>2n</a:t>
            </a:r>
          </a:p>
        </p:txBody>
      </p:sp>
      <p:graphicFrame>
        <p:nvGraphicFramePr>
          <p:cNvPr id="32772" name="Object 13"/>
          <p:cNvGraphicFramePr>
            <a:graphicFrameLocks noChangeAspect="1"/>
          </p:cNvGraphicFramePr>
          <p:nvPr/>
        </p:nvGraphicFramePr>
        <p:xfrm>
          <a:off x="3962400" y="4419600"/>
          <a:ext cx="1219200" cy="506413"/>
        </p:xfrm>
        <a:graphic>
          <a:graphicData uri="http://schemas.openxmlformats.org/presentationml/2006/ole">
            <p:oleObj spid="_x0000_s32772" name="CS ChemDraw Drawing" r:id="rId3" imgW="591840" imgH="246240" progId="">
              <p:embed/>
            </p:oleObj>
          </a:graphicData>
        </a:graphic>
      </p:graphicFrame>
      <p:sp>
        <p:nvSpPr>
          <p:cNvPr id="32773" name="Rectangle 2062"/>
          <p:cNvSpPr>
            <a:spLocks noChangeArrowheads="1"/>
          </p:cNvSpPr>
          <p:nvPr/>
        </p:nvSpPr>
        <p:spPr bwMode="auto">
          <a:xfrm>
            <a:off x="457200" y="7921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E GRUPO FUNCIONAL: ALCENOS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200400" y="3886200"/>
          <a:ext cx="2895600" cy="1643063"/>
        </p:xfrm>
        <a:graphic>
          <a:graphicData uri="http://schemas.openxmlformats.org/presentationml/2006/ole">
            <p:oleObj spid="_x0000_s32774" name="CS ChemDraw Drawing" r:id="rId4" imgW="1923315" imgH="10927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78486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Encontre a mais longa cadeia de carbono contínua que contenha a dupla ligação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819400" y="3581400"/>
          <a:ext cx="3124200" cy="1938338"/>
        </p:xfrm>
        <a:graphic>
          <a:graphicData uri="http://schemas.openxmlformats.org/presentationml/2006/ole">
            <p:oleObj spid="_x0000_s33795" name="CS ChemDraw Drawing" r:id="rId3" imgW="1067400" imgH="662040" progId="">
              <p:embed/>
            </p:oleObj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667000" y="3810000"/>
          <a:ext cx="3505200" cy="1984375"/>
        </p:xfrm>
        <a:graphic>
          <a:graphicData uri="http://schemas.openxmlformats.org/presentationml/2006/ole">
            <p:oleObj spid="_x0000_s33796" name="CS ChemDraw Drawing" r:id="rId4" imgW="1146960" imgH="648720" progId="">
              <p:embed/>
            </p:oleObj>
          </a:graphicData>
        </a:graphic>
      </p:graphicFrame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457200" y="655638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ALCENOS: CADEIA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8001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Numere os carbonos da cadeia principal começando o mais próximo possível da dupla ligação. 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2895600" y="3352800"/>
            <a:ext cx="3505200" cy="2319338"/>
            <a:chOff x="1920" y="2571"/>
            <a:chExt cx="2208" cy="1461"/>
          </a:xfrm>
        </p:grpSpPr>
        <p:graphicFrame>
          <p:nvGraphicFramePr>
            <p:cNvPr id="34819" name="Object 7"/>
            <p:cNvGraphicFramePr>
              <a:graphicFrameLocks noChangeAspect="1"/>
            </p:cNvGraphicFramePr>
            <p:nvPr/>
          </p:nvGraphicFramePr>
          <p:xfrm>
            <a:off x="2016" y="2571"/>
            <a:ext cx="1968" cy="1221"/>
          </p:xfrm>
          <a:graphic>
            <a:graphicData uri="http://schemas.openxmlformats.org/presentationml/2006/ole">
              <p:oleObj spid="_x0000_s34819" name="CS ChemDraw Drawing" r:id="rId3" imgW="1067400" imgH="662040" progId="">
                <p:embed/>
              </p:oleObj>
            </a:graphicData>
          </a:graphic>
        </p:graphicFrame>
        <p:sp>
          <p:nvSpPr>
            <p:cNvPr id="34820" name="Text Box 8"/>
            <p:cNvSpPr txBox="1">
              <a:spLocks noChangeArrowheads="1"/>
            </p:cNvSpPr>
            <p:nvPr/>
          </p:nvSpPr>
          <p:spPr bwMode="auto">
            <a:xfrm>
              <a:off x="1920" y="261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1" name="Text Box 9"/>
            <p:cNvSpPr txBox="1">
              <a:spLocks noChangeArrowheads="1"/>
            </p:cNvSpPr>
            <p:nvPr/>
          </p:nvSpPr>
          <p:spPr bwMode="auto">
            <a:xfrm>
              <a:off x="2304" y="2619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2" name="Text Box 10"/>
            <p:cNvSpPr txBox="1">
              <a:spLocks noChangeArrowheads="1"/>
            </p:cNvSpPr>
            <p:nvPr/>
          </p:nvSpPr>
          <p:spPr bwMode="auto">
            <a:xfrm>
              <a:off x="2544" y="2907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3" name="Text Box 11"/>
            <p:cNvSpPr txBox="1">
              <a:spLocks noChangeArrowheads="1"/>
            </p:cNvSpPr>
            <p:nvPr/>
          </p:nvSpPr>
          <p:spPr bwMode="auto">
            <a:xfrm>
              <a:off x="2784" y="3243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4" name="Text Box 12"/>
            <p:cNvSpPr txBox="1">
              <a:spLocks noChangeArrowheads="1"/>
            </p:cNvSpPr>
            <p:nvPr/>
          </p:nvSpPr>
          <p:spPr bwMode="auto">
            <a:xfrm>
              <a:off x="2976" y="3483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5" name="Text Box 13"/>
            <p:cNvSpPr txBox="1">
              <a:spLocks noChangeArrowheads="1"/>
            </p:cNvSpPr>
            <p:nvPr/>
          </p:nvSpPr>
          <p:spPr bwMode="auto">
            <a:xfrm>
              <a:off x="3264" y="3483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6" name="Text Box 14"/>
            <p:cNvSpPr txBox="1">
              <a:spLocks noChangeArrowheads="1"/>
            </p:cNvSpPr>
            <p:nvPr/>
          </p:nvSpPr>
          <p:spPr bwMode="auto">
            <a:xfrm>
              <a:off x="3504" y="3744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7" name="Text Box 15"/>
            <p:cNvSpPr txBox="1">
              <a:spLocks noChangeArrowheads="1"/>
            </p:cNvSpPr>
            <p:nvPr/>
          </p:nvSpPr>
          <p:spPr bwMode="auto">
            <a:xfrm>
              <a:off x="3840" y="374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8</a:t>
              </a:r>
              <a:endParaRPr lang="en-US" sz="2400">
                <a:latin typeface="Times New Roman" pitchFamily="18" charset="0"/>
              </a:endParaRPr>
            </a:p>
          </p:txBody>
        </p:sp>
        <p:graphicFrame>
          <p:nvGraphicFramePr>
            <p:cNvPr id="34828" name="Object 16"/>
            <p:cNvGraphicFramePr>
              <a:graphicFrameLocks noChangeAspect="1"/>
            </p:cNvGraphicFramePr>
            <p:nvPr/>
          </p:nvGraphicFramePr>
          <p:xfrm>
            <a:off x="1920" y="2686"/>
            <a:ext cx="2208" cy="1250"/>
          </p:xfrm>
          <a:graphic>
            <a:graphicData uri="http://schemas.openxmlformats.org/presentationml/2006/ole">
              <p:oleObj spid="_x0000_s34828" name="CS ChemDraw Drawing" r:id="rId4" imgW="1146960" imgH="648720" progId="">
                <p:embed/>
              </p:oleObj>
            </a:graphicData>
          </a:graphic>
        </p:graphicFrame>
      </p:grpSp>
      <p:sp>
        <p:nvSpPr>
          <p:cNvPr id="34829" name="Rectangle 17"/>
          <p:cNvSpPr>
            <a:spLocks noChangeArrowheads="1"/>
          </p:cNvSpPr>
          <p:nvPr/>
        </p:nvSpPr>
        <p:spPr bwMode="auto">
          <a:xfrm>
            <a:off x="457200" y="655638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ALCENOS: NUMERAÇÃO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657600" y="976313"/>
            <a:ext cx="1905000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ÍNDICE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371600" y="2470150"/>
            <a:ext cx="71643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/>
              <a:t>OS GRUPOS FUNCIONAIS E AS FAMÍLIAS</a:t>
            </a:r>
            <a:br>
              <a:rPr lang="pt-BR" sz="2400" b="1"/>
            </a:br>
            <a:r>
              <a:rPr lang="pt-BR" sz="2400" b="1"/>
              <a:t> DOS COMPOSTOS ORGÂNICOS</a:t>
            </a:r>
          </a:p>
          <a:p>
            <a:pPr algn="ctr"/>
            <a:endParaRPr lang="pt-BR" sz="2400" b="1"/>
          </a:p>
          <a:p>
            <a:pPr algn="ctr"/>
            <a:r>
              <a:rPr lang="pt-BR" sz="2400" b="1"/>
              <a:t>         -     Características dos grupos funcionais </a:t>
            </a:r>
            <a:br>
              <a:rPr lang="pt-BR" sz="2400" b="1"/>
            </a:br>
            <a:r>
              <a:rPr lang="pt-BR" sz="2400" b="1"/>
              <a:t>e nomenclatura básica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382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Nomeie os grupos ligados a cadeia principal, em ordem alfabética, usando a numeração como indicador de posição, incluindo a posição da ligação dupla. Troque a terminação  </a:t>
            </a:r>
            <a:r>
              <a:rPr lang="en-US" sz="2800" i="1">
                <a:latin typeface="Times New Roman" pitchFamily="18" charset="0"/>
              </a:rPr>
              <a:t>ano</a:t>
            </a:r>
            <a:r>
              <a:rPr lang="en-US" sz="2800">
                <a:latin typeface="Times New Roman" pitchFamily="18" charset="0"/>
              </a:rPr>
              <a:t> do alcano por </a:t>
            </a:r>
            <a:r>
              <a:rPr lang="en-US" sz="2800" i="1">
                <a:latin typeface="Times New Roman" pitchFamily="18" charset="0"/>
              </a:rPr>
              <a:t>eno.</a:t>
            </a:r>
            <a:endParaRPr lang="en-US" sz="280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2443163" y="3203575"/>
          <a:ext cx="3646487" cy="2438400"/>
        </p:xfrm>
        <a:graphic>
          <a:graphicData uri="http://schemas.openxmlformats.org/presentationml/2006/ole">
            <p:oleObj spid="_x0000_s35843" name="CS ChemDraw Drawing" r:id="rId3" imgW="1973593" imgH="1319719" progId="">
              <p:embed/>
            </p:oleObj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2968625" y="4198938"/>
          <a:ext cx="617538" cy="855662"/>
        </p:xfrm>
        <a:graphic>
          <a:graphicData uri="http://schemas.openxmlformats.org/presentationml/2006/ole">
            <p:oleObj spid="_x0000_s35844" name="CS ChemDraw Drawing" r:id="rId4" imgW="356040" imgH="492840" progId="">
              <p:embed/>
            </p:oleObj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4043363" y="2979738"/>
          <a:ext cx="1676400" cy="1185862"/>
        </p:xfrm>
        <a:graphic>
          <a:graphicData uri="http://schemas.openxmlformats.org/presentationml/2006/ole">
            <p:oleObj spid="_x0000_s35845" name="CS ChemDraw Drawing" r:id="rId5" imgW="850680" imgH="602280" progId="">
              <p:embed/>
            </p:oleObj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2366963" y="5037138"/>
          <a:ext cx="693737" cy="990600"/>
        </p:xfrm>
        <a:graphic>
          <a:graphicData uri="http://schemas.openxmlformats.org/presentationml/2006/ole">
            <p:oleObj spid="_x0000_s35846" name="CS ChemDraw Drawing" r:id="rId6" imgW="382320" imgH="546840" progId="">
              <p:embed/>
            </p:oleObj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5795963" y="3284538"/>
          <a:ext cx="1752600" cy="314325"/>
        </p:xfrm>
        <a:graphic>
          <a:graphicData uri="http://schemas.openxmlformats.org/presentationml/2006/ole">
            <p:oleObj spid="_x0000_s35847" name="CS ChemDraw Drawing" r:id="rId7" imgW="973080" imgH="175320" progId="">
              <p:embed/>
            </p:oleObj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3200400" y="4038600"/>
          <a:ext cx="1066800" cy="479425"/>
        </p:xfrm>
        <a:graphic>
          <a:graphicData uri="http://schemas.openxmlformats.org/presentationml/2006/ole">
            <p:oleObj spid="_x0000_s35848" name="CS ChemDraw Drawing" r:id="rId8" imgW="605160" imgH="271440" progId="">
              <p:embed/>
            </p:oleObj>
          </a:graphicData>
        </a:graphic>
      </p:graphicFrame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200400" y="5867400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rgbClr val="FF3300"/>
                </a:solidFill>
                <a:latin typeface="Times New Roman" pitchFamily="18" charset="0"/>
              </a:rPr>
              <a:t>3-metil-4-propil</a:t>
            </a:r>
            <a:r>
              <a:rPr lang="pt-BR" sz="2400">
                <a:latin typeface="Times New Roman" pitchFamily="18" charset="0"/>
              </a:rPr>
              <a:t>-</a:t>
            </a:r>
            <a:r>
              <a:rPr lang="pt-BR" sz="2400">
                <a:solidFill>
                  <a:schemeClr val="accent2"/>
                </a:solidFill>
                <a:latin typeface="Times New Roman" pitchFamily="18" charset="0"/>
              </a:rPr>
              <a:t>3-octeno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5850" name="Rectangle 2"/>
          <p:cNvSpPr>
            <a:spLocks noChangeArrowheads="1"/>
          </p:cNvSpPr>
          <p:nvPr/>
        </p:nvSpPr>
        <p:spPr bwMode="auto">
          <a:xfrm>
            <a:off x="457200" y="609600"/>
            <a:ext cx="807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NOMENCLATURA ALCENOS: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3352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343400"/>
            <a:ext cx="28956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1436688" y="2736850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1-buteno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3059113" y="5475288"/>
            <a:ext cx="240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2-metil-2-buteno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5292725" y="3141663"/>
            <a:ext cx="3213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3-</a:t>
            </a:r>
            <a:r>
              <a:rPr lang="en-US" sz="2400" i="1"/>
              <a:t>n</a:t>
            </a:r>
            <a:r>
              <a:rPr lang="en-US" sz="2400"/>
              <a:t>-etil-1-hepteno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                                    </a:t>
            </a:r>
          </a:p>
        </p:txBody>
      </p:sp>
      <p:sp>
        <p:nvSpPr>
          <p:cNvPr id="36872" name="Rectangle 13"/>
          <p:cNvSpPr>
            <a:spLocks noChangeArrowheads="1"/>
          </p:cNvSpPr>
          <p:nvPr/>
        </p:nvSpPr>
        <p:spPr bwMode="auto">
          <a:xfrm>
            <a:off x="457200" y="6858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ALCENOS: NOME DO COMPOSTO</a:t>
            </a:r>
          </a:p>
        </p:txBody>
      </p:sp>
      <p:grpSp>
        <p:nvGrpSpPr>
          <p:cNvPr id="36874" name="Group 10"/>
          <p:cNvGrpSpPr>
            <a:grpSpLocks noChangeAspect="1"/>
          </p:cNvGrpSpPr>
          <p:nvPr/>
        </p:nvGrpSpPr>
        <p:grpSpPr bwMode="auto">
          <a:xfrm>
            <a:off x="5334000" y="2057400"/>
            <a:ext cx="3124200" cy="1239838"/>
            <a:chOff x="3456" y="1392"/>
            <a:chExt cx="1598" cy="634"/>
          </a:xfrm>
        </p:grpSpPr>
        <p:sp>
          <p:nvSpPr>
            <p:cNvPr id="36873" name="AutoShape 9"/>
            <p:cNvSpPr>
              <a:spLocks noChangeAspect="1" noChangeArrowheads="1" noTextEdit="1"/>
            </p:cNvSpPr>
            <p:nvPr/>
          </p:nvSpPr>
          <p:spPr bwMode="auto">
            <a:xfrm>
              <a:off x="3456" y="1392"/>
              <a:ext cx="159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 flipV="1">
              <a:off x="3511" y="1444"/>
              <a:ext cx="212" cy="12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3723" y="1444"/>
              <a:ext cx="213" cy="12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 flipV="1">
              <a:off x="3936" y="1444"/>
              <a:ext cx="212" cy="12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4148" y="1444"/>
              <a:ext cx="212" cy="12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4360" y="1567"/>
              <a:ext cx="0" cy="2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4360" y="1812"/>
              <a:ext cx="212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4402" y="1794"/>
              <a:ext cx="165" cy="9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flipV="1">
              <a:off x="4360" y="1444"/>
              <a:ext cx="212" cy="12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>
              <a:off x="4572" y="1444"/>
              <a:ext cx="212" cy="12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V="1">
              <a:off x="1446" y="57"/>
              <a:ext cx="231" cy="1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3820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No caso de alcenos cíclicos, utiliza-se a numeração 1e 2, correspondente aos carbonos da ligação dupla, levando em consideração a proximidade dos substituintes seguintes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505200"/>
            <a:ext cx="21463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4343400" y="5105400"/>
            <a:ext cx="424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2-</a:t>
            </a:r>
            <a:r>
              <a:rPr lang="en-US" sz="2400" i="1"/>
              <a:t>sec</a:t>
            </a:r>
            <a:r>
              <a:rPr lang="en-US" sz="2400"/>
              <a:t>-butil-1,3-ciclohexadieno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17351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381000" y="5105400"/>
            <a:ext cx="281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3-metilciclopenteno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457200" y="533400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ALCENOS: CICLOALCENOS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Alcinos contém uma ligação tripla.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Fórmula é </a:t>
            </a:r>
            <a:r>
              <a:rPr lang="en-US" sz="2800" b="1">
                <a:latin typeface="Times New Roman" pitchFamily="18" charset="0"/>
              </a:rPr>
              <a:t>C</a:t>
            </a:r>
            <a:r>
              <a:rPr lang="en-US" sz="3200" b="1" baseline="-25000">
                <a:latin typeface="Times New Roman" pitchFamily="18" charset="0"/>
              </a:rPr>
              <a:t>n</a:t>
            </a:r>
            <a:r>
              <a:rPr lang="en-US" sz="2800" b="1">
                <a:latin typeface="Times New Roman" pitchFamily="18" charset="0"/>
              </a:rPr>
              <a:t>H</a:t>
            </a:r>
            <a:r>
              <a:rPr lang="en-US" sz="3200" b="1" baseline="-25000">
                <a:latin typeface="Times New Roman" pitchFamily="18" charset="0"/>
              </a:rPr>
              <a:t>2n-2</a:t>
            </a:r>
            <a:endParaRPr lang="en-US" sz="3200" b="1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Dois elementos de insaturação para cada ligação tripla.                                                       </a:t>
            </a:r>
          </a:p>
        </p:txBody>
      </p:sp>
      <p:graphicFrame>
        <p:nvGraphicFramePr>
          <p:cNvPr id="38915" name="Object 5"/>
          <p:cNvGraphicFramePr>
            <a:graphicFrameLocks noChangeAspect="1"/>
          </p:cNvGraphicFramePr>
          <p:nvPr/>
        </p:nvGraphicFramePr>
        <p:xfrm>
          <a:off x="2971800" y="4572000"/>
          <a:ext cx="3332163" cy="1465263"/>
        </p:xfrm>
        <a:graphic>
          <a:graphicData uri="http://schemas.openxmlformats.org/presentationml/2006/ole">
            <p:oleObj spid="_x0000_s38915" name="CS ChemDraw Drawing" r:id="rId3" imgW="1937880" imgH="852120" progId="">
              <p:embed/>
            </p:oleObj>
          </a:graphicData>
        </a:graphic>
      </p:graphicFrame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4267200" y="5105400"/>
          <a:ext cx="982663" cy="407988"/>
        </p:xfrm>
        <a:graphic>
          <a:graphicData uri="http://schemas.openxmlformats.org/presentationml/2006/ole">
            <p:oleObj spid="_x0000_s38916" name="CS ChemDraw Drawing" r:id="rId4" imgW="591840" imgH="246240" progId="">
              <p:embed/>
            </p:oleObj>
          </a:graphicData>
        </a:graphic>
      </p:graphicFrame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457200" y="6858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E GRUPO FUNCIONAL: ALCINOS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7848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Encontre a mais longa cadeia de carbono contínua que contenha a ligação tripla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39939" name="Object 9"/>
          <p:cNvGraphicFramePr>
            <a:graphicFrameLocks noChangeAspect="1"/>
          </p:cNvGraphicFramePr>
          <p:nvPr/>
        </p:nvGraphicFramePr>
        <p:xfrm>
          <a:off x="2124075" y="3716338"/>
          <a:ext cx="4613275" cy="1643062"/>
        </p:xfrm>
        <a:graphic>
          <a:graphicData uri="http://schemas.openxmlformats.org/presentationml/2006/ole">
            <p:oleObj spid="_x0000_s39939" name="CS ChemDraw Drawing" r:id="rId3" imgW="2367360" imgH="843120" progId="">
              <p:embed/>
            </p:oleObj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1828800" y="3352800"/>
          <a:ext cx="5257800" cy="1833563"/>
        </p:xfrm>
        <a:graphic>
          <a:graphicData uri="http://schemas.openxmlformats.org/presentationml/2006/ole">
            <p:oleObj spid="_x0000_s39940" name="CS ChemDraw Drawing" r:id="rId4" imgW="2661840" imgH="928440" progId="">
              <p:embed/>
            </p:oleObj>
          </a:graphicData>
        </a:graphic>
      </p:graphicFrame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457200" y="7159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ALCINOS: CADEIA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27"/>
          <p:cNvSpPr txBox="1">
            <a:spLocks noChangeArrowheads="1"/>
          </p:cNvSpPr>
          <p:nvPr/>
        </p:nvSpPr>
        <p:spPr bwMode="auto">
          <a:xfrm>
            <a:off x="685800" y="2111375"/>
            <a:ext cx="8001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Numere os carbonos da cadeia principal começando o mais próximo possível da tripla ligação.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963" name="Text Box 1029"/>
          <p:cNvSpPr txBox="1">
            <a:spLocks noChangeArrowheads="1"/>
          </p:cNvSpPr>
          <p:nvPr/>
        </p:nvSpPr>
        <p:spPr bwMode="auto">
          <a:xfrm>
            <a:off x="2514600" y="4495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964" name="Text Box 1030"/>
          <p:cNvSpPr txBox="1">
            <a:spLocks noChangeArrowheads="1"/>
          </p:cNvSpPr>
          <p:nvPr/>
        </p:nvSpPr>
        <p:spPr bwMode="auto">
          <a:xfrm>
            <a:off x="2971800" y="5486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965" name="Text Box 1031"/>
          <p:cNvSpPr txBox="1">
            <a:spLocks noChangeArrowheads="1"/>
          </p:cNvSpPr>
          <p:nvPr/>
        </p:nvSpPr>
        <p:spPr bwMode="auto">
          <a:xfrm>
            <a:off x="35814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966" name="Text Box 1032"/>
          <p:cNvSpPr txBox="1">
            <a:spLocks noChangeArrowheads="1"/>
          </p:cNvSpPr>
          <p:nvPr/>
        </p:nvSpPr>
        <p:spPr bwMode="auto">
          <a:xfrm>
            <a:off x="4267200" y="5486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967" name="Text Box 1033"/>
          <p:cNvSpPr txBox="1">
            <a:spLocks noChangeArrowheads="1"/>
          </p:cNvSpPr>
          <p:nvPr/>
        </p:nvSpPr>
        <p:spPr bwMode="auto">
          <a:xfrm>
            <a:off x="4953000" y="5486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968" name="Text Box 1034"/>
          <p:cNvSpPr txBox="1">
            <a:spLocks noChangeArrowheads="1"/>
          </p:cNvSpPr>
          <p:nvPr/>
        </p:nvSpPr>
        <p:spPr bwMode="auto">
          <a:xfrm>
            <a:off x="5334000" y="449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6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969" name="Text Box 1035"/>
          <p:cNvSpPr txBox="1">
            <a:spLocks noChangeArrowheads="1"/>
          </p:cNvSpPr>
          <p:nvPr/>
        </p:nvSpPr>
        <p:spPr bwMode="auto">
          <a:xfrm>
            <a:off x="6019800" y="4495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7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970" name="Text Box 1036"/>
          <p:cNvSpPr txBox="1">
            <a:spLocks noChangeArrowheads="1"/>
          </p:cNvSpPr>
          <p:nvPr/>
        </p:nvSpPr>
        <p:spPr bwMode="auto">
          <a:xfrm>
            <a:off x="6553200" y="411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8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40971" name="Object 1037"/>
          <p:cNvGraphicFramePr>
            <a:graphicFrameLocks noChangeAspect="1"/>
          </p:cNvGraphicFramePr>
          <p:nvPr/>
        </p:nvGraphicFramePr>
        <p:xfrm>
          <a:off x="2590800" y="4451350"/>
          <a:ext cx="4191000" cy="1492250"/>
        </p:xfrm>
        <a:graphic>
          <a:graphicData uri="http://schemas.openxmlformats.org/presentationml/2006/ole">
            <p:oleObj spid="_x0000_s40971" name="CS ChemDraw Drawing" r:id="rId3" imgW="2367360" imgH="843120" progId="">
              <p:embed/>
            </p:oleObj>
          </a:graphicData>
        </a:graphic>
      </p:graphicFrame>
      <p:graphicFrame>
        <p:nvGraphicFramePr>
          <p:cNvPr id="40972" name="Object 1038"/>
          <p:cNvGraphicFramePr>
            <a:graphicFrameLocks noChangeAspect="1"/>
          </p:cNvGraphicFramePr>
          <p:nvPr/>
        </p:nvGraphicFramePr>
        <p:xfrm>
          <a:off x="2362200" y="4114800"/>
          <a:ext cx="4648200" cy="1622425"/>
        </p:xfrm>
        <a:graphic>
          <a:graphicData uri="http://schemas.openxmlformats.org/presentationml/2006/ole">
            <p:oleObj spid="_x0000_s40972" name="CS ChemDraw Drawing" r:id="rId4" imgW="2661840" imgH="928440" progId="">
              <p:embed/>
            </p:oleObj>
          </a:graphicData>
        </a:graphic>
      </p:graphicFrame>
      <p:sp>
        <p:nvSpPr>
          <p:cNvPr id="40973" name="Rectangle 1039"/>
          <p:cNvSpPr>
            <a:spLocks noChangeArrowheads="1"/>
          </p:cNvSpPr>
          <p:nvPr/>
        </p:nvSpPr>
        <p:spPr bwMode="auto">
          <a:xfrm>
            <a:off x="457200" y="655638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ALCINOS: NUMERAÇÃO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468313" y="1720850"/>
            <a:ext cx="8382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Nomeie os grupos ligados aos átomos de carbono, em ordem alfabética, usando a numeração como indicador de posição, incluindo a posição da ligação tripla. Troque a terminação  </a:t>
            </a:r>
            <a:r>
              <a:rPr lang="en-US" sz="2800" i="1">
                <a:latin typeface="Times New Roman" pitchFamily="18" charset="0"/>
              </a:rPr>
              <a:t>eno</a:t>
            </a:r>
            <a:r>
              <a:rPr lang="en-US" sz="2800">
                <a:latin typeface="Times New Roman" pitchFamily="18" charset="0"/>
              </a:rPr>
              <a:t> do alceno por </a:t>
            </a:r>
            <a:r>
              <a:rPr lang="en-US" sz="2800" i="1">
                <a:latin typeface="Times New Roman" pitchFamily="18" charset="0"/>
              </a:rPr>
              <a:t>ino.</a:t>
            </a:r>
            <a:endParaRPr lang="en-US" sz="280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987" name="Text Box 11"/>
          <p:cNvSpPr txBox="1">
            <a:spLocks noChangeArrowheads="1"/>
          </p:cNvSpPr>
          <p:nvPr/>
        </p:nvSpPr>
        <p:spPr bwMode="auto">
          <a:xfrm>
            <a:off x="1219200" y="5791200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rgbClr val="FF3300"/>
                </a:solidFill>
                <a:latin typeface="Times New Roman" pitchFamily="18" charset="0"/>
              </a:rPr>
              <a:t>6-metil</a:t>
            </a:r>
            <a:r>
              <a:rPr lang="pt-BR" sz="2400">
                <a:latin typeface="Times New Roman" pitchFamily="18" charset="0"/>
              </a:rPr>
              <a:t>-</a:t>
            </a:r>
            <a:r>
              <a:rPr lang="pt-BR" sz="2400">
                <a:solidFill>
                  <a:schemeClr val="accent2"/>
                </a:solidFill>
                <a:latin typeface="Times New Roman" pitchFamily="18" charset="0"/>
              </a:rPr>
              <a:t>3-nonino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41988" name="Object 12"/>
          <p:cNvGraphicFramePr>
            <a:graphicFrameLocks noChangeAspect="1"/>
          </p:cNvGraphicFramePr>
          <p:nvPr/>
        </p:nvGraphicFramePr>
        <p:xfrm>
          <a:off x="2209800" y="3352800"/>
          <a:ext cx="4029075" cy="1720850"/>
        </p:xfrm>
        <a:graphic>
          <a:graphicData uri="http://schemas.openxmlformats.org/presentationml/2006/ole">
            <p:oleObj spid="_x0000_s41988" name="CS ChemDraw Drawing" r:id="rId3" imgW="2419200" imgH="1033920" progId="">
              <p:embed/>
            </p:oleObj>
          </a:graphicData>
        </a:graphic>
      </p:graphicFrame>
      <p:graphicFrame>
        <p:nvGraphicFramePr>
          <p:cNvPr id="41989" name="Object 13"/>
          <p:cNvGraphicFramePr>
            <a:graphicFrameLocks noChangeAspect="1"/>
          </p:cNvGraphicFramePr>
          <p:nvPr/>
        </p:nvGraphicFramePr>
        <p:xfrm>
          <a:off x="4648200" y="4648200"/>
          <a:ext cx="658813" cy="658813"/>
        </p:xfrm>
        <a:graphic>
          <a:graphicData uri="http://schemas.openxmlformats.org/presentationml/2006/ole">
            <p:oleObj spid="_x0000_s41989" name="CS ChemDraw Drawing" r:id="rId4" imgW="401400" imgH="401400" progId="">
              <p:embed/>
            </p:oleObj>
          </a:graphicData>
        </a:graphic>
      </p:graphicFrame>
      <p:graphicFrame>
        <p:nvGraphicFramePr>
          <p:cNvPr id="41990" name="Object 14"/>
          <p:cNvGraphicFramePr>
            <a:graphicFrameLocks noChangeAspect="1"/>
          </p:cNvGraphicFramePr>
          <p:nvPr/>
        </p:nvGraphicFramePr>
        <p:xfrm>
          <a:off x="5257800" y="5365750"/>
          <a:ext cx="741363" cy="654050"/>
        </p:xfrm>
        <a:graphic>
          <a:graphicData uri="http://schemas.openxmlformats.org/presentationml/2006/ole">
            <p:oleObj spid="_x0000_s41990" name="CS ChemDraw Drawing" r:id="rId5" imgW="567000" imgH="499680" progId="">
              <p:embed/>
            </p:oleObj>
          </a:graphicData>
        </a:graphic>
      </p:graphicFrame>
      <p:graphicFrame>
        <p:nvGraphicFramePr>
          <p:cNvPr id="41991" name="Object 15"/>
          <p:cNvGraphicFramePr>
            <a:graphicFrameLocks noChangeAspect="1"/>
          </p:cNvGraphicFramePr>
          <p:nvPr/>
        </p:nvGraphicFramePr>
        <p:xfrm>
          <a:off x="3124200" y="4343400"/>
          <a:ext cx="1143000" cy="476250"/>
        </p:xfrm>
        <a:graphic>
          <a:graphicData uri="http://schemas.openxmlformats.org/presentationml/2006/ole">
            <p:oleObj spid="_x0000_s41991" name="CS ChemDraw Drawing" r:id="rId6" imgW="657360" imgH="272880" progId="">
              <p:embed/>
            </p:oleObj>
          </a:graphicData>
        </a:graphic>
      </p:graphicFrame>
      <p:sp>
        <p:nvSpPr>
          <p:cNvPr id="41992" name="Rectangle 16"/>
          <p:cNvSpPr>
            <a:spLocks noChangeArrowheads="1"/>
          </p:cNvSpPr>
          <p:nvPr/>
        </p:nvSpPr>
        <p:spPr bwMode="auto">
          <a:xfrm>
            <a:off x="457200" y="7159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ALCINOS: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648200"/>
            <a:ext cx="48768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971800"/>
            <a:ext cx="48768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752600"/>
            <a:ext cx="2362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828800" y="23622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propino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264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5-bromo-2-pentino</a:t>
            </a:r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4800600" y="5715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2,6-dimetil-3-heptino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457200" y="7159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ALCINOS: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685800" y="1905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Compostos aromáticos contém um sistema cíclico insaturado.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Apresentam ligações pi conjugadas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Fórmula é C</a:t>
            </a:r>
            <a:r>
              <a:rPr lang="en-US" sz="2800" baseline="-25000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</a:rPr>
              <a:t>n</a:t>
            </a:r>
            <a:endParaRPr lang="en-US" sz="280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44035" name="Object 5"/>
          <p:cNvGraphicFramePr>
            <a:graphicFrameLocks noChangeAspect="1"/>
          </p:cNvGraphicFramePr>
          <p:nvPr/>
        </p:nvGraphicFramePr>
        <p:xfrm>
          <a:off x="3576638" y="4084638"/>
          <a:ext cx="2443162" cy="2214562"/>
        </p:xfrm>
        <a:graphic>
          <a:graphicData uri="http://schemas.openxmlformats.org/presentationml/2006/ole">
            <p:oleObj spid="_x0000_s44035" name="CS ChemDraw Drawing" r:id="rId3" imgW="1510297" imgH="1367060" progId="">
              <p:embed/>
            </p:oleObj>
          </a:graphicData>
        </a:graphic>
      </p:graphicFrame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457200" y="609600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E GRUPO FUNCIONAL: COMPOSTOS AROMÁTICOS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ChangeArrowheads="1"/>
          </p:cNvSpPr>
          <p:nvPr/>
        </p:nvSpPr>
        <p:spPr bwMode="auto">
          <a:xfrm>
            <a:off x="457200" y="7921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COMPOSTOS AROMÁTICOS: CADEIA PRINCIPAL e NUMERAÇÃO</a:t>
            </a:r>
          </a:p>
        </p:txBody>
      </p:sp>
      <p:sp>
        <p:nvSpPr>
          <p:cNvPr id="45059" name="Text Box 10"/>
          <p:cNvSpPr txBox="1">
            <a:spLocks noChangeArrowheads="1"/>
          </p:cNvSpPr>
          <p:nvPr/>
        </p:nvSpPr>
        <p:spPr bwMode="auto">
          <a:xfrm>
            <a:off x="395288" y="1989138"/>
            <a:ext cx="8382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 cadeia principal consiste do próprio anel aromático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Carbono 1 é aquele ligado ao substituinte por prioridade alfabética ou grupo  funcional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4506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21163"/>
            <a:ext cx="82216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95288" y="2492375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Classificação baseada nos </a:t>
            </a:r>
            <a:r>
              <a:rPr lang="en-US" sz="3200" b="1">
                <a:latin typeface="Times New Roman" pitchFamily="18" charset="0"/>
              </a:rPr>
              <a:t>grupos funcionais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Três classes principais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latin typeface="Times New Roman" pitchFamily="18" charset="0"/>
              </a:rPr>
              <a:t>Hidrocarbonetos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latin typeface="Times New Roman" pitchFamily="18" charset="0"/>
              </a:rPr>
              <a:t>Compostos contendo oxigênio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latin typeface="Times New Roman" pitchFamily="18" charset="0"/>
              </a:rPr>
              <a:t>Compostos contendo nitrogênio </a:t>
            </a:r>
            <a:br>
              <a:rPr lang="en-US" sz="2800">
                <a:latin typeface="Times New Roman" pitchFamily="18" charset="0"/>
              </a:rPr>
            </a:br>
            <a:endParaRPr lang="en-US" sz="28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8313" y="814388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CLASSIFICAÇÃO DOS COMPOSTOS ORGÂNICOS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8305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457200" y="5173663"/>
            <a:ext cx="129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Hidróxi-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benzeno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2667000" y="5173663"/>
            <a:ext cx="129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Metil-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benzeno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4724400" y="5173663"/>
            <a:ext cx="129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Amino-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benzeno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7010400" y="5127625"/>
            <a:ext cx="1295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Metóxi-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benzeno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457200" y="7620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COMP. AROMÁTICOS: 1 SUBSTITUINTE-NOME DO COMPOSTO</a:t>
            </a:r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457200" y="2286000"/>
            <a:ext cx="8382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Escreve-se a ramificação + palavra benzeno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81000" y="1700213"/>
            <a:ext cx="906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Os prefixos </a:t>
            </a:r>
            <a:r>
              <a:rPr lang="en-US" sz="2800" i="1"/>
              <a:t>orto</a:t>
            </a:r>
            <a:r>
              <a:rPr lang="en-US" sz="2800"/>
              <a:t>-, </a:t>
            </a:r>
            <a:r>
              <a:rPr lang="en-US" sz="2800" i="1"/>
              <a:t>meta</a:t>
            </a:r>
            <a:r>
              <a:rPr lang="en-US" sz="2800"/>
              <a:t>-, e </a:t>
            </a:r>
            <a:r>
              <a:rPr lang="en-US" sz="2800" i="1"/>
              <a:t>para</a:t>
            </a:r>
            <a:r>
              <a:rPr lang="en-US" sz="2800"/>
              <a:t>- são comumente</a:t>
            </a:r>
            <a:br>
              <a:rPr lang="en-US" sz="2800"/>
            </a:br>
            <a:r>
              <a:rPr lang="en-US" sz="2800"/>
              <a:t>   usados  para as posições 1,2-, 1,3-, e 1,4-respectiv. </a:t>
            </a:r>
          </a:p>
          <a:p>
            <a:pPr eaLnBrk="0" hangingPunct="0"/>
            <a:r>
              <a:rPr lang="en-US" sz="2800"/>
              <a:t>Admite-se o nome usual ou ramificações por ordem</a:t>
            </a:r>
            <a:br>
              <a:rPr lang="en-US" sz="2800"/>
            </a:br>
            <a:r>
              <a:rPr lang="en-US" sz="2800"/>
              <a:t>   alfabética + benzeno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733800"/>
            <a:ext cx="27432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32766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5257800" y="57150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i="1">
                <a:latin typeface="Times New Roman" pitchFamily="18" charset="0"/>
              </a:rPr>
              <a:t>p-</a:t>
            </a:r>
            <a:r>
              <a:rPr lang="pt-BR" sz="2800">
                <a:latin typeface="Times New Roman" pitchFamily="18" charset="0"/>
              </a:rPr>
              <a:t>hidróxi-nitro-benzeno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304800" y="5334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COMP. AROMÁTICOS: 2 SUBSTITUINTES-NOME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23850" y="1911350"/>
            <a:ext cx="8820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Use a menor numeração possível. O carbono com o grupo funcional assume a  posição 1 (nomenclatura usual) ou escolha por ordem alfabética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733800"/>
            <a:ext cx="26670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00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4724400" y="6019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1-hidróxi-2,4,6-trinitro-benzeno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457200" y="685800"/>
            <a:ext cx="80772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NOMENCLATURA COMP. AROMÁTICOS: 3 SUBSTITUINTES OU MAIS-NOME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04800" y="45720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Hidroxila  (OH) como grupo funcional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Oxigênio tem hibridização tipo </a:t>
            </a:r>
            <a:r>
              <a:rPr lang="en-US" sz="3200" i="1">
                <a:latin typeface="Times New Roman" pitchFamily="18" charset="0"/>
              </a:rPr>
              <a:t>sp</a:t>
            </a:r>
            <a:r>
              <a:rPr lang="en-US" sz="3200" baseline="30000">
                <a:latin typeface="Times New Roman" pitchFamily="18" charset="0"/>
              </a:rPr>
              <a:t>3 </a:t>
            </a:r>
            <a:r>
              <a:rPr lang="en-US" sz="2800">
                <a:latin typeface="Times New Roman" pitchFamily="18" charset="0"/>
              </a:rPr>
              <a:t/>
            </a:r>
            <a:br>
              <a:rPr lang="en-US" sz="2800"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>                                                                           </a:t>
            </a:r>
          </a:p>
        </p:txBody>
      </p:sp>
      <p:pic>
        <p:nvPicPr>
          <p:cNvPr id="49155" name="Picture 4" descr="FG10_0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839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457200" y="6858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E GRUPO FUNCIONAL: ÁLCOOIS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539750" y="1989138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Primário: carbono com –OH é ligado a um carbono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8313" y="4365625"/>
            <a:ext cx="849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Secundário: carbono com –OH é ligado a dois carbonos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852738"/>
            <a:ext cx="267811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1" name="Group 6"/>
          <p:cNvGrpSpPr>
            <a:grpSpLocks/>
          </p:cNvGrpSpPr>
          <p:nvPr/>
        </p:nvGrpSpPr>
        <p:grpSpPr bwMode="auto">
          <a:xfrm>
            <a:off x="3419475" y="5229225"/>
            <a:ext cx="3962400" cy="1006475"/>
            <a:chOff x="576" y="2448"/>
            <a:chExt cx="2496" cy="634"/>
          </a:xfrm>
        </p:grpSpPr>
        <p:pic>
          <p:nvPicPr>
            <p:cNvPr id="50182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448"/>
              <a:ext cx="163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3" name="Rectangle 8"/>
            <p:cNvSpPr>
              <a:spLocks noChangeArrowheads="1"/>
            </p:cNvSpPr>
            <p:nvPr/>
          </p:nvSpPr>
          <p:spPr bwMode="auto">
            <a:xfrm>
              <a:off x="2304" y="268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457200" y="990600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ÁLCOOIS: CLASSIFICAÇÃO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5288" y="1844675"/>
            <a:ext cx="80772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Terciário: carbono com –OH é ligado a três carbonos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50825" y="4365625"/>
            <a:ext cx="7799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Aromático (fenol): -OH é ligado a um anel benzênico</a:t>
            </a:r>
            <a:endParaRPr lang="pt-BR" sz="2800">
              <a:latin typeface="Times New Roman" pitchFamily="18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636838"/>
            <a:ext cx="18065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029200"/>
            <a:ext cx="18288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457200" y="914400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ÁLCOOIS: CLASSIFICAÇÃO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609600" y="21336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Encontre a mais longa cadeia de carbono contínua que contenha o grupo –OH. </a:t>
            </a:r>
          </a:p>
        </p:txBody>
      </p:sp>
      <p:graphicFrame>
        <p:nvGraphicFramePr>
          <p:cNvPr id="52227" name="Object 5"/>
          <p:cNvGraphicFramePr>
            <a:graphicFrameLocks noChangeAspect="1"/>
          </p:cNvGraphicFramePr>
          <p:nvPr/>
        </p:nvGraphicFramePr>
        <p:xfrm>
          <a:off x="2590800" y="3362325"/>
          <a:ext cx="3859213" cy="2689225"/>
        </p:xfrm>
        <a:graphic>
          <a:graphicData uri="http://schemas.openxmlformats.org/presentationml/2006/ole">
            <p:oleObj spid="_x0000_s52227" name="CS ChemDraw Drawing" r:id="rId3" imgW="2012400" imgH="1403280" progId="">
              <p:embed/>
            </p:oleObj>
          </a:graphicData>
        </a:graphic>
      </p:graphicFrame>
      <p:graphicFrame>
        <p:nvGraphicFramePr>
          <p:cNvPr id="52228" name="Object 6"/>
          <p:cNvGraphicFramePr>
            <a:graphicFrameLocks noChangeAspect="1"/>
          </p:cNvGraphicFramePr>
          <p:nvPr/>
        </p:nvGraphicFramePr>
        <p:xfrm>
          <a:off x="2270125" y="3108325"/>
          <a:ext cx="4605338" cy="2319338"/>
        </p:xfrm>
        <a:graphic>
          <a:graphicData uri="http://schemas.openxmlformats.org/presentationml/2006/ole">
            <p:oleObj spid="_x0000_s52228" name="CS ChemDraw Drawing" r:id="rId4" imgW="2596788" imgH="1319719" progId="">
              <p:embed/>
            </p:oleObj>
          </a:graphicData>
        </a:graphic>
      </p:graphicFrame>
      <p:sp>
        <p:nvSpPr>
          <p:cNvPr id="52229" name="Rectangle 1029"/>
          <p:cNvSpPr>
            <a:spLocks noChangeArrowheads="1"/>
          </p:cNvSpPr>
          <p:nvPr/>
        </p:nvSpPr>
        <p:spPr bwMode="auto">
          <a:xfrm>
            <a:off x="457200" y="9144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ÁLCOOIS: CADEIA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1000" y="2111375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Numere os carbonos começando o mais próximo possível da função -OH</a:t>
            </a:r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2787650" y="3251200"/>
          <a:ext cx="3803650" cy="2422525"/>
        </p:xfrm>
        <a:graphic>
          <a:graphicData uri="http://schemas.openxmlformats.org/presentationml/2006/ole">
            <p:oleObj spid="_x0000_s53251" name="CS ChemDraw Drawing" r:id="rId3" imgW="2577960" imgH="1641960" progId="">
              <p:embed/>
            </p:oleObj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3124200" y="3505200"/>
          <a:ext cx="3195638" cy="2184400"/>
        </p:xfrm>
        <a:graphic>
          <a:graphicData uri="http://schemas.openxmlformats.org/presentationml/2006/ole">
            <p:oleObj spid="_x0000_s53252" name="CS ChemDraw Drawing" r:id="rId4" imgW="2124000" imgH="1452960" progId="">
              <p:embed/>
            </p:oleObj>
          </a:graphicData>
        </a:graphic>
      </p:graphicFrame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457200" y="1235075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ÁLCOOIS: NUMERAÇÃO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685800" y="1981200"/>
            <a:ext cx="7924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Nomeie os grupos ligados a cadeia principal, em ordem alfabética e usando a numeração como indicador de posição. Troque a terminação </a:t>
            </a:r>
            <a:r>
              <a:rPr lang="en-US" sz="2800" i="1">
                <a:latin typeface="Times New Roman" pitchFamily="18" charset="0"/>
              </a:rPr>
              <a:t>o </a:t>
            </a:r>
            <a:r>
              <a:rPr lang="en-US" sz="2800">
                <a:latin typeface="Times New Roman" pitchFamily="18" charset="0"/>
              </a:rPr>
              <a:t>do HC correspondente por</a:t>
            </a:r>
            <a:r>
              <a:rPr lang="en-US" sz="2800" i="1">
                <a:latin typeface="Times New Roman" pitchFamily="18" charset="0"/>
              </a:rPr>
              <a:t> ol</a:t>
            </a:r>
            <a:r>
              <a:rPr lang="en-US" sz="2800">
                <a:latin typeface="Times New Roman" pitchFamily="18" charset="0"/>
              </a:rPr>
              <a:t>.</a:t>
            </a:r>
            <a:endParaRPr lang="pt-BR" sz="2800">
              <a:latin typeface="Times New Roman" pitchFamily="18" charset="0"/>
            </a:endParaRPr>
          </a:p>
        </p:txBody>
      </p:sp>
      <p:graphicFrame>
        <p:nvGraphicFramePr>
          <p:cNvPr id="54275" name="Object 7"/>
          <p:cNvGraphicFramePr>
            <a:graphicFrameLocks noChangeAspect="1"/>
          </p:cNvGraphicFramePr>
          <p:nvPr/>
        </p:nvGraphicFramePr>
        <p:xfrm>
          <a:off x="2836863" y="3652838"/>
          <a:ext cx="3163887" cy="2189162"/>
        </p:xfrm>
        <a:graphic>
          <a:graphicData uri="http://schemas.openxmlformats.org/presentationml/2006/ole">
            <p:oleObj spid="_x0000_s54275" name="CS ChemDraw Drawing" r:id="rId3" imgW="2100045" imgH="1452448" progId="">
              <p:embed/>
            </p:oleObj>
          </a:graphicData>
        </a:graphic>
      </p:graphicFrame>
      <p:graphicFrame>
        <p:nvGraphicFramePr>
          <p:cNvPr id="54276" name="Object 8"/>
          <p:cNvGraphicFramePr>
            <a:graphicFrameLocks noChangeAspect="1"/>
          </p:cNvGraphicFramePr>
          <p:nvPr/>
        </p:nvGraphicFramePr>
        <p:xfrm>
          <a:off x="4724400" y="5297488"/>
          <a:ext cx="1390650" cy="569912"/>
        </p:xfrm>
        <a:graphic>
          <a:graphicData uri="http://schemas.openxmlformats.org/presentationml/2006/ole">
            <p:oleObj spid="_x0000_s54276" name="CS ChemDraw Drawing" r:id="rId4" imgW="1105560" imgH="452160" progId="">
              <p:embed/>
            </p:oleObj>
          </a:graphicData>
        </a:graphic>
      </p:graphicFrame>
      <p:graphicFrame>
        <p:nvGraphicFramePr>
          <p:cNvPr id="54277" name="Object 9"/>
          <p:cNvGraphicFramePr>
            <a:graphicFrameLocks noChangeAspect="1"/>
          </p:cNvGraphicFramePr>
          <p:nvPr/>
        </p:nvGraphicFramePr>
        <p:xfrm>
          <a:off x="3433763" y="6346825"/>
          <a:ext cx="1828800" cy="249238"/>
        </p:xfrm>
        <a:graphic>
          <a:graphicData uri="http://schemas.openxmlformats.org/presentationml/2006/ole">
            <p:oleObj spid="_x0000_s54277" name="CS ChemDraw Drawing" r:id="rId5" imgW="1118880" imgH="153000" progId="">
              <p:embed/>
            </p:oleObj>
          </a:graphicData>
        </a:graphic>
      </p:graphicFrame>
      <p:sp>
        <p:nvSpPr>
          <p:cNvPr id="54278" name="Rectangle 10"/>
          <p:cNvSpPr>
            <a:spLocks noChangeArrowheads="1"/>
          </p:cNvSpPr>
          <p:nvPr/>
        </p:nvSpPr>
        <p:spPr bwMode="auto">
          <a:xfrm>
            <a:off x="457200" y="7620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ÁLCOOIS: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048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489325"/>
            <a:ext cx="22098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032000"/>
            <a:ext cx="30480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685800" y="2667000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2-metil-1-propanol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1066800" y="5332413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2-metil-2-propanol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5562600" y="3124200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2-butanol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5530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962400"/>
            <a:ext cx="2057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4191000" y="5654675"/>
            <a:ext cx="428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3-bromo-3-metil-ciclohexanol  </a:t>
            </a:r>
            <a:br>
              <a:rPr lang="en-US" sz="2400"/>
            </a:br>
            <a:r>
              <a:rPr lang="en-US" sz="2400"/>
              <a:t>                                               </a:t>
            </a: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533400" y="6096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ÁLCOOIS: NOME DO COMPOSTO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324600" y="4343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4213" y="22764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Alcanos:  ligações símples, carbonos </a:t>
            </a:r>
            <a:r>
              <a:rPr lang="en-US" sz="3200" i="1">
                <a:latin typeface="Times New Roman" pitchFamily="18" charset="0"/>
              </a:rPr>
              <a:t>sp</a:t>
            </a:r>
            <a:r>
              <a:rPr lang="en-US" sz="3200" baseline="30000">
                <a:latin typeface="Times New Roman" pitchFamily="18" charset="0"/>
              </a:rPr>
              <a:t>3</a:t>
            </a: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Cicloalcanos:  carbonos formando um anel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Alcenos: ligação dupla, carbonos </a:t>
            </a:r>
            <a:r>
              <a:rPr lang="en-US" sz="3200" i="1">
                <a:latin typeface="Times New Roman" pitchFamily="18" charset="0"/>
              </a:rPr>
              <a:t>sp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 Cicloalcenos: dupla ligação no anel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Alcinos:  ligação tripla, carbonos </a:t>
            </a:r>
            <a:r>
              <a:rPr lang="en-US" sz="3200" i="1">
                <a:latin typeface="Times New Roman" pitchFamily="18" charset="0"/>
              </a:rPr>
              <a:t>sp</a:t>
            </a:r>
            <a:r>
              <a:rPr lang="en-US" sz="3200">
                <a:latin typeface="Times New Roman" pitchFamily="18" charset="0"/>
              </a:rPr>
              <a:t> Aromatico:  apresenta um anel aromático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905000" y="1066800"/>
            <a:ext cx="47244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HIDROCARBONETOS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Grupo hidroxila tem prioridade. Numere a cadeia mais próxima da hidroxila.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Use o nome do HC correspondente (alceno ou do alcino).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3886200" y="5257800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4-penten-2-ol  </a:t>
            </a:r>
          </a:p>
        </p:txBody>
      </p:sp>
      <p:graphicFrame>
        <p:nvGraphicFramePr>
          <p:cNvPr id="56324" name="Object 6"/>
          <p:cNvGraphicFramePr>
            <a:graphicFrameLocks noChangeAspect="1"/>
          </p:cNvGraphicFramePr>
          <p:nvPr/>
        </p:nvGraphicFramePr>
        <p:xfrm>
          <a:off x="3124200" y="4114800"/>
          <a:ext cx="3429000" cy="1187450"/>
        </p:xfrm>
        <a:graphic>
          <a:graphicData uri="http://schemas.openxmlformats.org/presentationml/2006/ole">
            <p:oleObj spid="_x0000_s56324" name="Document" r:id="rId3" imgW="1457280" imgH="504720" progId="">
              <p:embed/>
            </p:oleObj>
          </a:graphicData>
        </a:graphic>
      </p:graphicFrame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533400" y="6096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ÁLCOOIS INSATURADOS: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066800" y="1828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Ácidos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Ésteres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Aldeídos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Cetonas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Álcoois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Aminas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4876800" y="1905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Alcenos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Alcinos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Alcanos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Éteres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Haletos </a:t>
            </a:r>
            <a:br>
              <a:rPr lang="en-US" sz="2800"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/>
            </a:r>
            <a:br>
              <a:rPr lang="en-US" sz="2800"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/>
            </a:r>
            <a:br>
              <a:rPr lang="en-US" sz="2800"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>                             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457200" y="838200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PRIORIDADE NA NOMENCLATURA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Formula R-O-R onde R é alquila ou arila.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Simétrico ou não-simétrico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Exemplos: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646613"/>
            <a:ext cx="331152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149725"/>
            <a:ext cx="2590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457200" y="6096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E GRUPO FUNCIONAL: ÉTERES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ÉTERES: CADEIA PRINCIPAL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685800" y="16002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Apresenta um átomo central (O)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Grupos ligados ao “O” são as ramificações</a:t>
            </a:r>
          </a:p>
        </p:txBody>
      </p:sp>
      <p:graphicFrame>
        <p:nvGraphicFramePr>
          <p:cNvPr id="59396" name="Object 6"/>
          <p:cNvGraphicFramePr>
            <a:graphicFrameLocks noChangeAspect="1"/>
          </p:cNvGraphicFramePr>
          <p:nvPr/>
        </p:nvGraphicFramePr>
        <p:xfrm>
          <a:off x="2373313" y="2798763"/>
          <a:ext cx="5094287" cy="3362325"/>
        </p:xfrm>
        <a:graphic>
          <a:graphicData uri="http://schemas.openxmlformats.org/presentationml/2006/ole">
            <p:oleObj spid="_x0000_s59396" name="CS ChemDraw Drawing" r:id="rId3" imgW="3585959" imgH="236836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Alquil-alquil éter ou éter alquil-alquílico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Ordene o nome por ordem alfabética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Simétricos: use dialquil ou somente alquil éter.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grpSp>
        <p:nvGrpSpPr>
          <p:cNvPr id="60419" name="Group 4"/>
          <p:cNvGrpSpPr>
            <a:grpSpLocks/>
          </p:cNvGrpSpPr>
          <p:nvPr/>
        </p:nvGrpSpPr>
        <p:grpSpPr bwMode="auto">
          <a:xfrm>
            <a:off x="838200" y="4648200"/>
            <a:ext cx="3276600" cy="1476375"/>
            <a:chOff x="528" y="3120"/>
            <a:chExt cx="2064" cy="759"/>
          </a:xfrm>
        </p:grpSpPr>
        <p:pic>
          <p:nvPicPr>
            <p:cNvPr id="60420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120"/>
              <a:ext cx="206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1" name="Text Box 6"/>
            <p:cNvSpPr txBox="1">
              <a:spLocks noChangeArrowheads="1"/>
            </p:cNvSpPr>
            <p:nvPr/>
          </p:nvSpPr>
          <p:spPr bwMode="auto">
            <a:xfrm>
              <a:off x="912" y="3456"/>
              <a:ext cx="117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accent2"/>
                  </a:solidFill>
                </a:rPr>
                <a:t>dietil éter ou</a:t>
              </a:r>
            </a:p>
            <a:p>
              <a:pPr eaLnBrk="0" hangingPunct="0"/>
              <a:r>
                <a:rPr lang="en-US" sz="2400">
                  <a:solidFill>
                    <a:schemeClr val="accent2"/>
                  </a:solidFill>
                </a:rPr>
                <a:t>Éter dietílico</a:t>
              </a:r>
            </a:p>
          </p:txBody>
        </p:sp>
      </p:grpSp>
      <p:grpSp>
        <p:nvGrpSpPr>
          <p:cNvPr id="60422" name="Group 7"/>
          <p:cNvGrpSpPr>
            <a:grpSpLocks/>
          </p:cNvGrpSpPr>
          <p:nvPr/>
        </p:nvGrpSpPr>
        <p:grpSpPr bwMode="auto">
          <a:xfrm>
            <a:off x="5334000" y="3733800"/>
            <a:ext cx="3154363" cy="2408238"/>
            <a:chOff x="3408" y="2723"/>
            <a:chExt cx="1639" cy="1331"/>
          </a:xfrm>
        </p:grpSpPr>
        <p:pic>
          <p:nvPicPr>
            <p:cNvPr id="60423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2723"/>
              <a:ext cx="1584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4" name="Text Box 9"/>
            <p:cNvSpPr txBox="1">
              <a:spLocks noChangeArrowheads="1"/>
            </p:cNvSpPr>
            <p:nvPr/>
          </p:nvSpPr>
          <p:spPr bwMode="auto">
            <a:xfrm>
              <a:off x="3456" y="3600"/>
              <a:ext cx="1591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accent2"/>
                  </a:solidFill>
                </a:rPr>
                <a:t>Metil </a:t>
              </a:r>
              <a:r>
                <a:rPr lang="en-US" sz="2400" i="1">
                  <a:solidFill>
                    <a:schemeClr val="accent2"/>
                  </a:solidFill>
                </a:rPr>
                <a:t>t</a:t>
              </a:r>
              <a:r>
                <a:rPr lang="en-US" sz="2400">
                  <a:solidFill>
                    <a:schemeClr val="accent2"/>
                  </a:solidFill>
                </a:rPr>
                <a:t>-butil éter ou </a:t>
              </a:r>
            </a:p>
            <a:p>
              <a:pPr eaLnBrk="0" hangingPunct="0"/>
              <a:r>
                <a:rPr lang="en-US" sz="2400">
                  <a:solidFill>
                    <a:schemeClr val="accent2"/>
                  </a:solidFill>
                </a:rPr>
                <a:t>Éter metil-</a:t>
              </a:r>
              <a:r>
                <a:rPr lang="en-US" sz="2400" i="1">
                  <a:solidFill>
                    <a:schemeClr val="accent2"/>
                  </a:solidFill>
                </a:rPr>
                <a:t>t</a:t>
              </a:r>
              <a:r>
                <a:rPr lang="en-US" sz="2400">
                  <a:solidFill>
                    <a:schemeClr val="accent2"/>
                  </a:solidFill>
                </a:rPr>
                <a:t>-butílico</a:t>
              </a:r>
              <a:r>
                <a:rPr lang="en-US" sz="2400"/>
                <a:t>    </a:t>
              </a:r>
            </a:p>
          </p:txBody>
        </p:sp>
      </p:grpSp>
      <p:sp>
        <p:nvSpPr>
          <p:cNvPr id="60425" name="Rectangle 2"/>
          <p:cNvSpPr>
            <a:spLocks noChangeArrowheads="1"/>
          </p:cNvSpPr>
          <p:nvPr/>
        </p:nvSpPr>
        <p:spPr bwMode="auto">
          <a:xfrm>
            <a:off x="457200" y="6397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ÉTERES: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6"/>
          <p:cNvGraphicFramePr>
            <a:graphicFrameLocks noChangeAspect="1"/>
          </p:cNvGraphicFramePr>
          <p:nvPr/>
        </p:nvGraphicFramePr>
        <p:xfrm>
          <a:off x="3048000" y="3200400"/>
          <a:ext cx="2667000" cy="1273175"/>
        </p:xfrm>
        <a:graphic>
          <a:graphicData uri="http://schemas.openxmlformats.org/presentationml/2006/ole">
            <p:oleObj spid="_x0000_s61442" name="CS ChemDraw Drawing" r:id="rId3" imgW="947520" imgH="452160" progId="">
              <p:embed/>
            </p:oleObj>
          </a:graphicData>
        </a:graphic>
      </p:graphicFrame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457200" y="731838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E GRUPO FUNCIONAL: AMINAS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395288" y="21336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Primária: Amina ligada a somente 1 grupo carbônico.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395288" y="4437063"/>
            <a:ext cx="728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Secundária: Amina ligada a 2 grupos carbônicos.</a:t>
            </a:r>
          </a:p>
        </p:txBody>
      </p:sp>
      <p:graphicFrame>
        <p:nvGraphicFramePr>
          <p:cNvPr id="62468" name="Object 6"/>
          <p:cNvGraphicFramePr>
            <a:graphicFrameLocks noChangeAspect="1"/>
          </p:cNvGraphicFramePr>
          <p:nvPr/>
        </p:nvGraphicFramePr>
        <p:xfrm>
          <a:off x="3505200" y="2895600"/>
          <a:ext cx="1905000" cy="1012825"/>
        </p:xfrm>
        <a:graphic>
          <a:graphicData uri="http://schemas.openxmlformats.org/presentationml/2006/ole">
            <p:oleObj spid="_x0000_s62468" name="CS ChemDraw Drawing" r:id="rId3" imgW="995040" imgH="528480" progId="">
              <p:embed/>
            </p:oleObj>
          </a:graphicData>
        </a:graphic>
      </p:graphicFrame>
      <p:graphicFrame>
        <p:nvGraphicFramePr>
          <p:cNvPr id="62469" name="Object 7"/>
          <p:cNvGraphicFramePr>
            <a:graphicFrameLocks noChangeAspect="1"/>
          </p:cNvGraphicFramePr>
          <p:nvPr/>
        </p:nvGraphicFramePr>
        <p:xfrm>
          <a:off x="3348038" y="5229225"/>
          <a:ext cx="1905000" cy="1174750"/>
        </p:xfrm>
        <a:graphic>
          <a:graphicData uri="http://schemas.openxmlformats.org/presentationml/2006/ole">
            <p:oleObj spid="_x0000_s62469" name="CS ChemDraw Drawing" r:id="rId4" imgW="1042560" imgH="642600" progId="">
              <p:embed/>
            </p:oleObj>
          </a:graphicData>
        </a:graphic>
      </p:graphicFrame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381000" y="1066800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AMINAS: CLASSIFICAÇÃO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752600"/>
            <a:ext cx="80772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Terciária: Amina ligada a 3 grupos carbônicos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241300" y="4038600"/>
            <a:ext cx="9283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Aromatica (anilina): -NH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é ligado a um anel benzênico</a:t>
            </a:r>
            <a:endParaRPr lang="pt-BR" sz="2800">
              <a:latin typeface="Times New Roman" pitchFamily="18" charset="0"/>
            </a:endParaRPr>
          </a:p>
        </p:txBody>
      </p:sp>
      <p:graphicFrame>
        <p:nvGraphicFramePr>
          <p:cNvPr id="63493" name="Object 6"/>
          <p:cNvGraphicFramePr>
            <a:graphicFrameLocks noChangeAspect="1"/>
          </p:cNvGraphicFramePr>
          <p:nvPr/>
        </p:nvGraphicFramePr>
        <p:xfrm>
          <a:off x="4017963" y="4475163"/>
          <a:ext cx="1509712" cy="1871662"/>
        </p:xfrm>
        <a:graphic>
          <a:graphicData uri="http://schemas.openxmlformats.org/presentationml/2006/ole">
            <p:oleObj spid="_x0000_s63493" name="CS ChemDraw Drawing" r:id="rId3" imgW="1190069" imgH="1476875" progId="">
              <p:embed/>
            </p:oleObj>
          </a:graphicData>
        </a:graphic>
      </p:graphicFrame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57200" y="914400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AMINAS: CLASSIFICAÇÃO</a:t>
            </a:r>
          </a:p>
        </p:txBody>
      </p: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3810000" y="2209800"/>
          <a:ext cx="1704975" cy="1487488"/>
        </p:xfrm>
        <a:graphic>
          <a:graphicData uri="http://schemas.openxmlformats.org/presentationml/2006/ole">
            <p:oleObj spid="_x0000_s63495" name="CS ChemDraw Drawing" r:id="rId4" imgW="1124685" imgH="9814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457200" y="7921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AMINAS: CADEIA PRINCIPAL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Apresenta um átomo central (N)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Grupos ligados ao “N” são as ramificações</a:t>
            </a:r>
          </a:p>
        </p:txBody>
      </p:sp>
      <p:graphicFrame>
        <p:nvGraphicFramePr>
          <p:cNvPr id="64516" name="Object 6"/>
          <p:cNvGraphicFramePr>
            <a:graphicFrameLocks noChangeAspect="1"/>
          </p:cNvGraphicFramePr>
          <p:nvPr/>
        </p:nvGraphicFramePr>
        <p:xfrm>
          <a:off x="2330450" y="3094038"/>
          <a:ext cx="4673600" cy="3111500"/>
        </p:xfrm>
        <a:graphic>
          <a:graphicData uri="http://schemas.openxmlformats.org/presentationml/2006/ole">
            <p:oleObj spid="_x0000_s64516" name="CS ChemDraw Drawing" r:id="rId3" imgW="3654363" imgH="243213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533400" y="18288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Nomeie os grupos ligados ao átomo de nitrogênio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Ordene os substituintes em ordem alfabética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Acrescente no final a palavra amina.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>
              <a:latin typeface="Symbol" pitchFamily="18" charset="2"/>
            </a:endParaRPr>
          </a:p>
        </p:txBody>
      </p:sp>
      <p:graphicFrame>
        <p:nvGraphicFramePr>
          <p:cNvPr id="65539" name="Object 6"/>
          <p:cNvGraphicFramePr>
            <a:graphicFrameLocks noChangeAspect="1"/>
          </p:cNvGraphicFramePr>
          <p:nvPr/>
        </p:nvGraphicFramePr>
        <p:xfrm>
          <a:off x="228600" y="3886200"/>
          <a:ext cx="2817813" cy="1828800"/>
        </p:xfrm>
        <a:graphic>
          <a:graphicData uri="http://schemas.openxmlformats.org/presentationml/2006/ole">
            <p:oleObj spid="_x0000_s65539" name="CS ChemDraw Drawing" r:id="rId3" imgW="1757374" imgH="1139866" progId="">
              <p:embed/>
            </p:oleObj>
          </a:graphicData>
        </a:graphic>
      </p:graphicFrame>
      <p:sp>
        <p:nvSpPr>
          <p:cNvPr id="65543" name="Rectangle 10"/>
          <p:cNvSpPr>
            <a:spLocks noChangeArrowheads="1"/>
          </p:cNvSpPr>
          <p:nvPr/>
        </p:nvSpPr>
        <p:spPr bwMode="auto">
          <a:xfrm>
            <a:off x="457200" y="6096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AMINAS: NOME DO COMPOSTO</a:t>
            </a:r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3124200" y="3505200"/>
          <a:ext cx="3384550" cy="2192338"/>
        </p:xfrm>
        <a:graphic>
          <a:graphicData uri="http://schemas.openxmlformats.org/presentationml/2006/ole">
            <p:oleObj spid="_x0000_s65544" name="CS ChemDraw Drawing" r:id="rId4" imgW="2502489" imgH="1621493" progId="">
              <p:embed/>
            </p:oleObj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6705600" y="3276600"/>
          <a:ext cx="2209800" cy="1606550"/>
        </p:xfrm>
        <a:graphic>
          <a:graphicData uri="http://schemas.openxmlformats.org/presentationml/2006/ole">
            <p:oleObj spid="_x0000_s65545" name="CS ChemDraw Drawing" r:id="rId5" imgW="1152090" imgH="838308" progId="">
              <p:embed/>
            </p:oleObj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6629400" y="5270500"/>
          <a:ext cx="2286000" cy="1050925"/>
        </p:xfrm>
        <a:graphic>
          <a:graphicData uri="http://schemas.openxmlformats.org/presentationml/2006/ole">
            <p:oleObj spid="_x0000_s65546" name="CS ChemDraw Drawing" r:id="rId6" imgW="1222221" imgH="56247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Álcool:  R-OH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Éter:  R-O-R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Aldeído:  RCHO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Cetona:  RCOR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95600"/>
            <a:ext cx="2667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4724400" y="3962400"/>
            <a:ext cx="3714750" cy="1951038"/>
            <a:chOff x="2928" y="2640"/>
            <a:chExt cx="2340" cy="1229"/>
          </a:xfrm>
        </p:grpSpPr>
        <p:pic>
          <p:nvPicPr>
            <p:cNvPr id="2048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2640"/>
              <a:ext cx="1536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5152" y="3504"/>
              <a:ext cx="1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3200"/>
            </a:p>
          </p:txBody>
        </p:sp>
      </p:grp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752600" y="976313"/>
            <a:ext cx="6096000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COMPOSTOS OXIGENADOS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FG18_00-01T0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828800"/>
            <a:ext cx="881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1032"/>
          <p:cNvSpPr>
            <a:spLocks noChangeArrowheads="1"/>
          </p:cNvSpPr>
          <p:nvPr/>
        </p:nvSpPr>
        <p:spPr bwMode="auto">
          <a:xfrm>
            <a:off x="685800" y="685800"/>
            <a:ext cx="80772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COMPOSTOS CARBONÍLICOS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457200" y="731838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E GRUPO FUNCIONAL: CETONAS</a:t>
            </a: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3838575" y="2762250"/>
          <a:ext cx="2333625" cy="2124075"/>
        </p:xfrm>
        <a:graphic>
          <a:graphicData uri="http://schemas.openxmlformats.org/presentationml/2006/ole">
            <p:oleObj spid="_x0000_s68612" name="CS ChemDraw Drawing" r:id="rId3" imgW="1467572" imgH="133506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152400" y="25146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Escolha a maior cadeia que contenha a carbonila.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                                                            </a:t>
            </a:r>
          </a:p>
        </p:txBody>
      </p:sp>
      <p:graphicFrame>
        <p:nvGraphicFramePr>
          <p:cNvPr id="69635" name="Object 4"/>
          <p:cNvGraphicFramePr>
            <a:graphicFrameLocks noChangeAspect="1"/>
          </p:cNvGraphicFramePr>
          <p:nvPr/>
        </p:nvGraphicFramePr>
        <p:xfrm>
          <a:off x="2971800" y="4495800"/>
          <a:ext cx="2606675" cy="1817688"/>
        </p:xfrm>
        <a:graphic>
          <a:graphicData uri="http://schemas.openxmlformats.org/presentationml/2006/ole">
            <p:oleObj spid="_x0000_s69635" name="CS ChemDraw Drawing" r:id="rId3" imgW="2012400" imgH="1403280" progId="">
              <p:embed/>
            </p:oleObj>
          </a:graphicData>
        </a:graphic>
      </p:graphicFrame>
      <p:graphicFrame>
        <p:nvGraphicFramePr>
          <p:cNvPr id="69636" name="Object 5"/>
          <p:cNvGraphicFramePr>
            <a:graphicFrameLocks noChangeAspect="1"/>
          </p:cNvGraphicFramePr>
          <p:nvPr/>
        </p:nvGraphicFramePr>
        <p:xfrm>
          <a:off x="2743200" y="4252913"/>
          <a:ext cx="3200400" cy="1614487"/>
        </p:xfrm>
        <a:graphic>
          <a:graphicData uri="http://schemas.openxmlformats.org/presentationml/2006/ole">
            <p:oleObj spid="_x0000_s69636" name="CS ChemDraw Drawing" r:id="rId4" imgW="2577960" imgH="1300320" progId="">
              <p:embed/>
            </p:oleObj>
          </a:graphicData>
        </a:graphic>
      </p:graphicFrame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457200" y="10207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CETONAS: CADEIA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914400" y="1981200"/>
            <a:ext cx="7848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Carbono 1 aquele da extremidade da cadeia principal mais próximo do grupo carbonila (prioridade).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/>
            </a:r>
            <a:br>
              <a:rPr lang="en-US" sz="3200">
                <a:latin typeface="Times New Roman" pitchFamily="18" charset="0"/>
              </a:rPr>
            </a:br>
            <a:endParaRPr lang="pt-BR" sz="3200">
              <a:latin typeface="Times New Roman" pitchFamily="18" charset="0"/>
            </a:endParaRPr>
          </a:p>
        </p:txBody>
      </p:sp>
      <p:graphicFrame>
        <p:nvGraphicFramePr>
          <p:cNvPr id="70659" name="Object 5"/>
          <p:cNvGraphicFramePr>
            <a:graphicFrameLocks noChangeAspect="1"/>
          </p:cNvGraphicFramePr>
          <p:nvPr/>
        </p:nvGraphicFramePr>
        <p:xfrm>
          <a:off x="2133600" y="3886200"/>
          <a:ext cx="3422650" cy="2179638"/>
        </p:xfrm>
        <a:graphic>
          <a:graphicData uri="http://schemas.openxmlformats.org/presentationml/2006/ole">
            <p:oleObj spid="_x0000_s70659" name="CS ChemDraw Drawing" r:id="rId3" imgW="2577960" imgH="1641960" progId="">
              <p:embed/>
            </p:oleObj>
          </a:graphicData>
        </a:graphic>
      </p:graphicFrame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457200" y="838200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NOMENCLATURA CETONAS: NUMERAÇÃO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105400" y="4038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pt-BR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648200" y="4419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pt-BR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572000" y="5029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pt-BR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886200" y="5257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pt-BR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209800" y="5029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611188" y="1676400"/>
            <a:ext cx="7924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Nomeie os grupos ligados aos átomos de carbono, usando a numeração como indicador de posição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Troque a final </a:t>
            </a:r>
            <a:r>
              <a:rPr lang="en-US" sz="2800" i="1">
                <a:latin typeface="Times New Roman" pitchFamily="18" charset="0"/>
              </a:rPr>
              <a:t>o </a:t>
            </a:r>
            <a:r>
              <a:rPr lang="en-US" sz="2800">
                <a:latin typeface="Times New Roman" pitchFamily="18" charset="0"/>
              </a:rPr>
              <a:t>do hidrocarboneto correspondente por ona.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Ordene os substituintes em ordem alfabética</a:t>
            </a:r>
            <a:endParaRPr lang="pt-BR" sz="2800">
              <a:latin typeface="Times New Roman" pitchFamily="18" charset="0"/>
            </a:endParaRPr>
          </a:p>
        </p:txBody>
      </p:sp>
      <p:graphicFrame>
        <p:nvGraphicFramePr>
          <p:cNvPr id="71683" name="Object 4"/>
          <p:cNvGraphicFramePr>
            <a:graphicFrameLocks noChangeAspect="1"/>
          </p:cNvGraphicFramePr>
          <p:nvPr/>
        </p:nvGraphicFramePr>
        <p:xfrm>
          <a:off x="1143000" y="4343400"/>
          <a:ext cx="2738438" cy="1873250"/>
        </p:xfrm>
        <a:graphic>
          <a:graphicData uri="http://schemas.openxmlformats.org/presentationml/2006/ole">
            <p:oleObj spid="_x0000_s71683" name="CS ChemDraw Drawing" r:id="rId3" imgW="2124000" imgH="1452960" progId="">
              <p:embed/>
            </p:oleObj>
          </a:graphicData>
        </a:graphic>
      </p:graphicFrame>
      <p:graphicFrame>
        <p:nvGraphicFramePr>
          <p:cNvPr id="71684" name="Object 5"/>
          <p:cNvGraphicFramePr>
            <a:graphicFrameLocks noChangeAspect="1"/>
          </p:cNvGraphicFramePr>
          <p:nvPr/>
        </p:nvGraphicFramePr>
        <p:xfrm>
          <a:off x="2590800" y="5791200"/>
          <a:ext cx="1468438" cy="600075"/>
        </p:xfrm>
        <a:graphic>
          <a:graphicData uri="http://schemas.openxmlformats.org/presentationml/2006/ole">
            <p:oleObj spid="_x0000_s71684" name="CS ChemDraw Drawing" r:id="rId4" imgW="1106280" imgH="452160" progId="">
              <p:embed/>
            </p:oleObj>
          </a:graphicData>
        </a:graphic>
      </p:graphicFrame>
      <p:graphicFrame>
        <p:nvGraphicFramePr>
          <p:cNvPr id="71685" name="Object 6"/>
          <p:cNvGraphicFramePr>
            <a:graphicFrameLocks noChangeAspect="1"/>
          </p:cNvGraphicFramePr>
          <p:nvPr/>
        </p:nvGraphicFramePr>
        <p:xfrm>
          <a:off x="4191000" y="5257800"/>
          <a:ext cx="2971800" cy="371475"/>
        </p:xfrm>
        <a:graphic>
          <a:graphicData uri="http://schemas.openxmlformats.org/presentationml/2006/ole">
            <p:oleObj spid="_x0000_s71685" name="CS ChemDraw Drawing" r:id="rId5" imgW="1220400" imgH="153000" progId="">
              <p:embed/>
            </p:oleObj>
          </a:graphicData>
        </a:graphic>
      </p:graphicFrame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304800" y="5334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CETONAS: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3505200" y="2667000"/>
          <a:ext cx="2624138" cy="3459163"/>
        </p:xfrm>
        <a:graphic>
          <a:graphicData uri="http://schemas.openxmlformats.org/presentationml/2006/ole">
            <p:oleObj spid="_x0000_s72706" name="CS ChemDraw Drawing" r:id="rId3" imgW="1553023" imgH="2048213" progId="">
              <p:embed/>
            </p:oleObj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33400" y="1828800"/>
            <a:ext cx="74406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Para cetonas cíclicas, o carbono carbonílico tem </a:t>
            </a:r>
            <a:br>
              <a:rPr lang="en-US" sz="2800"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>numeração 1</a:t>
            </a:r>
            <a:br>
              <a:rPr lang="en-US" sz="2800">
                <a:latin typeface="Times New Roman" pitchFamily="18" charset="0"/>
              </a:rPr>
            </a:br>
            <a:endParaRPr lang="pt-BR" sz="2800">
              <a:latin typeface="Times New Roman" pitchFamily="18" charset="0"/>
            </a:endParaRP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457200" y="8382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CETONAS CÍCLICAS: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2286000" y="3124200"/>
          <a:ext cx="3657600" cy="2636838"/>
        </p:xfrm>
        <a:graphic>
          <a:graphicData uri="http://schemas.openxmlformats.org/presentationml/2006/ole">
            <p:oleObj spid="_x0000_s73730" name="CS ChemDraw Drawing" r:id="rId3" imgW="2199307" imgH="1584960" progId="">
              <p:embed/>
            </p:oleObj>
          </a:graphicData>
        </a:graphic>
      </p:graphicFrame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457200" y="6096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CETONAS INSATURADAS: NOME DO COMPOSTO</a:t>
            </a: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533400" y="1905000"/>
            <a:ext cx="62261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Cetona tem prioridade na numeração.</a:t>
            </a:r>
          </a:p>
          <a:p>
            <a:r>
              <a:rPr lang="en-US" sz="2800">
                <a:latin typeface="Times New Roman" pitchFamily="18" charset="0"/>
              </a:rPr>
              <a:t> Indicar posição da dupla e da cetona</a:t>
            </a:r>
            <a:br>
              <a:rPr lang="en-US" sz="2800">
                <a:latin typeface="Times New Roman" pitchFamily="18" charset="0"/>
              </a:rPr>
            </a:br>
            <a:endParaRPr lang="pt-BR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2895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05000"/>
            <a:ext cx="17256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508500"/>
            <a:ext cx="3105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684213" y="4005263"/>
            <a:ext cx="274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3-metil-2-butanona</a:t>
            </a: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5076825" y="3933825"/>
            <a:ext cx="327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3-bromociclohexanona</a:t>
            </a:r>
          </a:p>
        </p:txBody>
      </p:sp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2124075" y="5876925"/>
            <a:ext cx="6242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4-hidróxi-3-metil-2-butanona</a:t>
            </a:r>
          </a:p>
          <a:p>
            <a:pPr eaLnBrk="0" hangingPunct="0"/>
            <a:r>
              <a:rPr lang="en-US" sz="2400"/>
              <a:t>                                                                        </a:t>
            </a:r>
          </a:p>
        </p:txBody>
      </p:sp>
      <p:sp>
        <p:nvSpPr>
          <p:cNvPr id="74760" name="Rectangle 9"/>
          <p:cNvSpPr>
            <a:spLocks noChangeArrowheads="1"/>
          </p:cNvSpPr>
          <p:nvPr/>
        </p:nvSpPr>
        <p:spPr bwMode="auto">
          <a:xfrm>
            <a:off x="533400" y="6096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CETONAS: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3"/>
          <p:cNvGraphicFramePr>
            <a:graphicFrameLocks noChangeAspect="1"/>
          </p:cNvGraphicFramePr>
          <p:nvPr/>
        </p:nvGraphicFramePr>
        <p:xfrm>
          <a:off x="3403600" y="2487613"/>
          <a:ext cx="2133600" cy="1725612"/>
        </p:xfrm>
        <a:graphic>
          <a:graphicData uri="http://schemas.openxmlformats.org/presentationml/2006/ole">
            <p:oleObj spid="_x0000_s75778" name="CS ChemDraw Drawing" r:id="rId3" imgW="1295373" imgH="1048426" progId="">
              <p:embed/>
            </p:oleObj>
          </a:graphicData>
        </a:graphic>
      </p:graphicFrame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457200" y="7921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E GRUPO FUNCIONAL: ALDEÍDOS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152400" y="25146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Escolha a maior cadeia que contenha a carbonila do aldeído</a:t>
            </a:r>
          </a:p>
        </p:txBody>
      </p:sp>
      <p:graphicFrame>
        <p:nvGraphicFramePr>
          <p:cNvPr id="76803" name="Object 4"/>
          <p:cNvGraphicFramePr>
            <a:graphicFrameLocks noChangeAspect="1"/>
          </p:cNvGraphicFramePr>
          <p:nvPr/>
        </p:nvGraphicFramePr>
        <p:xfrm>
          <a:off x="2741613" y="3692525"/>
          <a:ext cx="3195637" cy="2222500"/>
        </p:xfrm>
        <a:graphic>
          <a:graphicData uri="http://schemas.openxmlformats.org/presentationml/2006/ole">
            <p:oleObj spid="_x0000_s76803" name="CS ChemDraw Drawing" r:id="rId3" imgW="2041560" imgH="1405080" progId="">
              <p:embed/>
            </p:oleObj>
          </a:graphicData>
        </a:graphic>
      </p:graphicFrame>
      <p:graphicFrame>
        <p:nvGraphicFramePr>
          <p:cNvPr id="76804" name="Object 5"/>
          <p:cNvGraphicFramePr>
            <a:graphicFrameLocks noChangeAspect="1"/>
          </p:cNvGraphicFramePr>
          <p:nvPr/>
        </p:nvGraphicFramePr>
        <p:xfrm>
          <a:off x="2514600" y="3505200"/>
          <a:ext cx="3886200" cy="1960563"/>
        </p:xfrm>
        <a:graphic>
          <a:graphicData uri="http://schemas.openxmlformats.org/presentationml/2006/ole">
            <p:oleObj spid="_x0000_s76804" name="CS ChemDraw Drawing" r:id="rId4" imgW="2577960" imgH="1300320" progId="">
              <p:embed/>
            </p:oleObj>
          </a:graphicData>
        </a:graphic>
      </p:graphicFrame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457200" y="10207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ALDEÍDOS: CADEIA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Ácido Carboxílico:  RCOOH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Cloreto de Ácido:  RCOCl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Éster:  RCOOR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Amida:  RCONH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76400"/>
            <a:ext cx="2057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5181600" y="3124200"/>
            <a:ext cx="3124200" cy="1752600"/>
            <a:chOff x="3264" y="1920"/>
            <a:chExt cx="2304" cy="1159"/>
          </a:xfrm>
        </p:grpSpPr>
        <p:pic>
          <p:nvPicPr>
            <p:cNvPr id="21509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0" y="2016"/>
              <a:ext cx="1488" cy="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Line 7"/>
            <p:cNvSpPr>
              <a:spLocks noChangeShapeType="1"/>
            </p:cNvSpPr>
            <p:nvPr/>
          </p:nvSpPr>
          <p:spPr bwMode="auto">
            <a:xfrm>
              <a:off x="3264" y="1920"/>
              <a:ext cx="8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511" name="Group 8"/>
          <p:cNvGrpSpPr>
            <a:grpSpLocks/>
          </p:cNvGrpSpPr>
          <p:nvPr/>
        </p:nvGrpSpPr>
        <p:grpSpPr bwMode="auto">
          <a:xfrm>
            <a:off x="3886200" y="3429000"/>
            <a:ext cx="3505200" cy="2819400"/>
            <a:chOff x="2544" y="2208"/>
            <a:chExt cx="2592" cy="1824"/>
          </a:xfrm>
        </p:grpSpPr>
        <p:pic>
          <p:nvPicPr>
            <p:cNvPr id="21512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2951"/>
              <a:ext cx="1824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>
              <a:off x="2544" y="2208"/>
              <a:ext cx="86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1752600" y="4343400"/>
            <a:ext cx="6584950" cy="2033588"/>
            <a:chOff x="1104" y="2736"/>
            <a:chExt cx="4148" cy="1281"/>
          </a:xfrm>
        </p:grpSpPr>
        <p:grpSp>
          <p:nvGrpSpPr>
            <p:cNvPr id="21515" name="Group 12"/>
            <p:cNvGrpSpPr>
              <a:grpSpLocks/>
            </p:cNvGrpSpPr>
            <p:nvPr/>
          </p:nvGrpSpPr>
          <p:grpSpPr bwMode="auto">
            <a:xfrm>
              <a:off x="1104" y="2736"/>
              <a:ext cx="1440" cy="1281"/>
              <a:chOff x="1104" y="2736"/>
              <a:chExt cx="1440" cy="1281"/>
            </a:xfrm>
          </p:grpSpPr>
          <p:pic>
            <p:nvPicPr>
              <p:cNvPr id="21516" name="Picture 1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04" y="2976"/>
                <a:ext cx="1440" cy="1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7" name="Line 14"/>
              <p:cNvSpPr>
                <a:spLocks noChangeShapeType="1"/>
              </p:cNvSpPr>
              <p:nvPr/>
            </p:nvSpPr>
            <p:spPr bwMode="auto">
              <a:xfrm>
                <a:off x="1104" y="2736"/>
                <a:ext cx="24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518" name="Rectangle 15"/>
            <p:cNvSpPr>
              <a:spLocks noChangeArrowheads="1"/>
            </p:cNvSpPr>
            <p:nvPr/>
          </p:nvSpPr>
          <p:spPr bwMode="auto">
            <a:xfrm>
              <a:off x="5136" y="3600"/>
              <a:ext cx="1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3200"/>
            </a:p>
          </p:txBody>
        </p:sp>
      </p:grp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457200" y="976313"/>
            <a:ext cx="8077200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ÁCIDOS CARBOXÍLICOS E DERIVADOS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1000" y="1905000"/>
            <a:ext cx="8382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Indique a posição da carbonila pela numeração 1 (prioridade).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/>
            </a:r>
            <a:br>
              <a:rPr lang="en-US" sz="3200">
                <a:latin typeface="Times New Roman" pitchFamily="18" charset="0"/>
              </a:rPr>
            </a:br>
            <a:endParaRPr lang="pt-BR" sz="3200">
              <a:latin typeface="Times New Roman" pitchFamily="18" charset="0"/>
            </a:endParaRP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2286000" y="2819400"/>
          <a:ext cx="4648200" cy="2946400"/>
        </p:xfrm>
        <a:graphic>
          <a:graphicData uri="http://schemas.openxmlformats.org/presentationml/2006/ole">
            <p:oleObj spid="_x0000_s77827" name="CS ChemDraw Drawing" r:id="rId3" imgW="2577960" imgH="1641960" progId="">
              <p:embed/>
            </p:oleObj>
          </a:graphicData>
        </a:graphic>
      </p:graphicFrame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457200" y="914400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ALDEÍDOS: NUMERAÇÃO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791200" y="3581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pt-BR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410200" y="4114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pt-BR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800600" y="426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pt-BR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362200" y="4572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81000" y="17526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Nomeie os grupos ligados aos átomos de carbono, usando a numeração como indicador de posição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Ordene os substituintes em ordem alfabética</a:t>
            </a:r>
            <a:endParaRPr lang="pt-BR" sz="2800">
              <a:latin typeface="Times New Roman" pitchFamily="18" charset="0"/>
            </a:endParaRP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990600" y="3951288"/>
          <a:ext cx="3352800" cy="2298700"/>
        </p:xfrm>
        <a:graphic>
          <a:graphicData uri="http://schemas.openxmlformats.org/presentationml/2006/ole">
            <p:oleObj spid="_x0000_s78851" name="CS ChemDraw Drawing" r:id="rId3" imgW="2063160" imgH="1405080" progId="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3027363" y="5715000"/>
          <a:ext cx="1468437" cy="600075"/>
        </p:xfrm>
        <a:graphic>
          <a:graphicData uri="http://schemas.openxmlformats.org/presentationml/2006/ole">
            <p:oleObj spid="_x0000_s78852" name="CS ChemDraw Drawing" r:id="rId4" imgW="1106280" imgH="452160" progId="">
              <p:embed/>
            </p:oleObj>
          </a:graphicData>
        </a:graphic>
      </p:graphicFrame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381000" y="2743200"/>
            <a:ext cx="8637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Troque a final </a:t>
            </a:r>
            <a:r>
              <a:rPr lang="en-US" sz="2800" i="1">
                <a:latin typeface="Times New Roman" pitchFamily="18" charset="0"/>
              </a:rPr>
              <a:t>o </a:t>
            </a:r>
            <a:r>
              <a:rPr lang="en-US" sz="2800">
                <a:latin typeface="Times New Roman" pitchFamily="18" charset="0"/>
              </a:rPr>
              <a:t>do hidrocarboneto correspondente por </a:t>
            </a:r>
            <a:r>
              <a:rPr lang="en-US" sz="2800" i="1">
                <a:latin typeface="Times New Roman" pitchFamily="18" charset="0"/>
              </a:rPr>
              <a:t>al</a:t>
            </a:r>
            <a:r>
              <a:rPr lang="en-US" sz="2800">
                <a:latin typeface="Times New Roman" pitchFamily="18" charset="0"/>
              </a:rPr>
              <a:t>. </a:t>
            </a: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4953000" y="5257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4-propil-heptanal</a:t>
            </a:r>
          </a:p>
        </p:txBody>
      </p:sp>
      <p:sp>
        <p:nvSpPr>
          <p:cNvPr id="78855" name="Rectangle 1030"/>
          <p:cNvSpPr>
            <a:spLocks noChangeArrowheads="1"/>
          </p:cNvSpPr>
          <p:nvPr/>
        </p:nvSpPr>
        <p:spPr bwMode="auto">
          <a:xfrm>
            <a:off x="533400" y="4572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ALDEÍDOS: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4"/>
          <p:cNvGraphicFramePr>
            <a:graphicFrameLocks noChangeAspect="1"/>
          </p:cNvGraphicFramePr>
          <p:nvPr/>
        </p:nvGraphicFramePr>
        <p:xfrm>
          <a:off x="2286000" y="2286000"/>
          <a:ext cx="4038600" cy="3084513"/>
        </p:xfrm>
        <a:graphic>
          <a:graphicData uri="http://schemas.openxmlformats.org/presentationml/2006/ole">
            <p:oleObj spid="_x0000_s79874" name="CS ChemDraw Drawing" r:id="rId3" imgW="1905120" imgH="1455480" progId="">
              <p:embed/>
            </p:oleObj>
          </a:graphicData>
        </a:graphic>
      </p:graphicFrame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457200" y="10207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ALDEÍDOS INSATURADOS: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3"/>
          <p:cNvGraphicFramePr>
            <a:graphicFrameLocks noChangeAspect="1"/>
          </p:cNvGraphicFramePr>
          <p:nvPr/>
        </p:nvGraphicFramePr>
        <p:xfrm>
          <a:off x="2170113" y="2416175"/>
          <a:ext cx="4805362" cy="2874963"/>
        </p:xfrm>
        <a:graphic>
          <a:graphicData uri="http://schemas.openxmlformats.org/presentationml/2006/ole">
            <p:oleObj spid="_x0000_s80898" name="CS ChemDraw Drawing" r:id="rId3" imgW="2740071" imgH="1638354" progId="">
              <p:embed/>
            </p:oleObj>
          </a:graphicData>
        </a:graphic>
      </p:graphicFrame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457200" y="7921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E GRUPO FUNCIONAL: ACIDO CARBOXÍLICO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ChangeArrowheads="1"/>
          </p:cNvSpPr>
          <p:nvPr/>
        </p:nvSpPr>
        <p:spPr bwMode="auto">
          <a:xfrm>
            <a:off x="152400" y="25146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Escolha a maior cadeia que contenha a carboxila</a:t>
            </a: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817813" y="3773488"/>
          <a:ext cx="2968625" cy="1965325"/>
        </p:xfrm>
        <a:graphic>
          <a:graphicData uri="http://schemas.openxmlformats.org/presentationml/2006/ole">
            <p:oleObj spid="_x0000_s81923" name="CS ChemDraw Drawing" r:id="rId3" imgW="2136600" imgH="1405800" progId="">
              <p:embed/>
            </p:oleObj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362200" y="3352800"/>
          <a:ext cx="3810000" cy="1928813"/>
        </p:xfrm>
        <a:graphic>
          <a:graphicData uri="http://schemas.openxmlformats.org/presentationml/2006/ole">
            <p:oleObj spid="_x0000_s81924" name="CS ChemDraw Drawing" r:id="rId4" imgW="2577960" imgH="1300320" progId="">
              <p:embed/>
            </p:oleObj>
          </a:graphicData>
        </a:graphic>
      </p:graphicFrame>
      <p:sp>
        <p:nvSpPr>
          <p:cNvPr id="81925" name="Rectangle 2"/>
          <p:cNvSpPr>
            <a:spLocks noChangeArrowheads="1"/>
          </p:cNvSpPr>
          <p:nvPr/>
        </p:nvSpPr>
        <p:spPr bwMode="auto">
          <a:xfrm>
            <a:off x="304800" y="9144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ÁCIDOS CARBOXÍLICOS: CADEIA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79388" y="2420938"/>
            <a:ext cx="89646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Indique a posição da carboxila pela numeração 1 (prioridade)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/>
            </a:r>
            <a:br>
              <a:rPr lang="en-US" sz="3200">
                <a:latin typeface="Times New Roman" pitchFamily="18" charset="0"/>
              </a:rPr>
            </a:br>
            <a:endParaRPr lang="pt-BR" sz="3200">
              <a:latin typeface="Times New Roman" pitchFamily="18" charset="0"/>
            </a:endParaRPr>
          </a:p>
        </p:txBody>
      </p:sp>
      <p:graphicFrame>
        <p:nvGraphicFramePr>
          <p:cNvPr id="82947" name="Object 19"/>
          <p:cNvGraphicFramePr>
            <a:graphicFrameLocks noChangeAspect="1"/>
          </p:cNvGraphicFramePr>
          <p:nvPr/>
        </p:nvGraphicFramePr>
        <p:xfrm>
          <a:off x="2667000" y="3200400"/>
          <a:ext cx="3733800" cy="2432050"/>
        </p:xfrm>
        <a:graphic>
          <a:graphicData uri="http://schemas.openxmlformats.org/presentationml/2006/ole">
            <p:oleObj spid="_x0000_s82947" name="CS ChemDraw Drawing" r:id="rId3" imgW="2158200" imgH="1405080" progId="">
              <p:embed/>
            </p:oleObj>
          </a:graphicData>
        </a:graphic>
      </p:graphicFrame>
      <p:sp>
        <p:nvSpPr>
          <p:cNvPr id="82948" name="Rectangle 18"/>
          <p:cNvSpPr>
            <a:spLocks noChangeArrowheads="1"/>
          </p:cNvSpPr>
          <p:nvPr/>
        </p:nvSpPr>
        <p:spPr bwMode="auto">
          <a:xfrm>
            <a:off x="457200" y="1082675"/>
            <a:ext cx="80772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NOMENCLATURA ÁCIDOS CARBOXÍLICOS: NUMERAÇÃO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533400" y="1371600"/>
            <a:ext cx="79248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</a:rPr>
              <a:t>Escreva a palavra </a:t>
            </a:r>
            <a:r>
              <a:rPr lang="en-US" sz="2800" i="1">
                <a:latin typeface="Times New Roman" pitchFamily="18" charset="0"/>
              </a:rPr>
              <a:t>ácido</a:t>
            </a:r>
            <a:r>
              <a:rPr lang="en-US" sz="2800">
                <a:latin typeface="Times New Roman" pitchFamily="18" charset="0"/>
              </a:rPr>
              <a:t> e em seguida, nomeie as ramificações, usando a numeração como indicador de posição.</a:t>
            </a:r>
          </a:p>
          <a:p>
            <a:r>
              <a:rPr lang="en-US" sz="2800">
                <a:latin typeface="Times New Roman" pitchFamily="18" charset="0"/>
              </a:rPr>
              <a:t>Adicione ao final do nome do hidrocarboneto correspondente a terminação </a:t>
            </a:r>
            <a:r>
              <a:rPr lang="en-US" sz="2800" i="1">
                <a:latin typeface="Times New Roman" pitchFamily="18" charset="0"/>
              </a:rPr>
              <a:t>óico</a:t>
            </a:r>
            <a:r>
              <a:rPr lang="en-US" sz="280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pt-BR" sz="2800">
              <a:latin typeface="Times New Roman" pitchFamily="18" charset="0"/>
            </a:endParaRPr>
          </a:p>
        </p:txBody>
      </p:sp>
      <p:graphicFrame>
        <p:nvGraphicFramePr>
          <p:cNvPr id="83971" name="Object 5"/>
          <p:cNvGraphicFramePr>
            <a:graphicFrameLocks noChangeAspect="1"/>
          </p:cNvGraphicFramePr>
          <p:nvPr/>
        </p:nvGraphicFramePr>
        <p:xfrm>
          <a:off x="1600200" y="4114800"/>
          <a:ext cx="3200400" cy="2084388"/>
        </p:xfrm>
        <a:graphic>
          <a:graphicData uri="http://schemas.openxmlformats.org/presentationml/2006/ole">
            <p:oleObj spid="_x0000_s83971" name="CS ChemDraw Drawing" r:id="rId3" imgW="2158200" imgH="1405080" progId="">
              <p:embed/>
            </p:oleObj>
          </a:graphicData>
        </a:graphic>
      </p:graphicFrame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4724400" y="5410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Ácido 3-etil-4-metil heptanóico</a:t>
            </a:r>
          </a:p>
        </p:txBody>
      </p: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457200" y="6858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ÁCIDOS CARBOXÍLICOS: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381000" y="8382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ÁCIDOS CARBOXÍLICOS: AMINOÁCIDOS</a:t>
            </a:r>
          </a:p>
        </p:txBody>
      </p:sp>
      <p:graphicFrame>
        <p:nvGraphicFramePr>
          <p:cNvPr id="84995" name="Object 5"/>
          <p:cNvGraphicFramePr>
            <a:graphicFrameLocks noChangeAspect="1"/>
          </p:cNvGraphicFramePr>
          <p:nvPr/>
        </p:nvGraphicFramePr>
        <p:xfrm>
          <a:off x="903288" y="2503488"/>
          <a:ext cx="3367087" cy="2635250"/>
        </p:xfrm>
        <a:graphic>
          <a:graphicData uri="http://schemas.openxmlformats.org/presentationml/2006/ole">
            <p:oleObj spid="_x0000_s84995" name="CS ChemDraw Drawing" r:id="rId3" imgW="2673177" imgH="2092528" progId="">
              <p:embed/>
            </p:oleObj>
          </a:graphicData>
        </a:graphic>
      </p:graphicFrame>
      <p:graphicFrame>
        <p:nvGraphicFramePr>
          <p:cNvPr id="84996" name="Object 6"/>
          <p:cNvGraphicFramePr>
            <a:graphicFrameLocks noChangeAspect="1"/>
          </p:cNvGraphicFramePr>
          <p:nvPr/>
        </p:nvGraphicFramePr>
        <p:xfrm>
          <a:off x="4776788" y="2697163"/>
          <a:ext cx="3614737" cy="2541587"/>
        </p:xfrm>
        <a:graphic>
          <a:graphicData uri="http://schemas.openxmlformats.org/presentationml/2006/ole">
            <p:oleObj spid="_x0000_s84996" name="CS ChemDraw Drawing" r:id="rId4" imgW="2881844" imgH="20252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4"/>
          <p:cNvGraphicFramePr>
            <a:graphicFrameLocks noChangeAspect="1"/>
          </p:cNvGraphicFramePr>
          <p:nvPr/>
        </p:nvGraphicFramePr>
        <p:xfrm>
          <a:off x="2517775" y="2678113"/>
          <a:ext cx="3803650" cy="2184400"/>
        </p:xfrm>
        <a:graphic>
          <a:graphicData uri="http://schemas.openxmlformats.org/presentationml/2006/ole">
            <p:oleObj spid="_x0000_s86018" name="CS ChemDraw Drawing" r:id="rId3" imgW="2529894" imgH="1453745" progId="">
              <p:embed/>
            </p:oleObj>
          </a:graphicData>
        </a:graphic>
      </p:graphicFrame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457200" y="7921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E GRUPO FUNCIONAL: ÉSTERES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2555875" y="2982913"/>
          <a:ext cx="4683125" cy="3154362"/>
        </p:xfrm>
        <a:graphic>
          <a:graphicData uri="http://schemas.openxmlformats.org/presentationml/2006/ole">
            <p:oleObj spid="_x0000_s87042" name="CS ChemDraw Drawing" r:id="rId3" imgW="2876760" imgH="1937880" progId="">
              <p:embed/>
            </p:oleObj>
          </a:graphicData>
        </a:graphic>
      </p:graphicFrame>
      <p:sp>
        <p:nvSpPr>
          <p:cNvPr id="87043" name="Rectangle 5"/>
          <p:cNvSpPr>
            <a:spLocks noChangeArrowheads="1"/>
          </p:cNvSpPr>
          <p:nvPr/>
        </p:nvSpPr>
        <p:spPr bwMode="auto">
          <a:xfrm>
            <a:off x="457200" y="990600"/>
            <a:ext cx="80772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ÉSTERES: NUMERAÇÃO</a:t>
            </a:r>
          </a:p>
        </p:txBody>
      </p:sp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539750" y="1700213"/>
            <a:ext cx="7924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</a:rPr>
              <a:t>O carbono 1 será aquele ligado em cada uma das cadeias, ligado ao oxigênio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pt-BR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Aminas: RNH</a:t>
            </a:r>
            <a:r>
              <a:rPr lang="en-US" sz="3200" baseline="-25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, RNHR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or R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Amidas:  RCONH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RCONHR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RCONR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Nitrila:  RCN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733800"/>
            <a:ext cx="22860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3473450" y="3048000"/>
            <a:ext cx="3384550" cy="2636838"/>
            <a:chOff x="3120" y="2208"/>
            <a:chExt cx="2132" cy="1661"/>
          </a:xfrm>
        </p:grpSpPr>
        <p:pic>
          <p:nvPicPr>
            <p:cNvPr id="2253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2208"/>
              <a:ext cx="1632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Rectangle 7"/>
            <p:cNvSpPr>
              <a:spLocks noChangeArrowheads="1"/>
            </p:cNvSpPr>
            <p:nvPr/>
          </p:nvSpPr>
          <p:spPr bwMode="auto">
            <a:xfrm>
              <a:off x="5136" y="3504"/>
              <a:ext cx="1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3200"/>
            </a:p>
          </p:txBody>
        </p:sp>
      </p:grp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295400" y="976313"/>
            <a:ext cx="6553200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COMPOSTOS NITROGENADOS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47650" y="9906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Identifique os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grupos ligados a carboxila</a:t>
            </a:r>
            <a:r>
              <a:rPr lang="en-US" sz="2800">
                <a:latin typeface="Times New Roman" pitchFamily="18" charset="0"/>
              </a:rPr>
              <a:t> e ao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oxigênio da carboxila (-OR). </a:t>
            </a:r>
            <a:r>
              <a:rPr lang="en-US" sz="2800">
                <a:latin typeface="Times New Roman" pitchFamily="18" charset="0"/>
              </a:rPr>
              <a:t>Estes formarão os dois grupos de nomenclatura.</a:t>
            </a:r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2828925" y="4227513"/>
          <a:ext cx="3195638" cy="2108200"/>
        </p:xfrm>
        <a:graphic>
          <a:graphicData uri="http://schemas.openxmlformats.org/presentationml/2006/ole">
            <p:oleObj spid="_x0000_s88067" name="CS ChemDraw Drawing" r:id="rId3" imgW="2580480" imgH="1701720" progId="">
              <p:embed/>
            </p:oleObj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362575" y="4049713"/>
          <a:ext cx="2141538" cy="428625"/>
        </p:xfrm>
        <a:graphic>
          <a:graphicData uri="http://schemas.openxmlformats.org/presentationml/2006/ole">
            <p:oleObj spid="_x0000_s88068" name="CS ChemDraw Drawing" r:id="rId4" imgW="1692360" imgH="337680" progId="">
              <p:embed/>
            </p:oleObj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1600200" y="5943600"/>
          <a:ext cx="1524000" cy="203200"/>
        </p:xfrm>
        <a:graphic>
          <a:graphicData uri="http://schemas.openxmlformats.org/presentationml/2006/ole">
            <p:oleObj spid="_x0000_s88069" name="CS ChemDraw Drawing" r:id="rId5" imgW="1150560" imgH="153000" progId="">
              <p:embed/>
            </p:oleObj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5667375" y="4583113"/>
          <a:ext cx="514350" cy="152400"/>
        </p:xfrm>
        <a:graphic>
          <a:graphicData uri="http://schemas.openxmlformats.org/presentationml/2006/ole">
            <p:oleObj spid="_x0000_s88070" name="CS ChemDraw Drawing" r:id="rId6" imgW="513720" imgH="153000" progId="">
              <p:embed/>
            </p:oleObj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3048000" y="5867400"/>
          <a:ext cx="1219200" cy="138113"/>
        </p:xfrm>
        <a:graphic>
          <a:graphicData uri="http://schemas.openxmlformats.org/presentationml/2006/ole">
            <p:oleObj spid="_x0000_s88071" name="CS ChemDraw Drawing" r:id="rId7" imgW="675000" imgH="153000" progId="">
              <p:embed/>
            </p:oleObj>
          </a:graphicData>
        </a:graphic>
      </p:graphicFrame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381000" y="3733800"/>
            <a:ext cx="8378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Ordene os substituintes em ordem alfabética e numerados</a:t>
            </a:r>
            <a:endParaRPr lang="pt-BR" sz="2800">
              <a:latin typeface="Times New Roman" pitchFamily="18" charset="0"/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5648325" y="4964113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3-isopropil-4-metil-heptanoato de etila</a:t>
            </a: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228600" y="2284413"/>
            <a:ext cx="8686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 cadeia ligada a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carboxila (Nr. 1)</a:t>
            </a:r>
            <a:r>
              <a:rPr lang="en-US" sz="2800">
                <a:latin typeface="Times New Roman" pitchFamily="18" charset="0"/>
              </a:rPr>
              <a:t> recebe a terminação </a:t>
            </a:r>
            <a:r>
              <a:rPr lang="en-US" sz="2800" i="1">
                <a:latin typeface="Times New Roman" pitchFamily="18" charset="0"/>
              </a:rPr>
              <a:t>ato</a:t>
            </a:r>
            <a:r>
              <a:rPr lang="en-US" sz="2800">
                <a:latin typeface="Times New Roman" pitchFamily="18" charset="0"/>
              </a:rPr>
              <a:t> do hidrocarboneto correspondendente. O grupo ligado ao oxigênio é denominada </a:t>
            </a:r>
            <a:r>
              <a:rPr lang="en-US" sz="2800" i="1">
                <a:latin typeface="Times New Roman" pitchFamily="18" charset="0"/>
              </a:rPr>
              <a:t>de alquila.</a:t>
            </a:r>
          </a:p>
        </p:txBody>
      </p:sp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2743200" y="4800600"/>
          <a:ext cx="2381250" cy="1030288"/>
        </p:xfrm>
        <a:graphic>
          <a:graphicData uri="http://schemas.openxmlformats.org/presentationml/2006/ole">
            <p:oleObj spid="_x0000_s88075" name="CS ChemDraw Drawing" r:id="rId8" imgW="2144281" imgH="926506" progId="">
              <p:embed/>
            </p:oleObj>
          </a:graphicData>
        </a:graphic>
      </p:graphicFrame>
      <p:sp>
        <p:nvSpPr>
          <p:cNvPr id="88076" name="Rectangle 2"/>
          <p:cNvSpPr>
            <a:spLocks noChangeArrowheads="1"/>
          </p:cNvSpPr>
          <p:nvPr/>
        </p:nvSpPr>
        <p:spPr bwMode="auto">
          <a:xfrm>
            <a:off x="457200" y="533400"/>
            <a:ext cx="807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NOMENCLATURA ÉSTERES: NOME DO COMPOSTO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  <p:bldP spid="91149" grpId="0" autoUpdateAnimBg="0"/>
      <p:bldP spid="91150" grpId="0" autoUpdateAnimBg="0"/>
      <p:bldP spid="91151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10"/>
          <p:cNvGraphicFramePr>
            <a:graphicFrameLocks noChangeAspect="1"/>
          </p:cNvGraphicFramePr>
          <p:nvPr/>
        </p:nvGraphicFramePr>
        <p:xfrm>
          <a:off x="2794000" y="3327400"/>
          <a:ext cx="4011613" cy="2262188"/>
        </p:xfrm>
        <a:graphic>
          <a:graphicData uri="http://schemas.openxmlformats.org/presentationml/2006/ole">
            <p:oleObj spid="_x0000_s89090" name="CS ChemDraw Drawing" r:id="rId3" imgW="2465805" imgH="1389974" progId="">
              <p:embed/>
            </p:oleObj>
          </a:graphicData>
        </a:graphic>
      </p:graphicFrame>
      <p:graphicFrame>
        <p:nvGraphicFramePr>
          <p:cNvPr id="89091" name="Object 11"/>
          <p:cNvGraphicFramePr>
            <a:graphicFrameLocks noChangeAspect="1"/>
          </p:cNvGraphicFramePr>
          <p:nvPr/>
        </p:nvGraphicFramePr>
        <p:xfrm>
          <a:off x="4572000" y="3733800"/>
          <a:ext cx="1143000" cy="1143000"/>
        </p:xfrm>
        <a:graphic>
          <a:graphicData uri="http://schemas.openxmlformats.org/presentationml/2006/ole">
            <p:oleObj spid="_x0000_s89091" name="CS ChemDraw Drawing" r:id="rId4" imgW="651600" imgH="651600" progId="">
              <p:embed/>
            </p:oleObj>
          </a:graphicData>
        </a:graphic>
      </p:graphicFrame>
      <p:sp>
        <p:nvSpPr>
          <p:cNvPr id="89092" name="Rectangle 8"/>
          <p:cNvSpPr>
            <a:spLocks noChangeArrowheads="1"/>
          </p:cNvSpPr>
          <p:nvPr/>
        </p:nvSpPr>
        <p:spPr bwMode="auto">
          <a:xfrm>
            <a:off x="457200" y="5635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E GRUPO FUNCIONAL: AMIDAS</a:t>
            </a:r>
          </a:p>
        </p:txBody>
      </p:sp>
      <p:sp>
        <p:nvSpPr>
          <p:cNvPr id="89093" name="Rectangle 9"/>
          <p:cNvSpPr>
            <a:spLocks noChangeArrowheads="1"/>
          </p:cNvSpPr>
          <p:nvPr/>
        </p:nvSpPr>
        <p:spPr bwMode="auto">
          <a:xfrm>
            <a:off x="228600" y="19050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Amida: Apresenta o Nitrogênio ligado carbono carbonílico.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ChangeArrowheads="1"/>
          </p:cNvSpPr>
          <p:nvPr/>
        </p:nvSpPr>
        <p:spPr bwMode="auto">
          <a:xfrm>
            <a:off x="304800" y="685800"/>
            <a:ext cx="80772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NOMENCLATURA AMIDAS: CADEIA PRINCIPAL E NUMERAÇÃO</a:t>
            </a:r>
          </a:p>
        </p:txBody>
      </p:sp>
      <p:sp>
        <p:nvSpPr>
          <p:cNvPr id="90115" name="Rectangle 8"/>
          <p:cNvSpPr>
            <a:spLocks noChangeArrowheads="1"/>
          </p:cNvSpPr>
          <p:nvPr/>
        </p:nvSpPr>
        <p:spPr bwMode="auto">
          <a:xfrm>
            <a:off x="228600" y="19050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Cadeia principal aquela com maior n</a:t>
            </a:r>
            <a:r>
              <a:rPr lang="en-US" sz="2800" baseline="30000">
                <a:latin typeface="Times New Roman" pitchFamily="18" charset="0"/>
              </a:rPr>
              <a:t>o</a:t>
            </a:r>
            <a:r>
              <a:rPr lang="en-US" sz="2800">
                <a:latin typeface="Times New Roman" pitchFamily="18" charset="0"/>
              </a:rPr>
              <a:t> de átomos de C que contém a carbonila.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Carbono n</a:t>
            </a:r>
            <a:r>
              <a:rPr lang="en-US" sz="2800" baseline="30000">
                <a:latin typeface="Times New Roman" pitchFamily="18" charset="0"/>
              </a:rPr>
              <a:t>o</a:t>
            </a:r>
            <a:r>
              <a:rPr lang="en-US" sz="2800">
                <a:latin typeface="Times New Roman" pitchFamily="18" charset="0"/>
              </a:rPr>
              <a:t> 1 é o da carbonila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90116" name="Object 10"/>
          <p:cNvGraphicFramePr>
            <a:graphicFrameLocks noChangeAspect="1"/>
          </p:cNvGraphicFramePr>
          <p:nvPr/>
        </p:nvGraphicFramePr>
        <p:xfrm>
          <a:off x="2381250" y="4062413"/>
          <a:ext cx="3514725" cy="1816100"/>
        </p:xfrm>
        <a:graphic>
          <a:graphicData uri="http://schemas.openxmlformats.org/presentationml/2006/ole">
            <p:oleObj spid="_x0000_s90116" name="CS ChemDraw Drawing" r:id="rId3" imgW="2467316" imgH="127410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4"/>
          <p:cNvGraphicFramePr>
            <a:graphicFrameLocks noChangeAspect="1"/>
          </p:cNvGraphicFramePr>
          <p:nvPr/>
        </p:nvGraphicFramePr>
        <p:xfrm>
          <a:off x="2608263" y="4133850"/>
          <a:ext cx="3635375" cy="2049463"/>
        </p:xfrm>
        <a:graphic>
          <a:graphicData uri="http://schemas.openxmlformats.org/presentationml/2006/ole">
            <p:oleObj spid="_x0000_s91138" name="CS ChemDraw Drawing" r:id="rId3" imgW="2465805" imgH="1389974" progId="">
              <p:embed/>
            </p:oleObj>
          </a:graphicData>
        </a:graphic>
      </p:graphicFrame>
      <p:sp>
        <p:nvSpPr>
          <p:cNvPr id="91139" name="Rectangle 5"/>
          <p:cNvSpPr>
            <a:spLocks noChangeArrowheads="1"/>
          </p:cNvSpPr>
          <p:nvPr/>
        </p:nvSpPr>
        <p:spPr bwMode="auto">
          <a:xfrm>
            <a:off x="304800" y="792163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AMIDAS: NOME DO COMPOSTO</a:t>
            </a:r>
          </a:p>
        </p:txBody>
      </p:sp>
      <p:sp>
        <p:nvSpPr>
          <p:cNvPr id="91140" name="Rectangle 6"/>
          <p:cNvSpPr>
            <a:spLocks noChangeArrowheads="1"/>
          </p:cNvSpPr>
          <p:nvPr/>
        </p:nvSpPr>
        <p:spPr bwMode="auto">
          <a:xfrm>
            <a:off x="228600" y="19050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Amida não-substituída: apresenta 2 átomos de H ligados ao 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Substituintes em ordem alfabética com numeração. Nome do HC que forma a cadeia principal+terminação amida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250825" y="14478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Amida monosubstituída: Apresenta o Nitrogênio ligado a 1 átomo de Hidrogênio e a 1 cadeia carbônica.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Verifica-se o nome do grupamento alquila ligado ao Nitrogênio. Adiciona-se a letra </a:t>
            </a:r>
            <a:r>
              <a:rPr lang="en-US" sz="2800" i="1">
                <a:latin typeface="Times New Roman" pitchFamily="18" charset="0"/>
              </a:rPr>
              <a:t>N, </a:t>
            </a:r>
            <a:r>
              <a:rPr lang="en-US" sz="2800">
                <a:latin typeface="Times New Roman" pitchFamily="18" charset="0"/>
              </a:rPr>
              <a:t>para indicar que o substituinte é no nitrogênio.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-alquil-nomenclatura normal.</a:t>
            </a:r>
            <a:r>
              <a:rPr lang="en-US" sz="2800" baseline="30000">
                <a:latin typeface="Times New Roman" pitchFamily="18" charset="0"/>
              </a:rPr>
              <a:t>*</a:t>
            </a: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92163" name="Object 6"/>
          <p:cNvGraphicFramePr>
            <a:graphicFrameLocks noChangeAspect="1"/>
          </p:cNvGraphicFramePr>
          <p:nvPr/>
        </p:nvGraphicFramePr>
        <p:xfrm>
          <a:off x="685800" y="4495800"/>
          <a:ext cx="3602038" cy="2028825"/>
        </p:xfrm>
        <a:graphic>
          <a:graphicData uri="http://schemas.openxmlformats.org/presentationml/2006/ole">
            <p:oleObj spid="_x0000_s92163" name="CS ChemDraw Drawing" r:id="rId3" imgW="2467316" imgH="1389974" progId="">
              <p:embed/>
            </p:oleObj>
          </a:graphicData>
        </a:graphic>
      </p:graphicFrame>
      <p:sp>
        <p:nvSpPr>
          <p:cNvPr id="92164" name="Rectangle 8"/>
          <p:cNvSpPr>
            <a:spLocks noChangeArrowheads="1"/>
          </p:cNvSpPr>
          <p:nvPr/>
        </p:nvSpPr>
        <p:spPr bwMode="auto">
          <a:xfrm>
            <a:off x="381000" y="4572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AMIDAS: NOME DO COMPOSTO</a:t>
            </a:r>
          </a:p>
        </p:txBody>
      </p:sp>
      <p:sp>
        <p:nvSpPr>
          <p:cNvPr id="92165" name="Rectangle 9"/>
          <p:cNvSpPr>
            <a:spLocks noChangeArrowheads="1"/>
          </p:cNvSpPr>
          <p:nvPr/>
        </p:nvSpPr>
        <p:spPr bwMode="auto">
          <a:xfrm>
            <a:off x="4427538" y="4648200"/>
            <a:ext cx="471646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baseline="30000">
                <a:latin typeface="Times New Roman" pitchFamily="18" charset="0"/>
              </a:rPr>
              <a:t>* </a:t>
            </a:r>
            <a:r>
              <a:rPr lang="en-US" sz="2400">
                <a:latin typeface="Times New Roman" pitchFamily="18" charset="0"/>
              </a:rPr>
              <a:t>Substituintes em ordem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alfabética com numeração.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 Nome do HC que forma a cadeia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principal+terminação amida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250825" y="1219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Amida disubstituída: Apresenta o Nitrogênio ligado a 2 grupamentos carbônicos.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Verifica-se os nomes dos grupamentos alquilas ligados ao Nitrogênio. Adiciona-se duas letras </a:t>
            </a:r>
            <a:r>
              <a:rPr lang="en-US" sz="2800" i="1">
                <a:latin typeface="Times New Roman" pitchFamily="18" charset="0"/>
              </a:rPr>
              <a:t>N, </a:t>
            </a:r>
            <a:r>
              <a:rPr lang="en-US" sz="2800">
                <a:latin typeface="Times New Roman" pitchFamily="18" charset="0"/>
              </a:rPr>
              <a:t>para indicar que os substituintes são no nitrogênio.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</a:rPr>
              <a:t>N,N</a:t>
            </a:r>
            <a:r>
              <a:rPr lang="en-US" sz="2800">
                <a:latin typeface="Times New Roman" pitchFamily="18" charset="0"/>
              </a:rPr>
              <a:t>-alquil-alquil (ordem alfabética)-nomenclatura normal.</a:t>
            </a:r>
            <a:r>
              <a:rPr lang="en-US" sz="2800" baseline="30000">
                <a:latin typeface="Times New Roman" pitchFamily="18" charset="0"/>
              </a:rPr>
              <a:t>*</a:t>
            </a: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93187" name="Object 5"/>
          <p:cNvGraphicFramePr>
            <a:graphicFrameLocks noChangeAspect="1"/>
          </p:cNvGraphicFramePr>
          <p:nvPr/>
        </p:nvGraphicFramePr>
        <p:xfrm>
          <a:off x="858838" y="4332288"/>
          <a:ext cx="3536950" cy="2243137"/>
        </p:xfrm>
        <a:graphic>
          <a:graphicData uri="http://schemas.openxmlformats.org/presentationml/2006/ole">
            <p:oleObj spid="_x0000_s93187" name="CS ChemDraw Drawing" r:id="rId3" imgW="2510041" imgH="1594039" progId="">
              <p:embed/>
            </p:oleObj>
          </a:graphicData>
        </a:graphic>
      </p:graphicFrame>
      <p:sp>
        <p:nvSpPr>
          <p:cNvPr id="93188" name="Rectangle 2"/>
          <p:cNvSpPr>
            <a:spLocks noChangeArrowheads="1"/>
          </p:cNvSpPr>
          <p:nvPr/>
        </p:nvSpPr>
        <p:spPr bwMode="auto">
          <a:xfrm>
            <a:off x="304800" y="381000"/>
            <a:ext cx="80772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NOMENCLATURA AMIDAS: NOME DO COMPOSTO</a:t>
            </a:r>
          </a:p>
        </p:txBody>
      </p:sp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4648200" y="4648200"/>
            <a:ext cx="3979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 baseline="30000">
                <a:latin typeface="Times New Roman" pitchFamily="18" charset="0"/>
              </a:rPr>
              <a:t>* </a:t>
            </a:r>
            <a:r>
              <a:rPr lang="en-US" sz="2000">
                <a:latin typeface="Times New Roman" pitchFamily="18" charset="0"/>
              </a:rPr>
              <a:t>Substituintes em ordem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 alfabética com numeração.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</a:rPr>
              <a:t>  Nome do HC que forma a cadeia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 principal+terminação amida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304800" y="1143000"/>
          <a:ext cx="2389188" cy="1808163"/>
        </p:xfrm>
        <a:graphic>
          <a:graphicData uri="http://schemas.openxmlformats.org/presentationml/2006/ole">
            <p:oleObj spid="_x0000_s94210" name="CS ChemDraw Drawing" r:id="rId3" imgW="1881000" imgH="1423800" progId="">
              <p:embed/>
            </p:oleObj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895600" y="914400"/>
          <a:ext cx="2819400" cy="1960563"/>
        </p:xfrm>
        <a:graphic>
          <a:graphicData uri="http://schemas.openxmlformats.org/presentationml/2006/ole">
            <p:oleObj spid="_x0000_s94211" name="CS ChemDraw Drawing" r:id="rId4" imgW="2280960" imgH="1585440" progId="">
              <p:embed/>
            </p:oleObj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6040438" y="990600"/>
          <a:ext cx="2874962" cy="2252663"/>
        </p:xfrm>
        <a:graphic>
          <a:graphicData uri="http://schemas.openxmlformats.org/presentationml/2006/ole">
            <p:oleObj spid="_x0000_s94212" name="CS ChemDraw Drawing" r:id="rId5" imgW="2242800" imgH="1757160" progId="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304800" y="3886200"/>
          <a:ext cx="2016125" cy="2522538"/>
        </p:xfrm>
        <a:graphic>
          <a:graphicData uri="http://schemas.openxmlformats.org/presentationml/2006/ole">
            <p:oleObj spid="_x0000_s94213" name="CS ChemDraw Drawing" r:id="rId6" imgW="1595160" imgH="1995120" progId="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3048000" y="4038600"/>
          <a:ext cx="2522538" cy="2365375"/>
        </p:xfrm>
        <a:graphic>
          <a:graphicData uri="http://schemas.openxmlformats.org/presentationml/2006/ole">
            <p:oleObj spid="_x0000_s94214" name="CS ChemDraw Drawing" r:id="rId7" imgW="1537920" imgH="1442880" progId="">
              <p:embed/>
            </p:oleObj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5943600" y="3276600"/>
          <a:ext cx="2651125" cy="3103563"/>
        </p:xfrm>
        <a:graphic>
          <a:graphicData uri="http://schemas.openxmlformats.org/presentationml/2006/ole">
            <p:oleObj spid="_x0000_s94215" name="CS ChemDraw Drawing" r:id="rId8" imgW="1785600" imgH="2090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392113" y="1312863"/>
          <a:ext cx="2655887" cy="2116137"/>
        </p:xfrm>
        <a:graphic>
          <a:graphicData uri="http://schemas.openxmlformats.org/presentationml/2006/ole">
            <p:oleObj spid="_x0000_s95234" name="CS ChemDraw Drawing" r:id="rId3" imgW="2109600" imgH="1680840" progId="">
              <p:embed/>
            </p:oleObj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4078288" y="1295400"/>
          <a:ext cx="4151312" cy="2224088"/>
        </p:xfrm>
        <a:graphic>
          <a:graphicData uri="http://schemas.openxmlformats.org/presentationml/2006/ole">
            <p:oleObj spid="_x0000_s95235" name="CS ChemDraw Drawing" r:id="rId4" imgW="3119040" imgH="1671480" progId="">
              <p:embed/>
            </p:oleObj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457200" y="3810000"/>
          <a:ext cx="2354263" cy="2622550"/>
        </p:xfrm>
        <a:graphic>
          <a:graphicData uri="http://schemas.openxmlformats.org/presentationml/2006/ole">
            <p:oleObj spid="_x0000_s95236" name="CS ChemDraw Drawing" r:id="rId5" imgW="1833120" imgH="2042640" progId="">
              <p:embed/>
            </p:oleObj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3078163" y="3810000"/>
          <a:ext cx="2332037" cy="1479550"/>
        </p:xfrm>
        <a:graphic>
          <a:graphicData uri="http://schemas.openxmlformats.org/presentationml/2006/ole">
            <p:oleObj spid="_x0000_s95237" name="CS ChemDraw Drawing" r:id="rId6" imgW="1614240" imgH="1023480" progId="">
              <p:embed/>
            </p:oleObj>
          </a:graphicData>
        </a:graphic>
      </p:graphicFrame>
      <p:graphicFrame>
        <p:nvGraphicFramePr>
          <p:cNvPr id="95238" name="Object 7"/>
          <p:cNvGraphicFramePr>
            <a:graphicFrameLocks noChangeAspect="1"/>
          </p:cNvGraphicFramePr>
          <p:nvPr/>
        </p:nvGraphicFramePr>
        <p:xfrm>
          <a:off x="5715000" y="4343400"/>
          <a:ext cx="3384550" cy="2011363"/>
        </p:xfrm>
        <a:graphic>
          <a:graphicData uri="http://schemas.openxmlformats.org/presentationml/2006/ole">
            <p:oleObj spid="_x0000_s95238" name="CS ChemDraw Drawing" r:id="rId7" imgW="2347560" imgH="1395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533400" y="1447800"/>
          <a:ext cx="2874963" cy="1776413"/>
        </p:xfrm>
        <a:graphic>
          <a:graphicData uri="http://schemas.openxmlformats.org/presentationml/2006/ole">
            <p:oleObj spid="_x0000_s96258" name="CS ChemDraw Drawing" r:id="rId3" imgW="2242800" imgH="1385640" progId="">
              <p:embed/>
            </p:oleObj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4459288" y="1320800"/>
          <a:ext cx="4075112" cy="2184400"/>
        </p:xfrm>
        <a:graphic>
          <a:graphicData uri="http://schemas.openxmlformats.org/presentationml/2006/ole">
            <p:oleObj spid="_x0000_s96259" name="CS ChemDraw Drawing" r:id="rId4" imgW="3119040" imgH="1671480" progId="">
              <p:embed/>
            </p:oleObj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533400" y="4419600"/>
          <a:ext cx="3417888" cy="1530350"/>
        </p:xfrm>
        <a:graphic>
          <a:graphicData uri="http://schemas.openxmlformats.org/presentationml/2006/ole">
            <p:oleObj spid="_x0000_s96260" name="CS ChemDraw Drawing" r:id="rId5" imgW="2414160" imgH="1080720" progId="">
              <p:embed/>
            </p:oleObj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4953000" y="4419600"/>
          <a:ext cx="3627438" cy="1700213"/>
        </p:xfrm>
        <a:graphic>
          <a:graphicData uri="http://schemas.openxmlformats.org/presentationml/2006/ole">
            <p:oleObj spid="_x0000_s96261" name="CS ChemDraw Drawing" r:id="rId6" imgW="2223720" imgH="1042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609600" y="1371600"/>
          <a:ext cx="2341563" cy="1454150"/>
        </p:xfrm>
        <a:graphic>
          <a:graphicData uri="http://schemas.openxmlformats.org/presentationml/2006/ole">
            <p:oleObj spid="_x0000_s97282" name="CS ChemDraw Drawing" r:id="rId3" imgW="1785600" imgH="1109520" progId="">
              <p:embed/>
            </p:oleObj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429000" y="1371600"/>
          <a:ext cx="2765425" cy="1747838"/>
        </p:xfrm>
        <a:graphic>
          <a:graphicData uri="http://schemas.openxmlformats.org/presentationml/2006/ole">
            <p:oleObj spid="_x0000_s97283" name="CS ChemDraw Drawing" r:id="rId4" imgW="2328480" imgH="1471320" progId="">
              <p:embed/>
            </p:oleObj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6477000" y="1752600"/>
          <a:ext cx="2201863" cy="3051175"/>
        </p:xfrm>
        <a:graphic>
          <a:graphicData uri="http://schemas.openxmlformats.org/presentationml/2006/ole">
            <p:oleObj spid="_x0000_s97284" name="CS ChemDraw Drawing" r:id="rId5" imgW="1652400" imgH="2290320" progId="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304800" y="4191000"/>
          <a:ext cx="2698750" cy="1352550"/>
        </p:xfrm>
        <a:graphic>
          <a:graphicData uri="http://schemas.openxmlformats.org/presentationml/2006/ole">
            <p:oleObj spid="_x0000_s97285" name="CS ChemDraw Drawing" r:id="rId6" imgW="1890360" imgH="947520" progId="">
              <p:embed/>
            </p:oleObj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3505200" y="4267200"/>
          <a:ext cx="2541588" cy="1911350"/>
        </p:xfrm>
        <a:graphic>
          <a:graphicData uri="http://schemas.openxmlformats.org/presentationml/2006/ole">
            <p:oleObj spid="_x0000_s97286" name="CS ChemDraw Drawing" r:id="rId7" imgW="1881000" imgH="1414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684213" y="1905000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Todas as ligações C-C são saturadas (símples)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Fórmula geral:  C</a:t>
            </a:r>
            <a:r>
              <a:rPr lang="en-US" sz="2800" baseline="-25000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</a:rPr>
              <a:t>2n+2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Alcanos podem apresentar ramificação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0"/>
            <a:ext cx="3048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5257800" y="3429000"/>
            <a:ext cx="3352800" cy="2743200"/>
            <a:chOff x="3511" y="2592"/>
            <a:chExt cx="1577" cy="1536"/>
          </a:xfrm>
        </p:grpSpPr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4694" y="3660"/>
              <a:ext cx="39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pic>
          <p:nvPicPr>
            <p:cNvPr id="2355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11" y="2592"/>
              <a:ext cx="1182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9" name="Rectangle 1031"/>
          <p:cNvSpPr>
            <a:spLocks noChangeArrowheads="1"/>
          </p:cNvSpPr>
          <p:nvPr/>
        </p:nvSpPr>
        <p:spPr bwMode="auto">
          <a:xfrm>
            <a:off x="228600" y="731838"/>
            <a:ext cx="85344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E GRUPO FUNCIONAL: ALCANOS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457200" y="990600"/>
          <a:ext cx="3081338" cy="1647825"/>
        </p:xfrm>
        <a:graphic>
          <a:graphicData uri="http://schemas.openxmlformats.org/presentationml/2006/ole">
            <p:oleObj spid="_x0000_s98306" name="CS ChemDraw Drawing" r:id="rId3" imgW="2046600" imgH="1094040" progId="">
              <p:embed/>
            </p:oleObj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5105400" y="914400"/>
          <a:ext cx="2819400" cy="1768475"/>
        </p:xfrm>
        <a:graphic>
          <a:graphicData uri="http://schemas.openxmlformats.org/presentationml/2006/ole">
            <p:oleObj spid="_x0000_s98307" name="CS ChemDraw Drawing" r:id="rId4" imgW="1760760" imgH="1103400" progId="">
              <p:embed/>
            </p:oleObj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685800" y="3733800"/>
          <a:ext cx="2643188" cy="1793875"/>
        </p:xfrm>
        <a:graphic>
          <a:graphicData uri="http://schemas.openxmlformats.org/presentationml/2006/ole">
            <p:oleObj spid="_x0000_s98308" name="CS ChemDraw Drawing" r:id="rId5" imgW="1779840" imgH="1208520" progId="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4267200" y="3581400"/>
          <a:ext cx="3752850" cy="1936750"/>
        </p:xfrm>
        <a:graphic>
          <a:graphicData uri="http://schemas.openxmlformats.org/presentationml/2006/ole">
            <p:oleObj spid="_x0000_s98309" name="CS ChemDraw Drawing" r:id="rId6" imgW="2322720" imgH="1198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381000" y="1371600"/>
          <a:ext cx="2990850" cy="1638300"/>
        </p:xfrm>
        <a:graphic>
          <a:graphicData uri="http://schemas.openxmlformats.org/presentationml/2006/ole">
            <p:oleObj spid="_x0000_s99330" name="CS ChemDraw Drawing" r:id="rId3" imgW="2170080" imgH="1189440" progId="">
              <p:embed/>
            </p:oleObj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5105400" y="1282700"/>
          <a:ext cx="2438400" cy="2146300"/>
        </p:xfrm>
        <a:graphic>
          <a:graphicData uri="http://schemas.openxmlformats.org/presentationml/2006/ole">
            <p:oleObj spid="_x0000_s99331" name="CS ChemDraw Drawing" r:id="rId4" imgW="1827360" imgH="1608480" progId="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066800" y="3886200"/>
          <a:ext cx="3048000" cy="1589088"/>
        </p:xfrm>
        <a:graphic>
          <a:graphicData uri="http://schemas.openxmlformats.org/presentationml/2006/ole">
            <p:oleObj spid="_x0000_s99332" name="CS ChemDraw Drawing" r:id="rId5" imgW="2427480" imgH="1265400" progId="">
              <p:embed/>
            </p:oleObj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4572000" y="3810000"/>
          <a:ext cx="3586163" cy="1971675"/>
        </p:xfrm>
        <a:graphic>
          <a:graphicData uri="http://schemas.openxmlformats.org/presentationml/2006/ole">
            <p:oleObj spid="_x0000_s99333" name="CS ChemDraw Drawing" r:id="rId6" imgW="2751480" imgH="1513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81000" y="17526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Ache a cadeia com o maior número de átomos de carbono.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Se houver duas possibilidades de cadeia principal com o mesmo número de átomos de carbono, escolha a que conter o maior número de ramificações.</a:t>
            </a:r>
          </a:p>
        </p:txBody>
      </p: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2286000" y="4191000"/>
            <a:ext cx="6172200" cy="2133600"/>
            <a:chOff x="1536" y="2832"/>
            <a:chExt cx="3888" cy="1344"/>
          </a:xfrm>
        </p:grpSpPr>
        <p:graphicFrame>
          <p:nvGraphicFramePr>
            <p:cNvPr id="24579" name="Object 4"/>
            <p:cNvGraphicFramePr>
              <a:graphicFrameLocks noChangeAspect="1"/>
            </p:cNvGraphicFramePr>
            <p:nvPr/>
          </p:nvGraphicFramePr>
          <p:xfrm>
            <a:off x="1632" y="2832"/>
            <a:ext cx="3360" cy="1228"/>
          </p:xfrm>
          <a:graphic>
            <a:graphicData uri="http://schemas.openxmlformats.org/presentationml/2006/ole">
              <p:oleObj spid="_x0000_s24579" name="Document" r:id="rId3" imgW="3048120" imgH="1114560" progId="">
                <p:embed/>
              </p:oleObj>
            </a:graphicData>
          </a:graphic>
        </p:graphicFrame>
        <p:grpSp>
          <p:nvGrpSpPr>
            <p:cNvPr id="24580" name="Group 5"/>
            <p:cNvGrpSpPr>
              <a:grpSpLocks/>
            </p:cNvGrpSpPr>
            <p:nvPr/>
          </p:nvGrpSpPr>
          <p:grpSpPr bwMode="auto">
            <a:xfrm>
              <a:off x="1536" y="2928"/>
              <a:ext cx="3888" cy="1248"/>
              <a:chOff x="1632" y="2688"/>
              <a:chExt cx="3888" cy="1248"/>
            </a:xfrm>
          </p:grpSpPr>
          <p:sp>
            <p:nvSpPr>
              <p:cNvPr id="24581" name="Text Box 6"/>
              <p:cNvSpPr txBox="1">
                <a:spLocks noChangeArrowheads="1"/>
              </p:cNvSpPr>
              <p:nvPr/>
            </p:nvSpPr>
            <p:spPr bwMode="auto">
              <a:xfrm>
                <a:off x="5136" y="3648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4582" name="Line 7"/>
              <p:cNvSpPr>
                <a:spLocks noChangeShapeType="1"/>
              </p:cNvSpPr>
              <p:nvPr/>
            </p:nvSpPr>
            <p:spPr bwMode="auto">
              <a:xfrm>
                <a:off x="1632" y="3600"/>
                <a:ext cx="2064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583" name="Line 8"/>
              <p:cNvSpPr>
                <a:spLocks noChangeShapeType="1"/>
              </p:cNvSpPr>
              <p:nvPr/>
            </p:nvSpPr>
            <p:spPr bwMode="auto">
              <a:xfrm flipV="1">
                <a:off x="3696" y="3024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584" name="Line 9"/>
              <p:cNvSpPr>
                <a:spLocks noChangeShapeType="1"/>
              </p:cNvSpPr>
              <p:nvPr/>
            </p:nvSpPr>
            <p:spPr bwMode="auto">
              <a:xfrm>
                <a:off x="3696" y="3024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585" name="Line 10"/>
              <p:cNvSpPr>
                <a:spLocks noChangeShapeType="1"/>
              </p:cNvSpPr>
              <p:nvPr/>
            </p:nvSpPr>
            <p:spPr bwMode="auto">
              <a:xfrm flipV="1">
                <a:off x="456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586" name="Line 11"/>
              <p:cNvSpPr>
                <a:spLocks noChangeShapeType="1"/>
              </p:cNvSpPr>
              <p:nvPr/>
            </p:nvSpPr>
            <p:spPr bwMode="auto">
              <a:xfrm flipH="1">
                <a:off x="3216" y="2688"/>
                <a:ext cx="1344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587" name="Line 12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588" name="Line 13"/>
              <p:cNvSpPr>
                <a:spLocks noChangeShapeType="1"/>
              </p:cNvSpPr>
              <p:nvPr/>
            </p:nvSpPr>
            <p:spPr bwMode="auto">
              <a:xfrm flipH="1">
                <a:off x="1632" y="3216"/>
                <a:ext cx="1584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589" name="Line 14"/>
              <p:cNvSpPr>
                <a:spLocks noChangeShapeType="1"/>
              </p:cNvSpPr>
              <p:nvPr/>
            </p:nvSpPr>
            <p:spPr bwMode="auto">
              <a:xfrm>
                <a:off x="1632" y="3216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457200" y="609600"/>
            <a:ext cx="80772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NOMENCLATURA ALCANOS: CADEIA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1769</Words>
  <Application>Microsoft Office PowerPoint</Application>
  <PresentationFormat>Apresentação na tela (4:3)</PresentationFormat>
  <Paragraphs>297</Paragraphs>
  <Slides>81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81</vt:i4>
      </vt:variant>
    </vt:vector>
  </HeadingPairs>
  <TitlesOfParts>
    <vt:vector size="84" baseType="lpstr">
      <vt:lpstr>Design padrão</vt:lpstr>
      <vt:lpstr>Document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</dc:creator>
  <cp:lastModifiedBy>Paulo Taube</cp:lastModifiedBy>
  <cp:revision>88</cp:revision>
  <dcterms:created xsi:type="dcterms:W3CDTF">2008-12-24T19:43:01Z</dcterms:created>
  <dcterms:modified xsi:type="dcterms:W3CDTF">2023-03-08T03:36:23Z</dcterms:modified>
</cp:coreProperties>
</file>